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524" r:id="rId3"/>
    <p:sldId id="529" r:id="rId5"/>
    <p:sldId id="545" r:id="rId6"/>
    <p:sldId id="433" r:id="rId7"/>
    <p:sldId id="561" r:id="rId8"/>
    <p:sldId id="562" r:id="rId9"/>
    <p:sldId id="549" r:id="rId10"/>
    <p:sldId id="550" r:id="rId11"/>
    <p:sldId id="552" r:id="rId12"/>
    <p:sldId id="553" r:id="rId13"/>
    <p:sldId id="554" r:id="rId14"/>
    <p:sldId id="551" r:id="rId15"/>
    <p:sldId id="532" r:id="rId16"/>
    <p:sldId id="533" r:id="rId17"/>
    <p:sldId id="540" r:id="rId18"/>
    <p:sldId id="534" r:id="rId19"/>
    <p:sldId id="564" r:id="rId20"/>
    <p:sldId id="567" r:id="rId21"/>
    <p:sldId id="568" r:id="rId22"/>
  </p:sldIdLst>
  <p:sldSz cx="12196445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汉仪青云简" panose="00020600040101010101" charset="-122"/>
      <p:regular r:id="rId31"/>
    </p:embeddedFont>
    <p:embeddedFont>
      <p:font typeface="黑体" panose="02010609060101010101" charset="-122"/>
      <p:regular r:id="rId32"/>
    </p:embeddedFont>
    <p:embeddedFont>
      <p:font typeface="楷体" panose="02010609060101010101" pitchFamily="49" charset="-122"/>
      <p:regular r:id="rId33"/>
    </p:embeddedFont>
    <p:embeddedFont>
      <p:font typeface="印品断眉体" panose="02000500000000000000" charset="-122"/>
      <p:regular r:id="rId34"/>
    </p:embeddedFont>
    <p:embeddedFont>
      <p:font typeface="汉仪粗圆简" panose="02010600000101010101" charset="-122"/>
      <p:regular r:id="rId35"/>
    </p:embeddedFont>
  </p:embeddedFontLst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D01C63"/>
    <a:srgbClr val="0067AC"/>
    <a:srgbClr val="21A3D0"/>
    <a:srgbClr val="DDDDDD"/>
    <a:srgbClr val="A9BECB"/>
    <a:srgbClr val="F595DC"/>
    <a:srgbClr val="F16BCE"/>
    <a:srgbClr val="AF1D5C"/>
    <a:srgbClr val="DF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6366" autoAdjust="0"/>
  </p:normalViewPr>
  <p:slideViewPr>
    <p:cSldViewPr snapToObjects="1">
      <p:cViewPr varScale="1">
        <p:scale>
          <a:sx n="110" d="100"/>
          <a:sy n="110" d="100"/>
        </p:scale>
        <p:origin x="-858" y="-84"/>
      </p:cViewPr>
      <p:guideLst>
        <p:guide orient="horz" pos="2160"/>
        <p:guide pos="38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3.xml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6800" cy="71238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0850909" y="6474429"/>
            <a:ext cx="1183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page[</a:t>
            </a:r>
            <a:fld id="{83D56EDC-D994-44D7-95C3-3891C9432327}" type="slidenum">
              <a:rPr lang="en-US" altLang="zh-CN" sz="1400" i="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r>
              <a:rPr lang="en-US" altLang="zh-CN" sz="1400" i="0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]</a:t>
            </a:r>
            <a:endParaRPr lang="zh-CN" altLang="en-US" sz="1400" i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/>
              <a:t>单击此处编辑母版标题样式</a:t>
            </a:r>
            <a:endParaRPr lang="zh-CN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/>
              <a:t>单击此处编辑母版文本样式</a:t>
            </a:r>
            <a:endParaRPr lang="zh-CN" dirty="0"/>
          </a:p>
          <a:p>
            <a:pPr lvl="1"/>
            <a:r>
              <a:rPr lang="zh-CN" dirty="0"/>
              <a:t>第二级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tags" Target="../tags/tag2.xml"/><Relationship Id="rId3" Type="http://schemas.openxmlformats.org/officeDocument/2006/relationships/image" Target="../media/image9.png"/><Relationship Id="rId2" Type="http://schemas.openxmlformats.org/officeDocument/2006/relationships/tags" Target="../tags/tag1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24" y="4200713"/>
            <a:ext cx="6220994" cy="1903728"/>
          </a:xfrm>
          <a:prstGeom prst="rect">
            <a:avLst/>
          </a:prstGeom>
        </p:spPr>
      </p:pic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3754120" y="868680"/>
            <a:ext cx="4839970" cy="3490595"/>
          </a:xfrm>
          <a:custGeom>
            <a:avLst/>
            <a:gdLst>
              <a:gd name="T0" fmla="*/ 734 w 3193"/>
              <a:gd name="T1" fmla="*/ 356 h 2410"/>
              <a:gd name="T2" fmla="*/ 748 w 3193"/>
              <a:gd name="T3" fmla="*/ 1508 h 2410"/>
              <a:gd name="T4" fmla="*/ 1070 w 3193"/>
              <a:gd name="T5" fmla="*/ 1186 h 2410"/>
              <a:gd name="T6" fmla="*/ 953 w 3193"/>
              <a:gd name="T7" fmla="*/ 1680 h 2410"/>
              <a:gd name="T8" fmla="*/ 999 w 3193"/>
              <a:gd name="T9" fmla="*/ 1908 h 2410"/>
              <a:gd name="T10" fmla="*/ 1341 w 3193"/>
              <a:gd name="T11" fmla="*/ 1572 h 2410"/>
              <a:gd name="T12" fmla="*/ 1178 w 3193"/>
              <a:gd name="T13" fmla="*/ 1860 h 2410"/>
              <a:gd name="T14" fmla="*/ 1420 w 3193"/>
              <a:gd name="T15" fmla="*/ 2054 h 2410"/>
              <a:gd name="T16" fmla="*/ 1292 w 3193"/>
              <a:gd name="T17" fmla="*/ 2077 h 2410"/>
              <a:gd name="T18" fmla="*/ 1047 w 3193"/>
              <a:gd name="T19" fmla="*/ 2014 h 2410"/>
              <a:gd name="T20" fmla="*/ 752 w 3193"/>
              <a:gd name="T21" fmla="*/ 2397 h 2410"/>
              <a:gd name="T22" fmla="*/ 650 w 3193"/>
              <a:gd name="T23" fmla="*/ 2193 h 2410"/>
              <a:gd name="T24" fmla="*/ 860 w 3193"/>
              <a:gd name="T25" fmla="*/ 1598 h 2410"/>
              <a:gd name="T26" fmla="*/ 733 w 3193"/>
              <a:gd name="T27" fmla="*/ 1790 h 2410"/>
              <a:gd name="T28" fmla="*/ 109 w 3193"/>
              <a:gd name="T29" fmla="*/ 2388 h 2410"/>
              <a:gd name="T30" fmla="*/ 25 w 3193"/>
              <a:gd name="T31" fmla="*/ 2219 h 2410"/>
              <a:gd name="T32" fmla="*/ 109 w 3193"/>
              <a:gd name="T33" fmla="*/ 2095 h 2410"/>
              <a:gd name="T34" fmla="*/ 652 w 3193"/>
              <a:gd name="T35" fmla="*/ 1490 h 2410"/>
              <a:gd name="T36" fmla="*/ 528 w 3193"/>
              <a:gd name="T37" fmla="*/ 10 h 2410"/>
              <a:gd name="T38" fmla="*/ 843 w 3193"/>
              <a:gd name="T39" fmla="*/ 209 h 2410"/>
              <a:gd name="T40" fmla="*/ 1203 w 3193"/>
              <a:gd name="T41" fmla="*/ 387 h 2410"/>
              <a:gd name="T42" fmla="*/ 1027 w 3193"/>
              <a:gd name="T43" fmla="*/ 420 h 2410"/>
              <a:gd name="T44" fmla="*/ 929 w 3193"/>
              <a:gd name="T45" fmla="*/ 770 h 2410"/>
              <a:gd name="T46" fmla="*/ 971 w 3193"/>
              <a:gd name="T47" fmla="*/ 514 h 2410"/>
              <a:gd name="T48" fmla="*/ 1058 w 3193"/>
              <a:gd name="T49" fmla="*/ 724 h 2410"/>
              <a:gd name="T50" fmla="*/ 1075 w 3193"/>
              <a:gd name="T51" fmla="*/ 1005 h 2410"/>
              <a:gd name="T52" fmla="*/ 929 w 3193"/>
              <a:gd name="T53" fmla="*/ 770 h 2410"/>
              <a:gd name="T54" fmla="*/ 2052 w 3193"/>
              <a:gd name="T55" fmla="*/ 1506 h 2410"/>
              <a:gd name="T56" fmla="*/ 2108 w 3193"/>
              <a:gd name="T57" fmla="*/ 1138 h 2410"/>
              <a:gd name="T58" fmla="*/ 2125 w 3193"/>
              <a:gd name="T59" fmla="*/ 935 h 2410"/>
              <a:gd name="T60" fmla="*/ 2115 w 3193"/>
              <a:gd name="T61" fmla="*/ 1358 h 2410"/>
              <a:gd name="T62" fmla="*/ 2232 w 3193"/>
              <a:gd name="T63" fmla="*/ 1591 h 2410"/>
              <a:gd name="T64" fmla="*/ 1855 w 3193"/>
              <a:gd name="T65" fmla="*/ 1807 h 2410"/>
              <a:gd name="T66" fmla="*/ 2092 w 3193"/>
              <a:gd name="T67" fmla="*/ 2198 h 2410"/>
              <a:gd name="T68" fmla="*/ 2099 w 3193"/>
              <a:gd name="T69" fmla="*/ 1908 h 2410"/>
              <a:gd name="T70" fmla="*/ 2141 w 3193"/>
              <a:gd name="T71" fmla="*/ 2205 h 2410"/>
              <a:gd name="T72" fmla="*/ 2570 w 3193"/>
              <a:gd name="T73" fmla="*/ 1399 h 2410"/>
              <a:gd name="T74" fmla="*/ 2442 w 3193"/>
              <a:gd name="T75" fmla="*/ 1284 h 2410"/>
              <a:gd name="T76" fmla="*/ 2875 w 3193"/>
              <a:gd name="T77" fmla="*/ 1084 h 2410"/>
              <a:gd name="T78" fmla="*/ 2551 w 3193"/>
              <a:gd name="T79" fmla="*/ 1801 h 2410"/>
              <a:gd name="T80" fmla="*/ 2698 w 3193"/>
              <a:gd name="T81" fmla="*/ 1558 h 2410"/>
              <a:gd name="T82" fmla="*/ 2798 w 3193"/>
              <a:gd name="T83" fmla="*/ 1467 h 2410"/>
              <a:gd name="T84" fmla="*/ 3160 w 3193"/>
              <a:gd name="T85" fmla="*/ 1554 h 2410"/>
              <a:gd name="T86" fmla="*/ 3006 w 3193"/>
              <a:gd name="T87" fmla="*/ 1532 h 2410"/>
              <a:gd name="T88" fmla="*/ 2828 w 3193"/>
              <a:gd name="T89" fmla="*/ 1572 h 2410"/>
              <a:gd name="T90" fmla="*/ 2527 w 3193"/>
              <a:gd name="T91" fmla="*/ 2001 h 2410"/>
              <a:gd name="T92" fmla="*/ 2570 w 3193"/>
              <a:gd name="T93" fmla="*/ 1399 h 2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93" h="2410">
                <a:moveTo>
                  <a:pt x="528" y="10"/>
                </a:moveTo>
                <a:cubicBezTo>
                  <a:pt x="566" y="0"/>
                  <a:pt x="686" y="57"/>
                  <a:pt x="734" y="356"/>
                </a:cubicBezTo>
                <a:cubicBezTo>
                  <a:pt x="783" y="655"/>
                  <a:pt x="781" y="709"/>
                  <a:pt x="785" y="944"/>
                </a:cubicBezTo>
                <a:cubicBezTo>
                  <a:pt x="789" y="1179"/>
                  <a:pt x="748" y="1508"/>
                  <a:pt x="748" y="1508"/>
                </a:cubicBezTo>
                <a:cubicBezTo>
                  <a:pt x="748" y="1508"/>
                  <a:pt x="927" y="1339"/>
                  <a:pt x="952" y="1295"/>
                </a:cubicBezTo>
                <a:cubicBezTo>
                  <a:pt x="978" y="1251"/>
                  <a:pt x="975" y="1195"/>
                  <a:pt x="1070" y="1186"/>
                </a:cubicBezTo>
                <a:cubicBezTo>
                  <a:pt x="1165" y="1177"/>
                  <a:pt x="1177" y="1209"/>
                  <a:pt x="1114" y="1323"/>
                </a:cubicBezTo>
                <a:cubicBezTo>
                  <a:pt x="1052" y="1436"/>
                  <a:pt x="999" y="1512"/>
                  <a:pt x="953" y="1680"/>
                </a:cubicBezTo>
                <a:cubicBezTo>
                  <a:pt x="907" y="1848"/>
                  <a:pt x="853" y="2062"/>
                  <a:pt x="853" y="2062"/>
                </a:cubicBezTo>
                <a:lnTo>
                  <a:pt x="999" y="1908"/>
                </a:lnTo>
                <a:cubicBezTo>
                  <a:pt x="999" y="1908"/>
                  <a:pt x="865" y="1823"/>
                  <a:pt x="999" y="1692"/>
                </a:cubicBezTo>
                <a:cubicBezTo>
                  <a:pt x="1133" y="1560"/>
                  <a:pt x="1349" y="1515"/>
                  <a:pt x="1341" y="1572"/>
                </a:cubicBezTo>
                <a:cubicBezTo>
                  <a:pt x="1332" y="1629"/>
                  <a:pt x="1392" y="1566"/>
                  <a:pt x="1338" y="1655"/>
                </a:cubicBezTo>
                <a:cubicBezTo>
                  <a:pt x="1284" y="1743"/>
                  <a:pt x="1164" y="1837"/>
                  <a:pt x="1178" y="1860"/>
                </a:cubicBezTo>
                <a:cubicBezTo>
                  <a:pt x="1192" y="1883"/>
                  <a:pt x="1352" y="1900"/>
                  <a:pt x="1401" y="1957"/>
                </a:cubicBezTo>
                <a:cubicBezTo>
                  <a:pt x="1449" y="2014"/>
                  <a:pt x="1452" y="2045"/>
                  <a:pt x="1420" y="2054"/>
                </a:cubicBezTo>
                <a:cubicBezTo>
                  <a:pt x="1389" y="2062"/>
                  <a:pt x="1366" y="2111"/>
                  <a:pt x="1355" y="2131"/>
                </a:cubicBezTo>
                <a:cubicBezTo>
                  <a:pt x="1343" y="2151"/>
                  <a:pt x="1304" y="2119"/>
                  <a:pt x="1292" y="2077"/>
                </a:cubicBezTo>
                <a:cubicBezTo>
                  <a:pt x="1281" y="2034"/>
                  <a:pt x="1167" y="1988"/>
                  <a:pt x="1141" y="1965"/>
                </a:cubicBezTo>
                <a:cubicBezTo>
                  <a:pt x="1115" y="1943"/>
                  <a:pt x="1098" y="1943"/>
                  <a:pt x="1047" y="2014"/>
                </a:cubicBezTo>
                <a:cubicBezTo>
                  <a:pt x="996" y="2085"/>
                  <a:pt x="864" y="2205"/>
                  <a:pt x="839" y="2256"/>
                </a:cubicBezTo>
                <a:cubicBezTo>
                  <a:pt x="814" y="2307"/>
                  <a:pt x="772" y="2410"/>
                  <a:pt x="752" y="2397"/>
                </a:cubicBezTo>
                <a:cubicBezTo>
                  <a:pt x="733" y="2385"/>
                  <a:pt x="657" y="2318"/>
                  <a:pt x="662" y="2267"/>
                </a:cubicBezTo>
                <a:cubicBezTo>
                  <a:pt x="668" y="2216"/>
                  <a:pt x="636" y="2221"/>
                  <a:pt x="650" y="2193"/>
                </a:cubicBezTo>
                <a:cubicBezTo>
                  <a:pt x="664" y="2164"/>
                  <a:pt x="694" y="2138"/>
                  <a:pt x="703" y="2094"/>
                </a:cubicBezTo>
                <a:cubicBezTo>
                  <a:pt x="712" y="2050"/>
                  <a:pt x="860" y="1598"/>
                  <a:pt x="860" y="1598"/>
                </a:cubicBezTo>
                <a:lnTo>
                  <a:pt x="758" y="1732"/>
                </a:lnTo>
                <a:cubicBezTo>
                  <a:pt x="758" y="1732"/>
                  <a:pt x="812" y="1697"/>
                  <a:pt x="733" y="1790"/>
                </a:cubicBezTo>
                <a:cubicBezTo>
                  <a:pt x="653" y="1884"/>
                  <a:pt x="480" y="2137"/>
                  <a:pt x="412" y="2198"/>
                </a:cubicBezTo>
                <a:cubicBezTo>
                  <a:pt x="344" y="2260"/>
                  <a:pt x="156" y="2407"/>
                  <a:pt x="109" y="2388"/>
                </a:cubicBezTo>
                <a:cubicBezTo>
                  <a:pt x="62" y="2369"/>
                  <a:pt x="37" y="2332"/>
                  <a:pt x="37" y="2291"/>
                </a:cubicBezTo>
                <a:cubicBezTo>
                  <a:pt x="37" y="2250"/>
                  <a:pt x="0" y="2256"/>
                  <a:pt x="25" y="2219"/>
                </a:cubicBezTo>
                <a:cubicBezTo>
                  <a:pt x="49" y="2182"/>
                  <a:pt x="35" y="2180"/>
                  <a:pt x="37" y="2155"/>
                </a:cubicBezTo>
                <a:cubicBezTo>
                  <a:pt x="39" y="2130"/>
                  <a:pt x="43" y="2133"/>
                  <a:pt x="109" y="2095"/>
                </a:cubicBezTo>
                <a:cubicBezTo>
                  <a:pt x="175" y="2058"/>
                  <a:pt x="510" y="1739"/>
                  <a:pt x="571" y="1682"/>
                </a:cubicBezTo>
                <a:cubicBezTo>
                  <a:pt x="632" y="1625"/>
                  <a:pt x="648" y="1574"/>
                  <a:pt x="652" y="1490"/>
                </a:cubicBezTo>
                <a:cubicBezTo>
                  <a:pt x="667" y="1108"/>
                  <a:pt x="764" y="477"/>
                  <a:pt x="505" y="144"/>
                </a:cubicBezTo>
                <a:cubicBezTo>
                  <a:pt x="447" y="70"/>
                  <a:pt x="489" y="20"/>
                  <a:pt x="528" y="10"/>
                </a:cubicBezTo>
                <a:close/>
                <a:moveTo>
                  <a:pt x="987" y="353"/>
                </a:moveTo>
                <a:cubicBezTo>
                  <a:pt x="961" y="307"/>
                  <a:pt x="852" y="264"/>
                  <a:pt x="843" y="209"/>
                </a:cubicBezTo>
                <a:cubicBezTo>
                  <a:pt x="835" y="153"/>
                  <a:pt x="884" y="139"/>
                  <a:pt x="984" y="187"/>
                </a:cubicBezTo>
                <a:cubicBezTo>
                  <a:pt x="1084" y="236"/>
                  <a:pt x="1216" y="323"/>
                  <a:pt x="1203" y="387"/>
                </a:cubicBezTo>
                <a:cubicBezTo>
                  <a:pt x="1191" y="451"/>
                  <a:pt x="1166" y="413"/>
                  <a:pt x="1144" y="427"/>
                </a:cubicBezTo>
                <a:cubicBezTo>
                  <a:pt x="1121" y="441"/>
                  <a:pt x="1058" y="452"/>
                  <a:pt x="1027" y="420"/>
                </a:cubicBezTo>
                <a:cubicBezTo>
                  <a:pt x="1058" y="452"/>
                  <a:pt x="1013" y="398"/>
                  <a:pt x="987" y="353"/>
                </a:cubicBezTo>
                <a:close/>
                <a:moveTo>
                  <a:pt x="929" y="770"/>
                </a:moveTo>
                <a:cubicBezTo>
                  <a:pt x="971" y="741"/>
                  <a:pt x="984" y="703"/>
                  <a:pt x="971" y="656"/>
                </a:cubicBezTo>
                <a:cubicBezTo>
                  <a:pt x="958" y="609"/>
                  <a:pt x="921" y="513"/>
                  <a:pt x="971" y="514"/>
                </a:cubicBezTo>
                <a:cubicBezTo>
                  <a:pt x="1021" y="516"/>
                  <a:pt x="1239" y="572"/>
                  <a:pt x="1194" y="648"/>
                </a:cubicBezTo>
                <a:cubicBezTo>
                  <a:pt x="1148" y="724"/>
                  <a:pt x="1089" y="698"/>
                  <a:pt x="1058" y="724"/>
                </a:cubicBezTo>
                <a:cubicBezTo>
                  <a:pt x="1028" y="750"/>
                  <a:pt x="1016" y="756"/>
                  <a:pt x="1045" y="791"/>
                </a:cubicBezTo>
                <a:cubicBezTo>
                  <a:pt x="1074" y="827"/>
                  <a:pt x="1145" y="975"/>
                  <a:pt x="1075" y="1005"/>
                </a:cubicBezTo>
                <a:cubicBezTo>
                  <a:pt x="1006" y="1034"/>
                  <a:pt x="917" y="954"/>
                  <a:pt x="894" y="896"/>
                </a:cubicBezTo>
                <a:cubicBezTo>
                  <a:pt x="871" y="838"/>
                  <a:pt x="888" y="800"/>
                  <a:pt x="929" y="770"/>
                </a:cubicBezTo>
                <a:close/>
                <a:moveTo>
                  <a:pt x="2104" y="1519"/>
                </a:moveTo>
                <a:cubicBezTo>
                  <a:pt x="2127" y="1481"/>
                  <a:pt x="2096" y="1515"/>
                  <a:pt x="2052" y="1506"/>
                </a:cubicBezTo>
                <a:cubicBezTo>
                  <a:pt x="2007" y="1496"/>
                  <a:pt x="1942" y="1453"/>
                  <a:pt x="1986" y="1352"/>
                </a:cubicBezTo>
                <a:cubicBezTo>
                  <a:pt x="2030" y="1250"/>
                  <a:pt x="2102" y="1181"/>
                  <a:pt x="2108" y="1138"/>
                </a:cubicBezTo>
                <a:cubicBezTo>
                  <a:pt x="2114" y="1095"/>
                  <a:pt x="2115" y="1036"/>
                  <a:pt x="2094" y="1001"/>
                </a:cubicBezTo>
                <a:cubicBezTo>
                  <a:pt x="2073" y="966"/>
                  <a:pt x="2090" y="921"/>
                  <a:pt x="2125" y="935"/>
                </a:cubicBezTo>
                <a:cubicBezTo>
                  <a:pt x="2160" y="950"/>
                  <a:pt x="2292" y="1135"/>
                  <a:pt x="2263" y="1183"/>
                </a:cubicBezTo>
                <a:cubicBezTo>
                  <a:pt x="2234" y="1230"/>
                  <a:pt x="2119" y="1319"/>
                  <a:pt x="2115" y="1358"/>
                </a:cubicBezTo>
                <a:cubicBezTo>
                  <a:pt x="2111" y="1397"/>
                  <a:pt x="2102" y="1401"/>
                  <a:pt x="2160" y="1405"/>
                </a:cubicBezTo>
                <a:cubicBezTo>
                  <a:pt x="2218" y="1409"/>
                  <a:pt x="2306" y="1492"/>
                  <a:pt x="2232" y="1591"/>
                </a:cubicBezTo>
                <a:cubicBezTo>
                  <a:pt x="2158" y="1690"/>
                  <a:pt x="1993" y="1871"/>
                  <a:pt x="1946" y="1877"/>
                </a:cubicBezTo>
                <a:cubicBezTo>
                  <a:pt x="1898" y="1883"/>
                  <a:pt x="1832" y="1875"/>
                  <a:pt x="1855" y="1807"/>
                </a:cubicBezTo>
                <a:cubicBezTo>
                  <a:pt x="1878" y="1739"/>
                  <a:pt x="2082" y="1557"/>
                  <a:pt x="2104" y="1519"/>
                </a:cubicBezTo>
                <a:close/>
                <a:moveTo>
                  <a:pt x="2092" y="2198"/>
                </a:moveTo>
                <a:cubicBezTo>
                  <a:pt x="2092" y="2198"/>
                  <a:pt x="2018" y="2156"/>
                  <a:pt x="2018" y="2050"/>
                </a:cubicBezTo>
                <a:cubicBezTo>
                  <a:pt x="2022" y="1945"/>
                  <a:pt x="2053" y="1905"/>
                  <a:pt x="2099" y="1908"/>
                </a:cubicBezTo>
                <a:cubicBezTo>
                  <a:pt x="2145" y="1911"/>
                  <a:pt x="2234" y="2021"/>
                  <a:pt x="2210" y="2109"/>
                </a:cubicBezTo>
                <a:cubicBezTo>
                  <a:pt x="2186" y="2197"/>
                  <a:pt x="2163" y="2198"/>
                  <a:pt x="2141" y="2205"/>
                </a:cubicBezTo>
                <a:cubicBezTo>
                  <a:pt x="2120" y="2212"/>
                  <a:pt x="2092" y="2198"/>
                  <a:pt x="2092" y="2198"/>
                </a:cubicBezTo>
                <a:close/>
                <a:moveTo>
                  <a:pt x="2570" y="1399"/>
                </a:moveTo>
                <a:cubicBezTo>
                  <a:pt x="2563" y="1385"/>
                  <a:pt x="2558" y="1356"/>
                  <a:pt x="2506" y="1360"/>
                </a:cubicBezTo>
                <a:cubicBezTo>
                  <a:pt x="2455" y="1364"/>
                  <a:pt x="2389" y="1350"/>
                  <a:pt x="2442" y="1284"/>
                </a:cubicBezTo>
                <a:cubicBezTo>
                  <a:pt x="2496" y="1218"/>
                  <a:pt x="2702" y="1073"/>
                  <a:pt x="2745" y="1049"/>
                </a:cubicBezTo>
                <a:cubicBezTo>
                  <a:pt x="2788" y="1024"/>
                  <a:pt x="2887" y="1006"/>
                  <a:pt x="2875" y="1084"/>
                </a:cubicBezTo>
                <a:cubicBezTo>
                  <a:pt x="2863" y="1162"/>
                  <a:pt x="2760" y="1218"/>
                  <a:pt x="2718" y="1290"/>
                </a:cubicBezTo>
                <a:cubicBezTo>
                  <a:pt x="2677" y="1362"/>
                  <a:pt x="2537" y="1793"/>
                  <a:pt x="2551" y="1801"/>
                </a:cubicBezTo>
                <a:cubicBezTo>
                  <a:pt x="2566" y="1809"/>
                  <a:pt x="2698" y="1714"/>
                  <a:pt x="2716" y="1687"/>
                </a:cubicBezTo>
                <a:cubicBezTo>
                  <a:pt x="2735" y="1661"/>
                  <a:pt x="2720" y="1595"/>
                  <a:pt x="2698" y="1558"/>
                </a:cubicBezTo>
                <a:cubicBezTo>
                  <a:pt x="2675" y="1521"/>
                  <a:pt x="2649" y="1450"/>
                  <a:pt x="2702" y="1458"/>
                </a:cubicBezTo>
                <a:cubicBezTo>
                  <a:pt x="2755" y="1466"/>
                  <a:pt x="2780" y="1483"/>
                  <a:pt x="2798" y="1467"/>
                </a:cubicBezTo>
                <a:cubicBezTo>
                  <a:pt x="2816" y="1451"/>
                  <a:pt x="2957" y="1353"/>
                  <a:pt x="3063" y="1379"/>
                </a:cubicBezTo>
                <a:cubicBezTo>
                  <a:pt x="3170" y="1406"/>
                  <a:pt x="3193" y="1497"/>
                  <a:pt x="3160" y="1554"/>
                </a:cubicBezTo>
                <a:cubicBezTo>
                  <a:pt x="3128" y="1610"/>
                  <a:pt x="3019" y="1693"/>
                  <a:pt x="2997" y="1684"/>
                </a:cubicBezTo>
                <a:cubicBezTo>
                  <a:pt x="2976" y="1675"/>
                  <a:pt x="3006" y="1566"/>
                  <a:pt x="3006" y="1532"/>
                </a:cubicBezTo>
                <a:cubicBezTo>
                  <a:pt x="3006" y="1499"/>
                  <a:pt x="3010" y="1433"/>
                  <a:pt x="2975" y="1448"/>
                </a:cubicBezTo>
                <a:cubicBezTo>
                  <a:pt x="2940" y="1463"/>
                  <a:pt x="2799" y="1513"/>
                  <a:pt x="2828" y="1572"/>
                </a:cubicBezTo>
                <a:cubicBezTo>
                  <a:pt x="2856" y="1630"/>
                  <a:pt x="2940" y="1653"/>
                  <a:pt x="2875" y="1727"/>
                </a:cubicBezTo>
                <a:cubicBezTo>
                  <a:pt x="2810" y="1801"/>
                  <a:pt x="2562" y="1992"/>
                  <a:pt x="2527" y="2001"/>
                </a:cubicBezTo>
                <a:cubicBezTo>
                  <a:pt x="2492" y="2009"/>
                  <a:pt x="2411" y="2028"/>
                  <a:pt x="2420" y="1867"/>
                </a:cubicBezTo>
                <a:cubicBezTo>
                  <a:pt x="2425" y="1758"/>
                  <a:pt x="2594" y="1446"/>
                  <a:pt x="2570" y="13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glow rad="127000">
              <a:schemeClr val="bg2">
                <a:alpha val="85000"/>
              </a:schemeClr>
            </a:glow>
            <a:innerShdw blurRad="355600" dist="6350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" y="3696378"/>
            <a:ext cx="5588569" cy="2303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38273"/>
            <a:ext cx="12196763" cy="1419728"/>
          </a:xfrm>
          <a:prstGeom prst="rect">
            <a:avLst/>
          </a:prstGeom>
        </p:spPr>
      </p:pic>
      <p:pic>
        <p:nvPicPr>
          <p:cNvPr id="7" name="军歌 - 伴奏 - 忠诚于党歌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6213" y="-819472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62085" y="5534025"/>
            <a:ext cx="2712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n w="22225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汇报人： 刘凯 郭俊豪</a:t>
            </a:r>
            <a:endParaRPr lang="zh-CN" altLang="en-US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>
                <a:ln w="22225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孙梦 钱佳燕</a:t>
            </a:r>
            <a:endParaRPr lang="zh-CN" altLang="en-US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0261" y="1695672"/>
            <a:ext cx="10474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1935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月上旬，中央红军长征从云南省皎平渡巧渡金沙江后，沿会理至西昌大道继续北上，准备渡过大渡河进入川西北。蒋介石加强大渡河以北的防御力量。企图凭借大渡河天险南攻北堵，围歼中央红军于大渡河以南地区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强渡大渡河</a:t>
            </a:r>
            <a:endParaRPr lang="zh-CN" altLang="en-US" dirty="0">
              <a:sym typeface="+mn-lt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9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5681"/>
          <a:stretch>
            <a:fillRect/>
          </a:stretch>
        </p:blipFill>
        <p:spPr>
          <a:xfrm>
            <a:off x="1003040" y="2748984"/>
            <a:ext cx="4724400" cy="330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5917565" y="2618740"/>
            <a:ext cx="543750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大渡河是岷江的一大支流，河宽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300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米，水深流急，地势险要，大部队通过极其困难。战斗开始后，经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多分钟战斗，红军先头部队击溃川军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个连，占领了安顺场，并在渡口附近找到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只木船。红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团第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营营长孙继先从第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连挑选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17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名勇士组成渡河突击队，突击队冒着川军的密集枪弹和炮火，在激流中前进。快接近对岸时，川军向渡口反冲击，杨得志命令再打两炮，正中川军。突击队迅速登岸，并在右岸火力的支援下奋勇冲杀，击退川军的反扑，控制了渡口，后续部队及时渡河增援，一举击溃川军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个营，巩固了渡河点。随后，红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军团第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师和干部团由此渡过了被国民党军视为不可逾越的天险大渡河。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大渡桥横铁索寒</a:t>
            </a:r>
            <a:endParaRPr lang="zh-CN" altLang="en-US" dirty="0"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8277" y="1631393"/>
            <a:ext cx="102449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1935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日，中央红军部队在四川省安顺场强渡大渡河成功，沿大渡河左岸北上，主力由安顺场沿大渡河右岸北上，红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团官兵在天下大雨的情况下，在崎岖陡峭的山路上跑步前进，一昼夜奔袭竟达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120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公里，终于在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29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日凌晨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时许按时到达泸定桥西岸。创造了人类行军史的奇迹！第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连连长廖大珠等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22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名突击队员沿着枪林弹雨和火墙密布的铁索夺下桥头，并与左岸部队合围占领了泸定桥。中央红军主力随后从泸定桥上越过天险，粉碎了蒋介石歼灭红军大渡河以南的企图。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飞夺泸定桥</a:t>
            </a:r>
            <a:endParaRPr lang="zh-CN" altLang="en-US" dirty="0">
              <a:sym typeface="+mn-lt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7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8729" y="3212976"/>
            <a:ext cx="4484542" cy="307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84" y="3212976"/>
            <a:ext cx="5456640" cy="307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大渡桥横铁索寒</a:t>
            </a:r>
            <a:endParaRPr lang="zh-CN" altLang="en-US" dirty="0"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2189" y="1884839"/>
            <a:ext cx="63209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中央红军占领泸定城后继续北上，于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1935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日突破敌人芦山、宝兴防线，随后翻越了长征路上第一座大雪山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大熊猫。红军大多来自气候炎热、潮湿的南方亚热带地区，好多人以前从未见过大雪山，更不用说爬了。大熊猫被当地老百姓叫做神仙山，只有神仙才能登越大熊猫是一座不可逾越的山。但无畏的红军却偏偏要与命运抗争。到了大熊猫的跟前，从山下就可看到覆盖山顶的大雪，而且看上去这一大片一大片的积雪并不远。开始人们根本意识不到要爬这么高。数月行军，粮食不足，人也筋疲力尽。爬山起初似乎还很顺利，后来突然进入了冰雪世界。雪山刺得人们睁不开眼睛，又没有路，人们在冰上滑行，摔倒了，要站起来，浑身无力，有的就这样永远地躺倒在雪山的怀抱里了。经过四天的艰难拔涉，在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日，中央红军先头部队终于翻过几座大雪山，在北进途中与红四方面军先头部队胜利会师。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爬雪山</a:t>
            </a:r>
            <a:endParaRPr lang="zh-CN" altLang="en-US" dirty="0">
              <a:sym typeface="+mn-lt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9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0812" y="1203060"/>
            <a:ext cx="3816424" cy="512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更喜岷山千里雪，三军过后尽开颜</a:t>
            </a:r>
            <a:endParaRPr lang="zh-CN" altLang="en-US" dirty="0"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6048926" cy="19168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0800000">
            <a:off x="6147837" y="5013176"/>
            <a:ext cx="6048926" cy="1916832"/>
          </a:xfrm>
          <a:prstGeom prst="rect">
            <a:avLst/>
          </a:prstGeom>
        </p:spPr>
      </p:pic>
      <p:sp>
        <p:nvSpPr>
          <p:cNvPr id="17" name="TextBox 20"/>
          <p:cNvSpPr txBox="1"/>
          <p:nvPr/>
        </p:nvSpPr>
        <p:spPr>
          <a:xfrm>
            <a:off x="2638802" y="2128228"/>
            <a:ext cx="648071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6600" dirty="0">
                <a:gradFill>
                  <a:gsLst>
                    <a:gs pos="98000">
                      <a:schemeClr val="accent5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rgbClr val="FFFF00"/>
                    </a:gs>
                  </a:gsLst>
                  <a:lin ang="54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印品断眉体" panose="02000500000000000000" charset="-122"/>
                <a:ea typeface="印品断眉体" panose="02000500000000000000" charset="-122"/>
                <a:cs typeface="+mn-ea"/>
                <a:sym typeface="+mn-lt"/>
              </a:rPr>
              <a:t>长征精神的意义</a:t>
            </a:r>
            <a:endParaRPr lang="zh-CN" altLang="en-US" sz="6600" dirty="0">
              <a:gradFill>
                <a:gsLst>
                  <a:gs pos="98000">
                    <a:schemeClr val="accent5">
                      <a:lumMod val="60000"/>
                      <a:lumOff val="40000"/>
                    </a:schemeClr>
                  </a:gs>
                  <a:gs pos="0">
                    <a:schemeClr val="tx1"/>
                  </a:gs>
                  <a:gs pos="100000">
                    <a:srgbClr val="FFFF00"/>
                  </a:gs>
                </a:gsLst>
                <a:lin ang="54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印品断眉体" panose="02000500000000000000" charset="-122"/>
              <a:ea typeface="印品断眉体" panose="02000500000000000000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25620" y="3794760"/>
            <a:ext cx="3107690" cy="400050"/>
            <a:chOff x="6769" y="5534"/>
            <a:chExt cx="4894" cy="630"/>
          </a:xfrm>
        </p:grpSpPr>
        <p:sp>
          <p:nvSpPr>
            <p:cNvPr id="7" name="Oval 39"/>
            <p:cNvSpPr>
              <a:spLocks noChangeAspect="1" noChangeArrowheads="1"/>
            </p:cNvSpPr>
            <p:nvPr/>
          </p:nvSpPr>
          <p:spPr bwMode="auto">
            <a:xfrm>
              <a:off x="6769" y="5678"/>
              <a:ext cx="340" cy="342"/>
            </a:xfrm>
            <a:prstGeom prst="ellipse">
              <a:avLst/>
            </a:prstGeom>
            <a:solidFill>
              <a:schemeClr val="tx1"/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9" name="TextBox 21"/>
            <p:cNvSpPr txBox="1"/>
            <p:nvPr/>
          </p:nvSpPr>
          <p:spPr>
            <a:xfrm>
              <a:off x="7109" y="5534"/>
              <a:ext cx="455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2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lt"/>
                </a:rPr>
                <a:t>长征胜利的重要意义</a:t>
              </a:r>
              <a:endPara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98315" y="4479925"/>
            <a:ext cx="2395220" cy="400050"/>
            <a:chOff x="6769" y="6206"/>
            <a:chExt cx="3772" cy="630"/>
          </a:xfrm>
        </p:grpSpPr>
        <p:sp>
          <p:nvSpPr>
            <p:cNvPr id="8" name="Oval 40"/>
            <p:cNvSpPr>
              <a:spLocks noChangeAspect="1" noChangeArrowheads="1"/>
            </p:cNvSpPr>
            <p:nvPr/>
          </p:nvSpPr>
          <p:spPr bwMode="auto">
            <a:xfrm>
              <a:off x="6769" y="6350"/>
              <a:ext cx="340" cy="342"/>
            </a:xfrm>
            <a:prstGeom prst="ellipse">
              <a:avLst/>
            </a:prstGeom>
            <a:solidFill>
              <a:schemeClr val="tx1"/>
            </a:solidFill>
            <a:ln w="2857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0" name="TextBox 22"/>
            <p:cNvSpPr txBox="1"/>
            <p:nvPr/>
          </p:nvSpPr>
          <p:spPr>
            <a:xfrm>
              <a:off x="7109" y="6206"/>
              <a:ext cx="343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2"/>
                  </a:solidFill>
                  <a:latin typeface="+mn-ea"/>
                  <a:ea typeface="+mn-ea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lt"/>
                </a:rPr>
                <a:t>长征精神的内涵</a:t>
              </a:r>
              <a:endPara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6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6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 bwMode="auto">
          <a:xfrm>
            <a:off x="3956073" y="1052736"/>
            <a:ext cx="687015" cy="5400600"/>
          </a:xfrm>
          <a:custGeom>
            <a:avLst/>
            <a:gdLst>
              <a:gd name="T0" fmla="*/ 0 w 1231"/>
              <a:gd name="T1" fmla="*/ 0 h 7500"/>
              <a:gd name="T2" fmla="*/ 1231 w 1231"/>
              <a:gd name="T3" fmla="*/ 3751 h 7500"/>
              <a:gd name="T4" fmla="*/ 2 w 1231"/>
              <a:gd name="T5" fmla="*/ 7500 h 7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31" h="7500">
                <a:moveTo>
                  <a:pt x="0" y="0"/>
                </a:moveTo>
                <a:cubicBezTo>
                  <a:pt x="774" y="1050"/>
                  <a:pt x="1231" y="2347"/>
                  <a:pt x="1231" y="3751"/>
                </a:cubicBezTo>
                <a:cubicBezTo>
                  <a:pt x="1231" y="5154"/>
                  <a:pt x="774" y="6451"/>
                  <a:pt x="2" y="7500"/>
                </a:cubicBezTo>
              </a:path>
            </a:pathLst>
          </a:custGeom>
          <a:noFill/>
          <a:ln w="12700" cap="flat">
            <a:solidFill>
              <a:srgbClr val="231915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014781" y="1609590"/>
            <a:ext cx="476223" cy="4762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altLang="zh-CN" sz="2000" b="1" dirty="0">
                <a:solidFill>
                  <a:schemeClr val="bg2"/>
                </a:solidFill>
                <a:latin typeface="+mj-ea"/>
                <a:ea typeface="+mj-ea"/>
              </a:rPr>
              <a:t>1</a:t>
            </a:r>
            <a:endParaRPr lang="zh-CN" altLang="en-US" sz="20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4014782" y="5631606"/>
            <a:ext cx="476223" cy="4762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altLang="zh-CN" sz="2000" b="1" dirty="0">
                <a:solidFill>
                  <a:schemeClr val="bg2"/>
                </a:solidFill>
                <a:latin typeface="+mj-ea"/>
                <a:ea typeface="+mj-ea"/>
              </a:rPr>
              <a:t>4</a:t>
            </a:r>
            <a:endParaRPr lang="zh-CN" altLang="en-US" sz="20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4371368" y="4293799"/>
            <a:ext cx="477514" cy="4762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altLang="zh-CN" sz="2000" b="1" dirty="0">
                <a:solidFill>
                  <a:schemeClr val="bg2"/>
                </a:solidFill>
                <a:latin typeface="+mj-ea"/>
                <a:ea typeface="+mj-ea"/>
              </a:rPr>
              <a:t>3</a:t>
            </a:r>
            <a:endParaRPr lang="zh-CN" altLang="en-US" sz="20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371368" y="2869956"/>
            <a:ext cx="477514" cy="4762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altLang="zh-CN" sz="2000" b="1" dirty="0">
                <a:solidFill>
                  <a:schemeClr val="bg2"/>
                </a:solidFill>
                <a:latin typeface="+mj-ea"/>
                <a:ea typeface="+mj-ea"/>
              </a:rPr>
              <a:t>2</a:t>
            </a:r>
            <a:endParaRPr lang="zh-CN" altLang="en-US" sz="20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4491005" y="1590583"/>
            <a:ext cx="715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在两年多的时间里，粉碎了国民党几十万军队的围追堵截，克服了重重艰难险阻，纵横十四省，胜利完成了战略大转移。从此，建立了革命根据地，使中国革命转危为安并逐步将胜利推向全国。</a:t>
            </a:r>
            <a:endParaRPr lang="zh-CN" altLang="en-US" sz="1600" kern="100" dirty="0">
              <a:solidFill>
                <a:srgbClr val="000000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4" name="TextBox 20"/>
          <p:cNvSpPr txBox="1"/>
          <p:nvPr/>
        </p:nvSpPr>
        <p:spPr>
          <a:xfrm>
            <a:off x="4883921" y="2824822"/>
            <a:ext cx="675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红军由长征开始时的</a:t>
            </a:r>
            <a:r>
              <a:rPr lang="en-US" altLang="zh-CN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30</a:t>
            </a:r>
            <a:r>
              <a:rPr lang="zh-CN" altLang="en-US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万人，最后到达陕北不足三万人。但这是经过千锤百炼保存下来的中国共产党和红军的精华。它们构成了以后领导抗日战争和人民解放战争的主干。</a:t>
            </a:r>
            <a:endParaRPr lang="zh-CN" altLang="en-US" sz="1600" kern="100" dirty="0">
              <a:solidFill>
                <a:srgbClr val="000000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6" name="TextBox 22"/>
          <p:cNvSpPr txBox="1"/>
          <p:nvPr/>
        </p:nvSpPr>
        <p:spPr>
          <a:xfrm>
            <a:off x="4817350" y="4251375"/>
            <a:ext cx="682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在革命危急关头，党召开了遵义会议，确立了毛泽东在红军和党中央的领导地位。这次会议是我们党走向成熟的重要标志，为我们日后的胜利确立了前提条件。</a:t>
            </a:r>
            <a:endParaRPr lang="zh-CN" altLang="en-US" sz="1600" kern="100" dirty="0">
              <a:solidFill>
                <a:srgbClr val="000000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4501736" y="5596377"/>
            <a:ext cx="7141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srgbClr val="000000"/>
                </a:solidFill>
                <a:latin typeface="+mj-ea"/>
                <a:ea typeface="+mj-ea"/>
                <a:cs typeface="+mn-ea"/>
              </a:rPr>
              <a:t>中央红军走了11个省，三个方面军共走了14个省，并向沿途各省的人民宣传，只有红军的道路才是真正解放的道路，只有在党的领导下，才能实现团结抗日。红军在沿途播下的革命种子，为后来开展革命斗争创造了有利条件。</a:t>
            </a:r>
            <a:endParaRPr lang="zh-CN" altLang="en-US" sz="1600" kern="100" dirty="0">
              <a:solidFill>
                <a:srgbClr val="000000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70238" y="1267175"/>
            <a:ext cx="29413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latin typeface="印品断眉体" panose="02000500000000000000" charset="-122"/>
                <a:ea typeface="印品断眉体" panose="02000500000000000000" charset="-122"/>
                <a:cs typeface="+mn-ea"/>
              </a:rPr>
              <a:t>长征的胜利挽救了中国革命</a:t>
            </a:r>
            <a:endParaRPr lang="zh-CN" altLang="en-US" b="1" kern="100" dirty="0">
              <a:latin typeface="印品断眉体" panose="02000500000000000000" charset="-122"/>
              <a:ea typeface="印品断眉体" panose="02000500000000000000" charset="-122"/>
              <a:cs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65620" y="2530491"/>
            <a:ext cx="22517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latin typeface="印品断眉体" panose="02000500000000000000" charset="-122"/>
                <a:ea typeface="印品断眉体" panose="02000500000000000000" charset="-122"/>
                <a:cs typeface="+mn-ea"/>
              </a:rPr>
              <a:t>长征锤炼了革命队伍</a:t>
            </a:r>
            <a:endParaRPr lang="zh-CN" altLang="en-US" b="1" kern="100" dirty="0">
              <a:latin typeface="印品断眉体" panose="02000500000000000000" charset="-122"/>
              <a:ea typeface="印品断眉体" panose="02000500000000000000" charset="-122"/>
              <a:cs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817350" y="3938186"/>
            <a:ext cx="27114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latin typeface="印品断眉体" panose="02000500000000000000" charset="-122"/>
                <a:ea typeface="印品断眉体" panose="02000500000000000000" charset="-122"/>
                <a:cs typeface="+mn-ea"/>
              </a:rPr>
              <a:t>确立了毛泽东的领导地位</a:t>
            </a:r>
            <a:endParaRPr lang="zh-CN" altLang="en-US" b="1" kern="100" dirty="0">
              <a:latin typeface="印品断眉体" panose="02000500000000000000" charset="-122"/>
              <a:ea typeface="印品断眉体" panose="02000500000000000000" charset="-122"/>
              <a:cs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94582" y="5310883"/>
            <a:ext cx="27114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latin typeface="印品断眉体" panose="02000500000000000000" charset="-122"/>
                <a:ea typeface="印品断眉体" panose="02000500000000000000" charset="-122"/>
                <a:cs typeface="+mn-ea"/>
              </a:rPr>
              <a:t>长征是宣传队，是播种机</a:t>
            </a:r>
            <a:endParaRPr lang="zh-CN" altLang="en-US" b="1" kern="100" dirty="0">
              <a:latin typeface="印品断眉体" panose="02000500000000000000" charset="-122"/>
              <a:ea typeface="印品断眉体" panose="02000500000000000000" charset="-122"/>
              <a:cs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"/>
          <a:stretch>
            <a:fillRect/>
          </a:stretch>
        </p:blipFill>
        <p:spPr>
          <a:xfrm>
            <a:off x="457365" y="1708959"/>
            <a:ext cx="3324446" cy="3995020"/>
          </a:xfrm>
          <a:prstGeom prst="rect">
            <a:avLst/>
          </a:prstGeom>
        </p:spPr>
      </p:pic>
      <p:sp>
        <p:nvSpPr>
          <p:cNvPr id="28" name="TextBox 3"/>
          <p:cNvSpPr txBox="1"/>
          <p:nvPr/>
        </p:nvSpPr>
        <p:spPr>
          <a:xfrm>
            <a:off x="880261" y="109940"/>
            <a:ext cx="615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长征胜利的重要意义</a:t>
            </a:r>
            <a:endParaRPr lang="zh-CN" altLang="en-US" dirty="0">
              <a:sym typeface="+mn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4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4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4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722E-6 -4.44444E-6 L -0.16165 0.30487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3" y="152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6474E-6 -7.40741E-7 L -0.19094 0.12732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4" y="63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6474E-6 3.7037E-7 L -0.19094 -0.08889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4" y="-44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91722E-6 2.96296E-6 L -0.16165 -0.28148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3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4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4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4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4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34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4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34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84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/>
      <p:bldP spid="14" grpId="0"/>
      <p:bldP spid="16" grpId="0"/>
      <p:bldP spid="17" grpId="0"/>
      <p:bldP spid="6" grpId="0"/>
      <p:bldP spid="24" grpId="0"/>
      <p:bldP spid="25" grpId="0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 bwMode="auto">
          <a:xfrm>
            <a:off x="1057821" y="2403023"/>
            <a:ext cx="9577064" cy="3893523"/>
          </a:xfrm>
          <a:prstGeom prst="roundRect">
            <a:avLst>
              <a:gd name="adj" fmla="val 3355"/>
            </a:avLst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0261" y="1012009"/>
            <a:ext cx="982663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红军指战员在长征途中表现出了对革命理想和事业无比的忠诚、坚定的信念，表现出了不怕牺牲、敢于胜利的无产阶级乐观主义精神，表现出了顾全大局、严守纪律、亲密团结的高尚品德。这些构成了伟大的长征精神：不怕牺牲、前赴后继，勇往直前、坚韧不拔，众志成城、团结互助，百折不挠和克服困难。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46394" y="5157192"/>
            <a:ext cx="912551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其主题是“一不怕苦，二不怕死”；其最显著的特点就是革命英雄主义精神。长征精神是中华民族百折不挠、自强不息的民族精神的最高表现，是保证我们革命和建设事业从弱小走向强大精神力量。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1506975" y="3019002"/>
            <a:ext cx="1296144" cy="129614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80525" y="3184200"/>
            <a:ext cx="914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  <a:latin typeface="+mj-ea"/>
                <a:ea typeface="+mj-ea"/>
              </a:rPr>
              <a:t>乐于吃苦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43134" y="4356547"/>
            <a:ext cx="178961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印品断眉体" panose="02000500000000000000" charset="-122"/>
                <a:ea typeface="印品断眉体" panose="02000500000000000000" charset="-122"/>
              </a:rPr>
              <a:t>不惧艰难的革命乐观主义</a:t>
            </a:r>
            <a:endParaRPr lang="zh-CN" altLang="en-US" dirty="0">
              <a:latin typeface="印品断眉体" panose="02000500000000000000" charset="-122"/>
              <a:ea typeface="印品断眉体" panose="02000500000000000000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841443" y="3019002"/>
            <a:ext cx="1296144" cy="129614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14993" y="3184200"/>
            <a:ext cx="914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  <a:latin typeface="+mj-ea"/>
                <a:ea typeface="+mj-ea"/>
              </a:rPr>
              <a:t>勇于战斗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77602" y="4356547"/>
            <a:ext cx="178961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印品断眉体" panose="02000500000000000000" charset="-122"/>
                <a:ea typeface="印品断眉体" panose="02000500000000000000" charset="-122"/>
              </a:rPr>
              <a:t>无坚不摧的革命英雄主义</a:t>
            </a:r>
            <a:endParaRPr lang="zh-CN" altLang="en-US" dirty="0">
              <a:latin typeface="印品断眉体" panose="02000500000000000000" charset="-122"/>
              <a:ea typeface="印品断眉体" panose="02000500000000000000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6149216" y="3019002"/>
            <a:ext cx="1296144" cy="129614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22766" y="3184200"/>
            <a:ext cx="914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  <a:latin typeface="+mj-ea"/>
                <a:ea typeface="+mj-ea"/>
              </a:rPr>
              <a:t>重于求实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85375" y="4356547"/>
            <a:ext cx="178961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印品断眉体" panose="02000500000000000000" charset="-122"/>
                <a:ea typeface="印品断眉体" panose="02000500000000000000" charset="-122"/>
              </a:rPr>
              <a:t>独立自主的创新胆略</a:t>
            </a:r>
            <a:endParaRPr lang="zh-CN" altLang="en-US" dirty="0">
              <a:latin typeface="印品断眉体" panose="02000500000000000000" charset="-122"/>
              <a:ea typeface="印品断眉体" panose="02000500000000000000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8548837" y="3019002"/>
            <a:ext cx="1296144" cy="129614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22387" y="3184200"/>
            <a:ext cx="914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2"/>
                </a:solidFill>
                <a:latin typeface="+mj-ea"/>
                <a:ea typeface="+mj-ea"/>
              </a:rPr>
              <a:t>善于团结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84996" y="4356547"/>
            <a:ext cx="178961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印品断眉体" panose="02000500000000000000" charset="-122"/>
                <a:ea typeface="印品断眉体" panose="02000500000000000000" charset="-122"/>
              </a:rPr>
              <a:t>顾全大局的集体主义</a:t>
            </a:r>
            <a:endParaRPr lang="zh-CN" altLang="en-US" dirty="0">
              <a:latin typeface="印品断眉体" panose="02000500000000000000" charset="-122"/>
              <a:ea typeface="印品断眉体" panose="02000500000000000000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442197" y="2194560"/>
            <a:ext cx="2795400" cy="490610"/>
            <a:chOff x="4442197" y="2194560"/>
            <a:chExt cx="2795400" cy="490610"/>
          </a:xfrm>
        </p:grpSpPr>
        <p:sp>
          <p:nvSpPr>
            <p:cNvPr id="11" name="矩形: 圆角 10"/>
            <p:cNvSpPr/>
            <p:nvPr/>
          </p:nvSpPr>
          <p:spPr bwMode="auto">
            <a:xfrm>
              <a:off x="4442197" y="2194560"/>
              <a:ext cx="2795400" cy="49061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864353" y="2210803"/>
              <a:ext cx="196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2"/>
                  </a:solidFill>
                  <a:latin typeface="+mj-ea"/>
                  <a:ea typeface="+mj-ea"/>
                </a:rPr>
                <a:t>主  要  内  涵</a:t>
              </a:r>
              <a:endParaRPr lang="zh-CN" altLang="en-US" sz="2400" b="1" dirty="0">
                <a:solidFill>
                  <a:schemeClr val="bg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6" name="TextBox 3"/>
          <p:cNvSpPr txBox="1"/>
          <p:nvPr/>
        </p:nvSpPr>
        <p:spPr>
          <a:xfrm>
            <a:off x="880261" y="109940"/>
            <a:ext cx="615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长征精神的内涵</a:t>
            </a:r>
            <a:endParaRPr lang="zh-CN" altLang="en-US" dirty="0"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8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8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80"/>
                            </p:stCondLst>
                            <p:childTnLst>
                              <p:par>
                                <p:cTn id="3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8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8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8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8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8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78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8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78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28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4" grpId="0" animBg="1"/>
      <p:bldP spid="8" grpId="0"/>
      <p:bldP spid="9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20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3053" y="1326979"/>
            <a:ext cx="7152869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纵观整个长征的过程：四渡赤水河，巧渡金沙江；飞夺泸定桥，强渡大渡河，爬雪山，过草地……每一个战略方向的改变，每一项战略任务的确定，每一次战斗胜利的取得，都无不体现出中国红军将士“大无畏”，不怕艰难困苦，永久坚持的精神。红军的大无畏精神，永远激励着我们前进！</a:t>
            </a:r>
            <a:endParaRPr lang="zh-CN" altLang="en-US" kern="1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3053" y="3306212"/>
            <a:ext cx="7152869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长征途中，红军将士面对的是一条条波涛汹涌的大河，一座座巍然耸立的雪山，一片片茫无涯际的草地，前有敌军，后有追兵，可就是在这“敌军围困万千重”的逆境中，红军转战两万五千里，终于从100万的敌人中杀出了一条生路。谱写出一曲曲动人的“永久奋斗”的革命乐章。</a:t>
            </a:r>
            <a:endParaRPr lang="zh-CN" altLang="en-US" kern="1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3053" y="5355054"/>
            <a:ext cx="715286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无论是难以自拔的沼泽，还是茫茫无际的草地；无论是皑皑白雪，还是飞机大炮；无论是酷暑严寒，还是饥饿干渴……红军将士都抱定全心全意为人民服务的宗旨，以坚忍不拔的毅力，与穷凶极恶的敌人展开殊死搏斗，将生的希望让给别人，死的威胁留给自己。</a:t>
            </a:r>
            <a:endParaRPr lang="zh-CN" altLang="en-US" kern="1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3183" y="951535"/>
            <a:ext cx="410881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rPr>
              <a:t>长征是中华民族不屈不挠精神的典范</a:t>
            </a:r>
            <a:endParaRPr lang="en-US" altLang="zh-CN" b="1" kern="100" dirty="0">
              <a:solidFill>
                <a:schemeClr val="bg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3183" y="2862526"/>
            <a:ext cx="41088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rPr>
              <a:t>长征是人类历史上艰苦奋斗精神的楷模</a:t>
            </a:r>
            <a:endParaRPr lang="en-US" altLang="zh-CN" b="1" kern="100" dirty="0">
              <a:solidFill>
                <a:schemeClr val="bg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3053" y="4856816"/>
            <a:ext cx="410881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rPr>
              <a:t>长征是充满着无私奉献精神的史诗</a:t>
            </a:r>
            <a:endParaRPr lang="zh-CN" altLang="en-US" b="1" kern="100" dirty="0">
              <a:solidFill>
                <a:schemeClr val="bg2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b="14581"/>
          <a:stretch>
            <a:fillRect/>
          </a:stretch>
        </p:blipFill>
        <p:spPr>
          <a:xfrm>
            <a:off x="8128021" y="3799257"/>
            <a:ext cx="3523818" cy="248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21" y="1326979"/>
            <a:ext cx="3519488" cy="229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3"/>
          <p:cNvSpPr txBox="1"/>
          <p:nvPr/>
        </p:nvSpPr>
        <p:spPr>
          <a:xfrm>
            <a:off x="880261" y="109940"/>
            <a:ext cx="615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长征精神的内涵</a:t>
            </a:r>
            <a:endParaRPr lang="zh-CN" altLang="en-US" dirty="0"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8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8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8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8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8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2" grpId="0" animBg="1"/>
      <p:bldP spid="4" grpId="0" animBg="1"/>
      <p:bldP spid="9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5756366" y="1916833"/>
            <a:ext cx="5622676" cy="41077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7585" y="1110344"/>
            <a:ext cx="1052145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一个国家，一个民族，乃至一个团体，只要有艰苦奋斗的精神，实事求是，无私奉献，就能够成就事业，创造辉煌。8</a:t>
            </a:r>
            <a:r>
              <a:rPr lang="en-US" altLang="zh-CN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年前的长征是这样，8</a:t>
            </a:r>
            <a:r>
              <a:rPr lang="en-US" altLang="zh-CN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年后的今天也是这样。</a:t>
            </a:r>
            <a:endParaRPr lang="zh-CN" altLang="en-US" kern="1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35039" y="2385665"/>
            <a:ext cx="5030193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chemeClr val="bg2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我们进行的社会主义现代化建设，是</a:t>
            </a:r>
            <a:r>
              <a:rPr lang="zh-CN" altLang="en-US" b="1" kern="100" dirty="0">
                <a:solidFill>
                  <a:schemeClr val="bg2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新的长征</a:t>
            </a:r>
            <a:r>
              <a:rPr lang="zh-CN" altLang="en-US" kern="100" dirty="0">
                <a:solidFill>
                  <a:schemeClr val="bg2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+mn-lt"/>
              </a:rPr>
              <a:t>。走在新长征路上，我们应继承和发扬当年红军长征的精神，把长征这份宝贵的精神财富变成推动我们各项事业前进的巨大力量。红军长征的路是艰苦的、漫长的；新长征的路会更艰苦、更漫长。因此，我们回忆长征、纪念长征，就是要更好地继承和弘扬红军长征精神，把红军长征留给我们的宝贵精神财富一代一代传下去，万众一心、艰苦奋斗，争取社会主义现代化建设“新长征”的胜利。</a:t>
            </a:r>
            <a:endParaRPr lang="zh-CN" altLang="en-US" kern="100" dirty="0">
              <a:solidFill>
                <a:schemeClr val="bg2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584" y="1916833"/>
            <a:ext cx="4736741" cy="410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3"/>
          <p:cNvSpPr txBox="1"/>
          <p:nvPr/>
        </p:nvSpPr>
        <p:spPr>
          <a:xfrm>
            <a:off x="880261" y="109940"/>
            <a:ext cx="615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长征精神的内涵</a:t>
            </a:r>
            <a:endParaRPr lang="zh-CN" altLang="en-US" dirty="0"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273845" y="653073"/>
            <a:ext cx="9649072" cy="3168352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11227888" cy="27178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61877" y="806340"/>
            <a:ext cx="8784976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长征精神，历久弥新；长征之路，没有终点。实现“两个一百年”奋斗目标，还有很长的路要走，有无数的“雪山”、“草地”要过。只要我们像当年红军将士那样，忠诚于党，不忘初心，团结一致，奋勇拼搏，锐意进取，就一定能在新的长征路上不断夺取新胜利、创造新辉煌！ </a:t>
            </a:r>
            <a:endParaRPr lang="zh-CN" altLang="en-US" sz="2400" b="1" kern="1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青云简" panose="00020600040101010101" charset="-122"/>
              <a:ea typeface="汉仪青云简" panose="00020600040101010101" charset="-122"/>
              <a:cs typeface="汉仪青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44" y="4189918"/>
            <a:ext cx="6220994" cy="190372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817271" y="2321867"/>
            <a:ext cx="8850443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3800" b="1" ker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汉标串城米格体" panose="02010601030101010101" charset="-122"/>
                <a:ea typeface="汉标串城米格体" panose="02010601030101010101" charset="-122"/>
              </a:rPr>
              <a:t>谢谢观赏</a:t>
            </a:r>
            <a:endParaRPr lang="zh-CN" altLang="en-US" sz="13800" b="1" kern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汉标串城米格体" panose="02010601030101010101" charset="-122"/>
              <a:ea typeface="汉标串城米格体" panose="02010601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2" y="3696378"/>
            <a:ext cx="5588569" cy="2303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38273"/>
            <a:ext cx="12196763" cy="1419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18" y="1844824"/>
            <a:ext cx="3947510" cy="49134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0" y="6758295"/>
            <a:ext cx="12196763" cy="9970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0" y="11439"/>
            <a:ext cx="12207761" cy="18334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56435" y="2498725"/>
            <a:ext cx="8492490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zh-CN" altLang="en-US" sz="11500" b="1" kern="5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七律</a:t>
            </a:r>
            <a:r>
              <a:rPr lang="en-US" altLang="zh-CN" sz="11500" b="1" kern="5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·</a:t>
            </a:r>
            <a:r>
              <a:rPr lang="zh-CN" altLang="en-US" sz="11500" b="1" kern="5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长征</a:t>
            </a:r>
            <a:endParaRPr lang="zh-CN" altLang="en-US" sz="11500" b="1" kern="5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汉仪青云简" panose="00020600040101010101" charset="-122"/>
              <a:ea typeface="汉仪青云简" panose="00020600040101010101" charset="-122"/>
              <a:cs typeface="汉仪青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11227888" cy="27178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21" y="620688"/>
            <a:ext cx="9720970" cy="318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8012" y="2798091"/>
            <a:ext cx="5503311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公元</a:t>
            </a:r>
            <a:r>
              <a:rPr lang="en-US" altLang="zh-CN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1934</a:t>
            </a: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10</a:t>
            </a: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月，第五次反“围剿”失败后，中央主力红军为了摆脱国民党军队的包围追击，被迫实行战略大转移，退出中央根据地进行长征。至</a:t>
            </a:r>
            <a:r>
              <a:rPr lang="en-US" altLang="zh-CN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1936</a:t>
            </a: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10</a:t>
            </a: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月止，红军走过了赣、闽、粤、湘等十一个省，经过了五岭山脉、湘江、乌江、金沙江、大渡河以及雪山草地等万水千山，行程达两万五千里。这就是举世闻名的</a:t>
            </a:r>
            <a:r>
              <a:rPr lang="zh-CN" altLang="en-US" b="1" kern="100" dirty="0">
                <a:solidFill>
                  <a:srgbClr val="FF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二万五千里长征</a:t>
            </a:r>
            <a:r>
              <a:rPr lang="zh-CN" altLang="en-US" kern="100" dirty="0">
                <a:solidFill>
                  <a:srgbClr val="000000"/>
                </a:solidFill>
                <a:uFillTx/>
                <a:latin typeface="+mn-lt"/>
                <a:ea typeface="黑体" panose="02010609060101010101" charset="-122"/>
                <a:cs typeface="+mn-ea"/>
                <a:sym typeface="+mn-lt"/>
              </a:rPr>
              <a:t>。</a:t>
            </a:r>
            <a:endParaRPr lang="zh-CN" altLang="en-US" kern="100" dirty="0">
              <a:solidFill>
                <a:srgbClr val="000000"/>
              </a:solidFill>
              <a:uFillTx/>
              <a:latin typeface="+mn-lt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897558" y="5373216"/>
            <a:ext cx="550331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“</a:t>
            </a:r>
            <a:r>
              <a:rPr lang="zh-CN" altLang="en-US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红军不怕远</a:t>
            </a:r>
            <a:r>
              <a:rPr lang="zh-CN" altLang="en-US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征难，万水千山只等闲</a:t>
            </a: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”。万里长征不仅给我们留下了渡湘江乌江、四渡赤水、强渡大渡河、过草地、翻雪山等一副副鲜活的历史画卷，更为我们留下了不朽的长征精神。</a:t>
            </a:r>
            <a:endParaRPr lang="zh-CN" altLang="en-US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2437" y="1327432"/>
            <a:ext cx="4752340" cy="49714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/>
        </p:nvCxnSpPr>
        <p:spPr bwMode="auto">
          <a:xfrm>
            <a:off x="945698" y="2420888"/>
            <a:ext cx="55033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直接连接符 93"/>
          <p:cNvCxnSpPr/>
          <p:nvPr/>
        </p:nvCxnSpPr>
        <p:spPr bwMode="auto">
          <a:xfrm>
            <a:off x="880110" y="5157192"/>
            <a:ext cx="55033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3"/>
          <p:cNvSpPr txBox="1"/>
          <p:nvPr/>
        </p:nvSpPr>
        <p:spPr>
          <a:xfrm>
            <a:off x="880110" y="109855"/>
            <a:ext cx="6207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红军不怕远征难，万水千山只等闲</a:t>
            </a:r>
            <a:endParaRPr lang="zh-CN" alt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97781" y="1443417"/>
            <a:ext cx="1440160" cy="499416"/>
            <a:chOff x="2065719" y="1823609"/>
            <a:chExt cx="1440160" cy="499416"/>
          </a:xfrm>
        </p:grpSpPr>
        <p:sp>
          <p:nvSpPr>
            <p:cNvPr id="13" name="矩形: 圆角 10"/>
            <p:cNvSpPr/>
            <p:nvPr/>
          </p:nvSpPr>
          <p:spPr bwMode="auto">
            <a:xfrm>
              <a:off x="2065719" y="1823609"/>
              <a:ext cx="1440160" cy="499416"/>
            </a:xfrm>
            <a:prstGeom prst="roundRect">
              <a:avLst>
                <a:gd name="adj" fmla="val 6249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65719" y="184248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kern="100" dirty="0">
                  <a:solidFill>
                    <a:schemeClr val="bg2"/>
                  </a:solidFill>
                  <a:latin typeface="+mj-ea"/>
                  <a:ea typeface="+mj-ea"/>
                  <a:cs typeface="+mn-ea"/>
                  <a:sym typeface="+mn-lt"/>
                </a:rPr>
                <a:t>主观原因</a:t>
              </a:r>
              <a:endParaRPr lang="zh-CN" altLang="en-US" sz="2400" b="1" kern="100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497981" y="1376946"/>
            <a:ext cx="376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博古李德的不正确指挥，导致第五次反围剿失败。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9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19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19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19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19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2" grpId="0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血战湘江</a:t>
            </a:r>
            <a:endParaRPr lang="zh-CN" altLang="en-US" dirty="0"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0740" y="4164557"/>
            <a:ext cx="1069907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中央红军开始战略转移的时候，一路西行连续突破国民党军三道封锁线以后，蒋介石明白了红军是西进。他迅速调集兵力，准备利用湘江构筑第四道封锁线，把红军消灭在湘江以东地区。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11</a:t>
            </a: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29</a:t>
            </a: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日，敌人向渡江的红军发起了进攻。为掩护党中央安全过江，红军与优势的敌军展开了殊死决战。红军的阻击阵地上，炮弹和重磅炸弹的爆炸声不绝于耳，装备单一的红军要用血肉之躯抵挡敌人飞机和重炮的狂轰滥炸，战斗的残酷可想而知。但“保卫中央纵队安全渡江”的口号仍响彻在阵地上空。这是生死存亡的一战，是意志的较量。红军将士硬是用刺刀、手榴弹打垮了敌军整连、整营的一次次进攻，湘江两岸洒下了无数红军将士的鲜血，渡口始终牢牢地掌握在红军手中。经过</a:t>
            </a:r>
            <a:r>
              <a:rPr lang="en-US" altLang="zh-CN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7</a:t>
            </a: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天</a:t>
            </a:r>
            <a:r>
              <a:rPr lang="en-US" altLang="zh-CN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7</a:t>
            </a: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夜的残酷战斗，中央机关和红军大部队终于拼死渡过了湘江。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14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539" y="1568232"/>
            <a:ext cx="6945989" cy="2473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36" y="1569851"/>
            <a:ext cx="3325779" cy="247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五岭逶迤腾细浪</a:t>
            </a:r>
            <a:endParaRPr lang="zh-CN" altLang="en-US" dirty="0"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1526561" y="947283"/>
            <a:ext cx="3417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血战湘江</a:t>
            </a:r>
            <a:endParaRPr lang="zh-CN" altLang="en-US" dirty="0"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0741" y="1767523"/>
            <a:ext cx="5823704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五岭：大庾岭，骑田岭，都庞岭，萌渚岭，越城岭，横亘在江西、湖南、两广之间。</a:t>
            </a:r>
            <a:endParaRPr lang="zh-CN" altLang="en-US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湘江战役是中央红军突围以来最壮烈、最关键的一仗。蒋介石凭借湘江天险设下第四道封锁线，总数25个师超过30万人的国民党军队，在桂北越城岭和都庞岭之间的湘江两岸布下绝杀之阵，等待着一个多月中连续突破三道封锁线的中央红军。 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湘江之战，是红军有史以来最大的一次惨败。血的事实，宣告了“左”倾教条主义军事路线的彻底破产，使广大红军指战员对王明路线的怀疑、不满以及积极要求改变领导的情绪，达到了顶点。</a:t>
            </a:r>
            <a:endParaRPr lang="zh-CN" altLang="en-US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14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8461" y="1676400"/>
            <a:ext cx="471487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五岭逶迤腾细浪</a:t>
            </a:r>
            <a:endParaRPr lang="zh-CN" altLang="en-US" dirty="0"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2263" y="1784626"/>
            <a:ext cx="626890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800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正1936年2月下旬,鉴于敌军力量增多,红军在黔大毕继续活动形势不利,红二、红六军团决定放弃毕节县城,撤离黔西北,进行转移。2月27日,红军进入乌蒙山区,由于国民党中央军和地方反动武装围追堵截,红二、红六军团决定在乌蒙山区与敌军展开回旋战。从3月2日至29日,乌蒙山回旋战历时近一个月,红军采取声东击西的战术,在运动战中调动敌人、疲惫敌人,打击敌人,摆脱了强敌的围攻。</a:t>
            </a:r>
            <a:endParaRPr lang="zh-CN" altLang="en-US" sz="1800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526561" y="947283"/>
            <a:ext cx="3417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乌蒙回旋战</a:t>
            </a:r>
            <a:endParaRPr lang="zh-CN" altLang="en-US" dirty="0">
              <a:sym typeface="+mn-lt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9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乌蒙磅礴走泥丸</a:t>
            </a:r>
            <a:endParaRPr lang="zh-CN" altLang="en-US" dirty="0"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0" y="1756410"/>
            <a:ext cx="3787775" cy="2265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60" y="3814445"/>
            <a:ext cx="4200525" cy="260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8540" y="4289425"/>
            <a:ext cx="57219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800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乌蒙回旋战</a:t>
            </a:r>
            <a:r>
              <a:rPr lang="zh-CN" altLang="en-US" sz="1800" kern="1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，是中国战争史上灵活用兵、巧妙突围的著名战役，是红二、红六军团在贺龙的指挥下，在云贵高原上人烟稀少，气候恶劣，高谷深，缺粮缺水，瘴疫很多的乌蒙山地区进行的，而且又处在多路敌军不停顿地围追堵截之下，使红军经受了极端严重的考验，也写下了团贺龙军事生涯中的神来之笔</a:t>
            </a:r>
            <a:endParaRPr lang="zh-CN" altLang="en-US" sz="1800" kern="1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5662" y="1573777"/>
            <a:ext cx="56755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四渡赤水战役，是遵义会议之后，中央红军在长征途中，处于国民党几十万重兵围追堵截的艰险条件下，进行的一次决定性运动战战役。在毛泽东主席、周恩来副主席、朱德等指挥下，中央红军采取高度机动的运动战方针，纵横驰骋于川黔滇边境广大地区，积极寻找战机，有效地调动和歼灭敌人，彻底粉碎了蒋介石等反动派企图围歼红军于川黔滇边境的狂妄计划，红军取得了战略转移中具有决定意义的胜利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四渡赤水</a:t>
            </a:r>
            <a:endParaRPr lang="zh-CN" altLang="en-US" dirty="0">
              <a:sym typeface="+mn-lt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11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693275" y="5865968"/>
            <a:ext cx="63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b="1" kern="100" dirty="0">
                <a:latin typeface="+mj-ea"/>
                <a:ea typeface="+mj-ea"/>
                <a:cs typeface="+mn-ea"/>
                <a:sym typeface="+mn-lt"/>
              </a:rPr>
              <a:t>共歼敌</a:t>
            </a:r>
            <a:r>
              <a:rPr lang="en-US" altLang="zh-CN" b="1" kern="100" dirty="0">
                <a:latin typeface="+mj-ea"/>
                <a:ea typeface="+mj-ea"/>
                <a:cs typeface="+mn-ea"/>
                <a:sym typeface="+mn-lt"/>
              </a:rPr>
              <a:t>1.8</a:t>
            </a:r>
            <a:r>
              <a:rPr lang="zh-CN" altLang="en-US" b="1" kern="100" dirty="0">
                <a:latin typeface="+mj-ea"/>
                <a:ea typeface="+mj-ea"/>
                <a:cs typeface="+mn-ea"/>
                <a:sym typeface="+mn-lt"/>
              </a:rPr>
              <a:t>万余人，俘敌</a:t>
            </a:r>
            <a:r>
              <a:rPr lang="en-US" altLang="zh-CN" b="1" kern="100" dirty="0">
                <a:latin typeface="+mj-ea"/>
                <a:ea typeface="+mj-ea"/>
                <a:cs typeface="+mn-ea"/>
                <a:sym typeface="+mn-lt"/>
              </a:rPr>
              <a:t>3600</a:t>
            </a:r>
            <a:r>
              <a:rPr lang="zh-CN" altLang="en-US" b="1" kern="100" dirty="0">
                <a:latin typeface="+mj-ea"/>
                <a:ea typeface="+mj-ea"/>
                <a:cs typeface="+mn-ea"/>
                <a:sym typeface="+mn-lt"/>
              </a:rPr>
              <a:t>余人，摆脱了敌人的围追堵截。</a:t>
            </a:r>
            <a:endParaRPr lang="zh-CN" altLang="en-US" b="1" kern="100" dirty="0">
              <a:latin typeface="+mj-ea"/>
              <a:ea typeface="+mj-ea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32158" y="4111642"/>
            <a:ext cx="657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毛泽东指挥中央红军三个月的时间六次穿越三条河流，转战川贵滇三省，巧妙地穿插于国民党军重兵集团围剿之间，不断创造战机，在运动中大量歼灭敌人，牢牢地掌握战场的主动权，取得了红军长征史上以少胜多变被动为主动的光辉战例。</a:t>
            </a:r>
            <a:endParaRPr lang="en-US" altLang="zh-CN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美国作家哈里森</a:t>
            </a:r>
            <a:r>
              <a:rPr lang="en-US" altLang="zh-CN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·</a:t>
            </a:r>
            <a:r>
              <a:rPr lang="zh-CN" altLang="en-US" kern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索尔兹伯里写到：长征是无与伦比的。而四渡赤水又是“长征史上最光彩神奇的篇章”。</a:t>
            </a:r>
            <a:endParaRPr lang="zh-CN" altLang="en-US" kern="1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6493" y="1552617"/>
            <a:ext cx="4104456" cy="23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19" y="4010201"/>
            <a:ext cx="3318089" cy="222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3"/>
          <p:cNvSpPr txBox="1"/>
          <p:nvPr/>
        </p:nvSpPr>
        <p:spPr>
          <a:xfrm>
            <a:off x="880261" y="109940"/>
            <a:ext cx="651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长征路上的著名历史事件</a:t>
            </a:r>
            <a:endParaRPr lang="zh-CN" altLang="en-US" dirty="0"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3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3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914400" y="1557043"/>
            <a:ext cx="10238873" cy="1727941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2842" y="1701422"/>
            <a:ext cx="9841831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金沙江位于长江的上游。它穿行在川滇边界的深山狭谷间，江面宽阔，水急浪大。如果红军过不去，就会被敌人压进深山狭谷，遭致全军覆灭的危险。当红军大队人马向金沙江挺进时，蒋介石如梦初醒，认定红军的目的地既不在贵阳，也不在昆明，而是“必渡金沙江无疑”。</a:t>
            </a:r>
            <a:r>
              <a:rPr lang="en-US" altLang="zh-CN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1935</a:t>
            </a:r>
            <a:r>
              <a:rPr lang="zh-CN" altLang="en-US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年</a:t>
            </a:r>
            <a:r>
              <a:rPr lang="en-US" altLang="zh-CN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4</a:t>
            </a:r>
            <a:r>
              <a:rPr lang="zh-CN" altLang="en-US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月</a:t>
            </a:r>
            <a:r>
              <a:rPr lang="en-US" altLang="zh-CN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28</a:t>
            </a:r>
            <a:r>
              <a:rPr lang="zh-CN" altLang="en-US" kern="100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日，他下达命令，控制渡口，毁船封江。就在红军进抵金沙江前夕，江边的敌人已将所有船只掠到北岸了。</a:t>
            </a:r>
            <a:endParaRPr lang="zh-CN" altLang="en-US" kern="100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526561" y="947283"/>
            <a:ext cx="341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巧渡金沙江</a:t>
            </a:r>
            <a:endParaRPr lang="zh-CN" altLang="en-US" dirty="0">
              <a:sym typeface="+mn-lt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72645" y="1003314"/>
            <a:ext cx="653916" cy="467189"/>
            <a:chOff x="-1193" y="979"/>
            <a:chExt cx="879" cy="628"/>
          </a:xfrm>
        </p:grpSpPr>
        <p:sp>
          <p:nvSpPr>
            <p:cNvPr id="9" name="Freeform 5"/>
            <p:cNvSpPr/>
            <p:nvPr/>
          </p:nvSpPr>
          <p:spPr bwMode="auto">
            <a:xfrm>
              <a:off x="-1193" y="979"/>
              <a:ext cx="879" cy="628"/>
            </a:xfrm>
            <a:custGeom>
              <a:avLst/>
              <a:gdLst>
                <a:gd name="T0" fmla="*/ 21 w 3834"/>
                <a:gd name="T1" fmla="*/ 204 h 2723"/>
                <a:gd name="T2" fmla="*/ 22 w 3834"/>
                <a:gd name="T3" fmla="*/ 205 h 2723"/>
                <a:gd name="T4" fmla="*/ 0 w 3834"/>
                <a:gd name="T5" fmla="*/ 57 h 2723"/>
                <a:gd name="T6" fmla="*/ 138 w 3834"/>
                <a:gd name="T7" fmla="*/ 251 h 2723"/>
                <a:gd name="T8" fmla="*/ 1026 w 3834"/>
                <a:gd name="T9" fmla="*/ 139 h 2723"/>
                <a:gd name="T10" fmla="*/ 2118 w 3834"/>
                <a:gd name="T11" fmla="*/ 218 h 2723"/>
                <a:gd name="T12" fmla="*/ 2712 w 3834"/>
                <a:gd name="T13" fmla="*/ 26 h 2723"/>
                <a:gd name="T14" fmla="*/ 3033 w 3834"/>
                <a:gd name="T15" fmla="*/ 105 h 2723"/>
                <a:gd name="T16" fmla="*/ 3326 w 3834"/>
                <a:gd name="T17" fmla="*/ 1013 h 2723"/>
                <a:gd name="T18" fmla="*/ 3641 w 3834"/>
                <a:gd name="T19" fmla="*/ 1689 h 2723"/>
                <a:gd name="T20" fmla="*/ 3834 w 3834"/>
                <a:gd name="T21" fmla="*/ 2176 h 2723"/>
                <a:gd name="T22" fmla="*/ 2954 w 3834"/>
                <a:gd name="T23" fmla="*/ 2035 h 2723"/>
                <a:gd name="T24" fmla="*/ 2276 w 3834"/>
                <a:gd name="T25" fmla="*/ 2337 h 2723"/>
                <a:gd name="T26" fmla="*/ 1307 w 3834"/>
                <a:gd name="T27" fmla="*/ 2299 h 2723"/>
                <a:gd name="T28" fmla="*/ 1017 w 3834"/>
                <a:gd name="T29" fmla="*/ 2238 h 2723"/>
                <a:gd name="T30" fmla="*/ 1224 w 3834"/>
                <a:gd name="T31" fmla="*/ 2700 h 2723"/>
                <a:gd name="T32" fmla="*/ 1167 w 3834"/>
                <a:gd name="T33" fmla="*/ 2723 h 2723"/>
                <a:gd name="T34" fmla="*/ 940 w 3834"/>
                <a:gd name="T35" fmla="*/ 2216 h 2723"/>
                <a:gd name="T36" fmla="*/ 939 w 3834"/>
                <a:gd name="T37" fmla="*/ 2216 h 2723"/>
                <a:gd name="T38" fmla="*/ 146 w 3834"/>
                <a:gd name="T39" fmla="*/ 471 h 2723"/>
                <a:gd name="T40" fmla="*/ 47 w 3834"/>
                <a:gd name="T41" fmla="*/ 364 h 2723"/>
                <a:gd name="T42" fmla="*/ 21 w 3834"/>
                <a:gd name="T43" fmla="*/ 204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34" h="2723">
                  <a:moveTo>
                    <a:pt x="21" y="204"/>
                  </a:moveTo>
                  <a:lnTo>
                    <a:pt x="22" y="205"/>
                  </a:lnTo>
                  <a:lnTo>
                    <a:pt x="0" y="57"/>
                  </a:lnTo>
                  <a:lnTo>
                    <a:pt x="138" y="251"/>
                  </a:lnTo>
                  <a:cubicBezTo>
                    <a:pt x="391" y="119"/>
                    <a:pt x="694" y="99"/>
                    <a:pt x="1026" y="139"/>
                  </a:cubicBezTo>
                  <a:cubicBezTo>
                    <a:pt x="1404" y="175"/>
                    <a:pt x="1756" y="318"/>
                    <a:pt x="2118" y="218"/>
                  </a:cubicBezTo>
                  <a:cubicBezTo>
                    <a:pt x="2316" y="154"/>
                    <a:pt x="2514" y="90"/>
                    <a:pt x="2712" y="26"/>
                  </a:cubicBezTo>
                  <a:cubicBezTo>
                    <a:pt x="2837" y="0"/>
                    <a:pt x="2945" y="25"/>
                    <a:pt x="3033" y="105"/>
                  </a:cubicBezTo>
                  <a:cubicBezTo>
                    <a:pt x="3063" y="456"/>
                    <a:pt x="3175" y="749"/>
                    <a:pt x="3326" y="1013"/>
                  </a:cubicBezTo>
                  <a:cubicBezTo>
                    <a:pt x="3442" y="1245"/>
                    <a:pt x="3564" y="1405"/>
                    <a:pt x="3641" y="1689"/>
                  </a:cubicBezTo>
                  <a:cubicBezTo>
                    <a:pt x="3687" y="1864"/>
                    <a:pt x="3748" y="2029"/>
                    <a:pt x="3834" y="2176"/>
                  </a:cubicBezTo>
                  <a:cubicBezTo>
                    <a:pt x="3597" y="2057"/>
                    <a:pt x="3333" y="1971"/>
                    <a:pt x="2954" y="2035"/>
                  </a:cubicBezTo>
                  <a:cubicBezTo>
                    <a:pt x="2703" y="2076"/>
                    <a:pt x="2509" y="2253"/>
                    <a:pt x="2276" y="2337"/>
                  </a:cubicBezTo>
                  <a:cubicBezTo>
                    <a:pt x="1923" y="2489"/>
                    <a:pt x="1513" y="2321"/>
                    <a:pt x="1307" y="2299"/>
                  </a:cubicBezTo>
                  <a:lnTo>
                    <a:pt x="1017" y="2238"/>
                  </a:lnTo>
                  <a:lnTo>
                    <a:pt x="1224" y="2700"/>
                  </a:lnTo>
                  <a:lnTo>
                    <a:pt x="1167" y="2723"/>
                  </a:lnTo>
                  <a:lnTo>
                    <a:pt x="940" y="2216"/>
                  </a:lnTo>
                  <a:lnTo>
                    <a:pt x="939" y="2216"/>
                  </a:lnTo>
                  <a:lnTo>
                    <a:pt x="146" y="471"/>
                  </a:lnTo>
                  <a:lnTo>
                    <a:pt x="47" y="364"/>
                  </a:lnTo>
                  <a:lnTo>
                    <a:pt x="21" y="204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-1184" y="1017"/>
              <a:ext cx="262" cy="577"/>
            </a:xfrm>
            <a:custGeom>
              <a:avLst/>
              <a:gdLst>
                <a:gd name="T0" fmla="*/ 122 w 1143"/>
                <a:gd name="T1" fmla="*/ 253 h 2503"/>
                <a:gd name="T2" fmla="*/ 1143 w 1143"/>
                <a:gd name="T3" fmla="*/ 2497 h 2503"/>
                <a:gd name="T4" fmla="*/ 1125 w 1143"/>
                <a:gd name="T5" fmla="*/ 2503 h 2503"/>
                <a:gd name="T6" fmla="*/ 103 w 1143"/>
                <a:gd name="T7" fmla="*/ 255 h 2503"/>
                <a:gd name="T8" fmla="*/ 25 w 1143"/>
                <a:gd name="T9" fmla="*/ 174 h 2503"/>
                <a:gd name="T10" fmla="*/ 0 w 1143"/>
                <a:gd name="T11" fmla="*/ 0 h 2503"/>
                <a:gd name="T12" fmla="*/ 104 w 1143"/>
                <a:gd name="T13" fmla="*/ 147 h 2503"/>
                <a:gd name="T14" fmla="*/ 122 w 1143"/>
                <a:gd name="T15" fmla="*/ 253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3" h="2503">
                  <a:moveTo>
                    <a:pt x="122" y="253"/>
                  </a:moveTo>
                  <a:lnTo>
                    <a:pt x="1143" y="2497"/>
                  </a:lnTo>
                  <a:lnTo>
                    <a:pt x="1125" y="2503"/>
                  </a:lnTo>
                  <a:lnTo>
                    <a:pt x="103" y="255"/>
                  </a:lnTo>
                  <a:lnTo>
                    <a:pt x="25" y="174"/>
                  </a:lnTo>
                  <a:lnTo>
                    <a:pt x="0" y="0"/>
                  </a:lnTo>
                  <a:lnTo>
                    <a:pt x="104" y="147"/>
                  </a:lnTo>
                  <a:lnTo>
                    <a:pt x="122" y="25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-982" y="1088"/>
              <a:ext cx="296" cy="296"/>
            </a:xfrm>
            <a:custGeom>
              <a:avLst/>
              <a:gdLst>
                <a:gd name="T0" fmla="*/ 573 w 1287"/>
                <a:gd name="T1" fmla="*/ 0 h 1284"/>
                <a:gd name="T2" fmla="*/ 826 w 1287"/>
                <a:gd name="T3" fmla="*/ 386 h 1284"/>
                <a:gd name="T4" fmla="*/ 1287 w 1287"/>
                <a:gd name="T5" fmla="*/ 371 h 1284"/>
                <a:gd name="T6" fmla="*/ 998 w 1287"/>
                <a:gd name="T7" fmla="*/ 731 h 1284"/>
                <a:gd name="T8" fmla="*/ 1155 w 1287"/>
                <a:gd name="T9" fmla="*/ 1164 h 1284"/>
                <a:gd name="T10" fmla="*/ 724 w 1287"/>
                <a:gd name="T11" fmla="*/ 1001 h 1284"/>
                <a:gd name="T12" fmla="*/ 360 w 1287"/>
                <a:gd name="T13" fmla="*/ 1284 h 1284"/>
                <a:gd name="T14" fmla="*/ 382 w 1287"/>
                <a:gd name="T15" fmla="*/ 824 h 1284"/>
                <a:gd name="T16" fmla="*/ 0 w 1287"/>
                <a:gd name="T17" fmla="*/ 565 h 1284"/>
                <a:gd name="T18" fmla="*/ 445 w 1287"/>
                <a:gd name="T19" fmla="*/ 443 h 1284"/>
                <a:gd name="T20" fmla="*/ 573 w 1287"/>
                <a:gd name="T2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284">
                  <a:moveTo>
                    <a:pt x="573" y="0"/>
                  </a:moveTo>
                  <a:lnTo>
                    <a:pt x="826" y="386"/>
                  </a:lnTo>
                  <a:lnTo>
                    <a:pt x="1287" y="371"/>
                  </a:lnTo>
                  <a:lnTo>
                    <a:pt x="998" y="731"/>
                  </a:lnTo>
                  <a:lnTo>
                    <a:pt x="1155" y="1164"/>
                  </a:lnTo>
                  <a:lnTo>
                    <a:pt x="724" y="1001"/>
                  </a:lnTo>
                  <a:lnTo>
                    <a:pt x="360" y="1284"/>
                  </a:lnTo>
                  <a:lnTo>
                    <a:pt x="382" y="824"/>
                  </a:lnTo>
                  <a:lnTo>
                    <a:pt x="0" y="565"/>
                  </a:lnTo>
                  <a:lnTo>
                    <a:pt x="445" y="443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-879" y="1190"/>
              <a:ext cx="107" cy="115"/>
            </a:xfrm>
            <a:custGeom>
              <a:avLst/>
              <a:gdLst>
                <a:gd name="T0" fmla="*/ 223 w 469"/>
                <a:gd name="T1" fmla="*/ 10 h 498"/>
                <a:gd name="T2" fmla="*/ 330 w 469"/>
                <a:gd name="T3" fmla="*/ 261 h 498"/>
                <a:gd name="T4" fmla="*/ 142 w 469"/>
                <a:gd name="T5" fmla="*/ 134 h 498"/>
                <a:gd name="T6" fmla="*/ 178 w 469"/>
                <a:gd name="T7" fmla="*/ 49 h 498"/>
                <a:gd name="T8" fmla="*/ 94 w 469"/>
                <a:gd name="T9" fmla="*/ 42 h 498"/>
                <a:gd name="T10" fmla="*/ 0 w 469"/>
                <a:gd name="T11" fmla="*/ 202 h 498"/>
                <a:gd name="T12" fmla="*/ 66 w 469"/>
                <a:gd name="T13" fmla="*/ 265 h 498"/>
                <a:gd name="T14" fmla="*/ 109 w 469"/>
                <a:gd name="T15" fmla="*/ 195 h 498"/>
                <a:gd name="T16" fmla="*/ 294 w 469"/>
                <a:gd name="T17" fmla="*/ 321 h 498"/>
                <a:gd name="T18" fmla="*/ 124 w 469"/>
                <a:gd name="T19" fmla="*/ 349 h 498"/>
                <a:gd name="T20" fmla="*/ 102 w 469"/>
                <a:gd name="T21" fmla="*/ 382 h 498"/>
                <a:gd name="T22" fmla="*/ 40 w 469"/>
                <a:gd name="T23" fmla="*/ 474 h 498"/>
                <a:gd name="T24" fmla="*/ 76 w 469"/>
                <a:gd name="T25" fmla="*/ 497 h 498"/>
                <a:gd name="T26" fmla="*/ 133 w 469"/>
                <a:gd name="T27" fmla="*/ 403 h 498"/>
                <a:gd name="T28" fmla="*/ 352 w 469"/>
                <a:gd name="T29" fmla="*/ 361 h 498"/>
                <a:gd name="T30" fmla="*/ 434 w 469"/>
                <a:gd name="T31" fmla="*/ 417 h 498"/>
                <a:gd name="T32" fmla="*/ 469 w 469"/>
                <a:gd name="T33" fmla="*/ 354 h 498"/>
                <a:gd name="T34" fmla="*/ 395 w 469"/>
                <a:gd name="T35" fmla="*/ 304 h 498"/>
                <a:gd name="T36" fmla="*/ 265 w 469"/>
                <a:gd name="T37" fmla="*/ 0 h 498"/>
                <a:gd name="T38" fmla="*/ 223 w 469"/>
                <a:gd name="T39" fmla="*/ 1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9" h="498">
                  <a:moveTo>
                    <a:pt x="223" y="10"/>
                  </a:moveTo>
                  <a:cubicBezTo>
                    <a:pt x="324" y="72"/>
                    <a:pt x="356" y="157"/>
                    <a:pt x="330" y="261"/>
                  </a:cubicBezTo>
                  <a:cubicBezTo>
                    <a:pt x="267" y="219"/>
                    <a:pt x="205" y="177"/>
                    <a:pt x="142" y="134"/>
                  </a:cubicBezTo>
                  <a:cubicBezTo>
                    <a:pt x="154" y="106"/>
                    <a:pt x="166" y="77"/>
                    <a:pt x="178" y="49"/>
                  </a:cubicBezTo>
                  <a:cubicBezTo>
                    <a:pt x="150" y="47"/>
                    <a:pt x="122" y="45"/>
                    <a:pt x="94" y="42"/>
                  </a:cubicBezTo>
                  <a:cubicBezTo>
                    <a:pt x="63" y="96"/>
                    <a:pt x="31" y="149"/>
                    <a:pt x="0" y="202"/>
                  </a:cubicBezTo>
                  <a:cubicBezTo>
                    <a:pt x="22" y="223"/>
                    <a:pt x="44" y="244"/>
                    <a:pt x="66" y="265"/>
                  </a:cubicBezTo>
                  <a:cubicBezTo>
                    <a:pt x="80" y="242"/>
                    <a:pt x="95" y="218"/>
                    <a:pt x="109" y="195"/>
                  </a:cubicBezTo>
                  <a:cubicBezTo>
                    <a:pt x="171" y="237"/>
                    <a:pt x="232" y="279"/>
                    <a:pt x="294" y="321"/>
                  </a:cubicBezTo>
                  <a:cubicBezTo>
                    <a:pt x="243" y="371"/>
                    <a:pt x="185" y="370"/>
                    <a:pt x="124" y="349"/>
                  </a:cubicBezTo>
                  <a:cubicBezTo>
                    <a:pt x="114" y="354"/>
                    <a:pt x="106" y="362"/>
                    <a:pt x="102" y="382"/>
                  </a:cubicBezTo>
                  <a:cubicBezTo>
                    <a:pt x="82" y="413"/>
                    <a:pt x="61" y="444"/>
                    <a:pt x="40" y="474"/>
                  </a:cubicBezTo>
                  <a:cubicBezTo>
                    <a:pt x="47" y="491"/>
                    <a:pt x="60" y="498"/>
                    <a:pt x="76" y="497"/>
                  </a:cubicBezTo>
                  <a:cubicBezTo>
                    <a:pt x="95" y="466"/>
                    <a:pt x="114" y="434"/>
                    <a:pt x="133" y="403"/>
                  </a:cubicBezTo>
                  <a:cubicBezTo>
                    <a:pt x="210" y="446"/>
                    <a:pt x="283" y="433"/>
                    <a:pt x="352" y="361"/>
                  </a:cubicBezTo>
                  <a:cubicBezTo>
                    <a:pt x="380" y="379"/>
                    <a:pt x="406" y="400"/>
                    <a:pt x="434" y="417"/>
                  </a:cubicBezTo>
                  <a:cubicBezTo>
                    <a:pt x="445" y="397"/>
                    <a:pt x="459" y="373"/>
                    <a:pt x="469" y="354"/>
                  </a:cubicBezTo>
                  <a:cubicBezTo>
                    <a:pt x="446" y="337"/>
                    <a:pt x="417" y="321"/>
                    <a:pt x="395" y="304"/>
                  </a:cubicBezTo>
                  <a:cubicBezTo>
                    <a:pt x="424" y="140"/>
                    <a:pt x="372" y="47"/>
                    <a:pt x="265" y="0"/>
                  </a:cubicBezTo>
                  <a:cubicBezTo>
                    <a:pt x="251" y="4"/>
                    <a:pt x="237" y="7"/>
                    <a:pt x="22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914199" y="3285164"/>
            <a:ext cx="59286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1935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3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日，军委干部团的同志们接受了抢夺皎平渡的任务。他们翻山越岭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180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里，当天夜晚就来到了金沙江边。在渡口幸运地找到了两条敌人探子来南岸探查情况船，他们乘坐这两条船悄悄地渡到北岸。敌人的哨兵以为探子回来了，不以为然。他们来了个突然袭击，一举消灭了一连正规军和一个保安队，控制了皎平渡两岸渡口。后来又找到了五条船，动员了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36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名艄公。从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1935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年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5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月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3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日至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9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日，在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天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夜的时间里，红军主力就靠这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只小船从容地过了江。两天以后，敌人的追兵才赶到南岸。可红军早已毁船封江，远走高飞，无影无踪的走了</a:t>
            </a:r>
            <a:r>
              <a:rPr lang="en-US" altLang="zh-CN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,</a:t>
            </a:r>
            <a:r>
              <a:rPr lang="zh-CN" altLang="en-US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体现出了将士们的机智与勇敢。</a:t>
            </a:r>
            <a:endParaRPr lang="zh-CN" altLang="en-US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5254" r="6083"/>
          <a:stretch>
            <a:fillRect/>
          </a:stretch>
        </p:blipFill>
        <p:spPr>
          <a:xfrm>
            <a:off x="6963652" y="3441680"/>
            <a:ext cx="4189621" cy="273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3"/>
          <p:cNvSpPr txBox="1"/>
          <p:nvPr/>
        </p:nvSpPr>
        <p:spPr>
          <a:xfrm>
            <a:off x="880261" y="109940"/>
            <a:ext cx="6514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金沙水拍云崖暖</a:t>
            </a:r>
            <a:endParaRPr lang="zh-CN" altLang="en-US" dirty="0"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" y="177041"/>
            <a:ext cx="671940" cy="38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13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7737.7496062992122,&quot;width&quot;:6216.5511811023625}"/>
</p:tagLst>
</file>

<file path=ppt/tags/tag2.xml><?xml version="1.0" encoding="utf-8"?>
<p:tagLst xmlns:p="http://schemas.openxmlformats.org/presentationml/2006/main">
  <p:tag name="KSO_WM_UNIT_PLACING_PICTURE_USER_VIEWPORT" val="{&quot;height&quot;:2887.2818897637794,&quot;width&quot;:19224.820472440944}"/>
</p:tagLst>
</file>

<file path=ppt/tags/tag3.xml><?xml version="1.0" encoding="utf-8"?>
<p:tagLst xmlns:p="http://schemas.openxmlformats.org/presentationml/2006/main">
  <p:tag name="ISPRING_RESOURCE_PATHS_HASH_2" val="8771971f2a7c438cfc395e51151f1c4179d89"/>
  <p:tag name="ISPRING_ULTRA_SCORM_COURSE_ID" val="1B6D952A-F6DB-478D-8E8F-657F6D5CAB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Zb6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2W+t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Zb60i+fNZIuQIAAFEKAAAhAAAAdW5pdmVyc2FsL2ZsYXNoX3NraW5fc2V0dGluZ3MueG1slVbbTuMwEH3nK6ruO2GvZSVTCUpXQmIXBIh3p5kmVh07sp2y/fv1ODax24ZmO0KqZ87xXDwzhegNE/OzyYSsJJfqGYxhotSoCboJK66meWuMFOcrKQwIcy6kqimfzj/9ch+SOeQpltyCGstZ0xX0bmbuM4bifXyfoQwRVrJuqNjdy1Ke53S1KZVsRXEytGrXgOJMbCzy4udssRx0wJk2dwbqJKblJco4SqNAa8CQfixRTrI4zYEHTxfuM5LTu/o4+z3almlmHO36M8oQraElpEW+vEYZxgt7e/oqM5SPCQb+Ggv9+gVlEMrpDlR6+e03lEGGbNrmf3qkUbLEgqacjx/xncMlLez4YVQXKCcJmBA6OvkKvjwu19sI5L/Gc09wXJXkj1jXvYWAj55zmBvVAsnCqbPpSr49tMbOB8zXlGsLiFU96NEG/UhbHa5JdT3uCd6YKCKQV/SIV8nbGhZdvBEw1ff4xeLGrYo4vnddFKCCrVdGEfbKHvnHlvUAGSl75DNnBTwIvjuA71s6TnjiG+ofM6q+jz4pvzWDoPYYChZOwYqu7nFydeTbKwKmlgXMNcbzwmrAZyOZ03UxZQdBEUG3rKSGSfEbcfnOZaNJtmfwrXa8sYhhhsOxfnMx2i0dP5g7n50sCOl+FfrkuvPE2CV+NaXG0FVV218lPZ14np0SW5hpdpyBa9LCQd2JtRzJqanagHqRko/1IqSBGOsyGwLLbrSG4CSLSkCy40Um/pJj1RdtnYNa2kdjELom1XW4ipUVt3/mlcEbFClhwNgxTWWvE5S9N2Wk8B0AVK2q0LLdobPULTeMwxbC5EcKl/BQZkTbFh3qtmtzD2sT95vXjGpIvyj6RolxqeEI4dXGJdOVExtG9LyhuXaZJWMfVnB/c7KUwy7D1ovXmDv7TkoutvbDClol/iv5D1BLAwQUAAIACAA2W+tIKpYPZ/4CAACXCwAAJgAAAHVuaXZlcnNhbC9odG1sX3B1Ymxpc2hpbmdfc2V0dGluZ3MueG1szZZvTxoxGMDf8ymaLr6UU+emI3cYIxiJToiwTV+Zci1cY6+9tT3wfLVPsw+2T7KnV0CIjp1GloUQ6NM+v+df+7Th0X0q0IRpw5WM8G59ByMmY0W5HEf4y+B0+xAjY4mkRCjJIiwVRkfNWpjlQ8FN0mfWwlKDACNNI7MRTqzNGkEwnU7r3GTazSqRW+CbeqzSINPMMGmZDjJBCvixRcYMnhEqAOCbKjlTa9ZqCIWe9FnRXDDEKXguuQuKiDObChz4VUMS3421yiU9UUJppMfDCL87PHaf+RpPavGUSZcS0wShE9sGoZQ7J4jo8weGEsbHCXh7sI/RlFObRHhv31FgdfCUUrJ95MRRThSkQNoZPmWWUGKJH3p7lt1bMxd4ES0kSXk8gBnkwo9wa3B7dtNrX110Ls9vB93uxaDT806UOsEqJwxWDYXgkMp1zBZ2QmItiRPwG3RGRBgWBsui+bKRkivOuTEaKgGpL7UwGoGnoojwseZEYMQtETxezFqix8yecgExON3d+kha/Aj08cYJ0YYtG5rPGJfFuPlN5YKiQuVI8DuGrEIQUZ7Cv4Sh5XSjkVZpKRXEWGQEpwxNOJsyelRmaQb8k6EbMJHmoAmbLxPMegvfc/6AhmykNHAZmcBWBTk3nl9/ETgjxjxCydzHrf5Fp9W+7Vy22tdbLkBCJ0TGL4RDCVma2Y3wSYGksnM9SEdMcsPKolBOy7kqsdVfXwbD01z4Mr91MZbQGyzJZqy8pDB/9aCy2YRMyoPoDleJhiPIoSSeCRMxHHcuc1YVGBOJlBQFIjE0KuOO9YSr3IDEH2CPNq/30OsjLsvRGG4OsKgp05WQO7t77/c/fDw4/NSoB79+/NxeqzRr4T1BnDnfw0/WNvFFI3/aDcPA9c7n27DV+b/qwr2r9tcqmbpsXw8qFandr4TrVlnVPa+y6spfG72lK6OSC9Bmxv7YQKMRPOWW0bfcNK8o/Pr712+LNyr8BqNYu33/3yD8aPHcWnlfhcGzD8AayFcf083ab1BLAwQUAAIACAA2W+tItIcUDKABAAAuBgAAHwAAAHVuaXZlcnNhbC9odG1sX3NraW5fc2V0dGluZ3MuanONlE1vwjAMhu/8CpRdJ8Q+YbuhwSQkDpPGbdohFFMq0jhKAoMh/vvq8NWk6SC+NK+evo4dOdtGs1gsYc3X5tZ9u/2Hv3cakGb1Em59XdToOenMiGwK4ywHkUlgAbIiZMaFgZO+OyMxZyad62TzSb6mZMjwZFYSVcRCRzQT0VYR7SeirWOJf49go1TVvqJSnydLa1G2EpQWpG1J1Dl3DLt5d6tcYADjCvQFdMYT8Ew7btWRZ8enDkWZSzBXXG5GmGJrwpNFqnEpp3X55xsFurjxxR5ov3TeBp6dyIwdWsjDxIMuRT2pNBgDh7zPA4ooLPgERMm37dY/qGdcLSigV5nJ7JHu3VGUacVTqHSp26PwMVl4VbrZoahyFtZ2TzzcU3iE4BvQFav+I4UHolqqKy5QaUypIxW02vMTKpBPM5keUrcpohwdlmzruncu1B2/z7wRwmCE5pGJzOsejium3kYH1wRZR7GZFzExlhcjmor9HDyQx9PY8Bmh/VeTcWt5Ms+L16F4GanjYIpv0EM5QxJyrhegx4iiqOf70snD5I3dH1BLAwQUAAIACAA2W+t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2W+tIlBOzImkAAABuAAAAHAAAAHVuaXZlcnNhbC9sb2NhbF9zZXR0aW5ncy54bWwNzDEOgzAMQNGdU1jeKe3WgcDGVpbSA1jERZEcG5GA4PZk+8PTb/szChy8pWDq8PV4IrDO5oMuDn/TUL8RUib1JKbsUA2h76pWbCb5cs4FJliFLt4mjiUyjxSLHHYRqOFTXv/AHpuuug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NlvrSD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3W+tIzZF56aEOAADyXgAAFwAAAHVuaXZlcnNhbC91bml2ZXJzYWwucG5n7dx5VNLbvgBwy6HJTnUalDJJTbunCdRKKZRs0DzZeE3rlIJD0mm4ZJSCMaTlTdPkqCl4NGny1r1mZB0PDihiKVEG1dXMVMggKRIRUQEZfpfee2sd1Hfe/2+tH2vxc/32z9+ePpu9v/ufnbl3d8jsmYtn2tjYzA7dsW2/jY1dmI2NbeJ0B0uKecvqEMufKfj9IVtsHghdvlhu7LBBu4JsbCpps4wx9pb7Gad3HMLb2Hz35Nt3Ch93L97GJvpy6LagcEK0sodLK2m/2ZIIdFy79ipXeGtL+I6f3ctu3tgRFHRxW5zg1o5jedW+S1F5N+q1y3YPvDiPHeWI+oU+LzSVl6pjOr6qEcwqFcnUOtbc09eVLCEna7VcwDSAoxq6RAAnZeQ5SnhhioMzZtyFQndIAJzXxK/LVbKdNFSjhgkYo8yy7dDXWZP+N8fZ+VQ8xYBgcMiGiNX7ZkEwE/K7IW48tlzalQWlGivN8JxwL9XtYJ9GG1tH+B+XVzGY3/KcpOc2ruVIm3oen0+YkAfm1LfnaKqpChN7pnn8u98uxthvz5+/qV2N8MA+nfB8M30Kz9KXcyfVDIPdDFeH9uanTWqUXf6DGbkChmFiPZb5YWJuuf8rY2L5cExMXqSnp7DIe2LDjjY2bdsePm9S2Y1Nd8ozfrgxUDyh7NTuC+mZV+65T+yhxgvpodEF1/yxLZNbN2v+wn3b4ycxzsp/4P6PC7W4iY07Y7vIa+WtK88mdeMiL+KB/R9LIBPToxxWh4VvW5g7qZtWh9VeYUxVNExs3bPZBxn3Mla6T3I6yJAdCM3EJ0xMPwt5CN8378C2iQU4P4R/WRk78x4IAUKAECAECAFCgBAgBAgBQoAQIAQIAUKAECAECAFCgBAgBAgBQoAQIAQIAUKAECAECAFCgBAgBAgBQoAQIAQIAUKAECAECAFCgBAgBAgBQoAQIAQIAUKAECAECAFCgBAgBAgBQoAQIAQIAUKAECAECAFCgBAgBAgBQoAQIAQIAUKAECDE/0+IRkrMkEkrkej5kImFWy4A9kP6k8EZvP/llL33FzCxMXExTyc92mSblrlnJnPBpMYsYzAOFR3ynlQD05+D/FmyT9m1ScnuttF5tmF2wanhNyd0y2LH6V5pmZimSVWlqdeHNZhGu+r2oEzDA59e0JNV9VpxzyYVB48HsvnrXSWEEql6QxsMFVJAH1dgtaRxVN+/JpAeMMZo0fSoRUzz8N3PCJVOT1P5coHXUNUiieq9SC9NFxT74QbEZG1P8azl2igxgSNNNKQ/wbmOH/asVFyDvi8BeAW4BcUi5UtR7AKlOlCk1Btz8ZCLmR4ooF3fL3Gdlr8nUC871JxHrJYmQhEl/GjRkdqzav8U6jzUxzbDoBXU5gSM0W2somHLxx0LDtaLQqDk30jCTWLsSGLp1y5+T+DoXvfvvERVwVf59WP2n95/Lbq904nmYUjHnWOJB5BWPfh5A9y8eezinEBdT0saBBEhZJ5wRIxV85ei+uiyjIuC19NSslTsJs2Cr0UelixuG5w0BX/FyS9aDb7WRt37QrbOZaQS+u/nzXEAga1Tt0SxhL2fu+zzX0byyFdGWnPLsvi5po/JC+q0+AdWnTMMcUZ3fVzEfIeWeleQ0FI+p4pGHP5ac194nBMF77TLv1v7ub2Z4ELmZrDCCJvmW70qc2h54UsRodnxQHfiUdk/S0+Y36KEhJ+FitU5lnfnhQm3bEw3DrSyUWY1zSmyy2Nv/R5z8UVf61+00sGSgWy4TVPVTgbeukl/oBrVkStYwriRJN5yRy+o5banPJI1YB7r4IqjFs+IoA+FZ6wlutxNEZTJTw/Pml/hepdtoNqNO2sS9yEL1lCtm3OOqUB0xgH+5aKLfLP6byYpeaQ9cs4VL+4heCdKLXYdJuPOP0tH2omg5sHLdVSjFMpNOcYkj3ZuZ16YQ3SRU8xy1xeERnmDyJMWR/Wjl/JGvStcL7MNL2nWo/V72w5zcQh0iDP8qyT5XHCHsRKnjoOaio+LrhdjzmBifL7TK7vYwCl7KRBYBdd/O+FTY7ja3ExGV494z6NBschCfIzsPU9Wp2qoW+L9xY3pUq4ZTOIirGeTzbEf3Kjpg7qtvSaUtMBBgxAZVFygnE2Tp0Ipul7gfPRZhTQb2FAKE9ISj1egAt8SuGrVMPGtIvsNzU9MRRaq8d0Uid6ZL4ozatUaf61mKQ4q9xM3BPDVEj5/KUBGsgK0JlhAlp4AHRoJs8u35cU7ZM6DDhwOz6YrTnLJ+k/0FXFNcW6uO0IeMiSjq66ruayFYS2iU5QltF436mORAsnpweVY//JOt1mG5kL6pVQ9WUjuaYHMbtE8xEta8E3tfIgIxje0ys8Y5Ps1BbN9g5ej6O0QT+gJQPPOoUTNIZCKgVOGEn3bquAW6CMarkue41GajdMgha6Kj0RdLvPfZWjRNvghu/x9z/vY82YM1GXjnTi01XOCSNBbd2d6PU77myiBtB+9eFeEvFdJwVuveKkeDtFciunGQR/gFTEwk7kqQznfAAn7XaQJ7mawfmTcjDOQdwfQSqjT66Nw2apNDVflkSFbGs3kCOxZAb9EFMQX4SgAnidroKG4Ih2RJs/xdVY+eYWUKJceGarWSrDvDl4XmZVpAndGa/uzxkT0XMa5k3W1zst2H+C1e0Z9f7QvT9bN3UNu3enKp/hs+LH3gvkXet/9/xpaueNPfCVkcxfKwz8zymlqjiIcDgFMGpFltlLELgzrU8QuCQlGQiRrTVnrLVULJbwz3zRlb6Pb5avjRPiSrGt/ZX2ojoBDNkTIPRgnpwrM8N29Rf4OZsPpU+hbj1amle+s/YQ5o6i8umf4MmlpfjuRUCdxsZ7cP2Sk7kxrNFuY8NJMgw7791/Ul592YXxKh0WsukoqsyYcMTIz9dRyRvk1Pem4Q/qJCi0MwYRQWuKWYOFc83Odqpwu64909/3+qqou6v5JaEdVmkDnneP8voGWLoiN8UllmTcw9PYnE34u3knj/5TUj0YlKebjKPtLx7RxqJz2FT8NpdQtqNBqiz2tF5cSn4cppWdkSnmDY5MxrUwzwzQKc4C4xXA2xhiQx0glaknIunfmx1G01lc+5gB0zuOx/XO1JpcIplMIxXx36huCUSMPoJTKF3kZmF8phIfkH4Q19O7pXlyS95s1T5Vl/anRZ/5JWzg9Z21YH82P5zctXz2DovDcKI/4S/me4zhtsZt1bVy8B8XnVVHDVahRUQj/19i1YaPUwy/Nnghf135po8ITIeV3U7zb9GdKTJLl+Uho9PV9Q5W/U4+hpC2ko82k0JeUmEdjui4Y0VuIBdiqfidkOY3OIVvGEI0uuwQTFM0VvkwfdVq3IlxLzi1t9+xJ/iI/Lg981c8tFMTZ31n4TBmZLQ7O11fttkyM5ZqhJC7ReuZohA/SucZP+9IEZPTp4bYOeJHIVkvdKcyFHamN+pcLWUwcIHYqNJgR0kBbF7sXWzcXMZJXYgg0G3dubSk6ufW1ec5bVtX/jKJLvHiDH+9+dOFjUxPr7o+dTx/X3rmdwYYBNQUYH1fDaGvwOghwnmIfz3uKi18FiIXT/6jHVkcOST8U9Dq+yhGhZctaUd2l5Vl4mKAz5FrNaoiKO/a+qFx+pRx/mAwcgENwkkBVDyxs1NL+xHhO9zHzUTfN0Z0aeT10yREPhuP88seIkST0k3hLjOGQcUq9yWmXw68Q+9+p7GHP1GVBSHiPk8eDkTc32uO6g/PxsPqNi39Zm6o06HYVWs0Du20lFIOynvrki6KmlZBHRVc7Z2WoAw1cQYLdBX06hk9LXOnaCvxOdvRY1gqUktY8O4HqKIECbcRsel+rs48YV9JRw1T5s9TIFA4ZtZoBxRp87hAb5lwN0ahpB1rhiQLWtDRBKsYHvduHqaNN3cBdPKTTkpa+JRkU67HlWT+Rp6okgTYlxSmmCF48ssU0ta877tD1y+xkc7DcEin90Xll/z1lFYSOlfRHiKnnotlD/syhRJJlRXNqzksstKxpxOe2G2vjq1XeV9/4oelJA18zssv45llTAw6M1MmQLL3gN1qYpnUtgtYuHU7i5o4bI+LGu0zKT067IpjT6EgcSSiRW0KhGv/C6V51LOyjNHihS9yW38iZwulTpFQR1+H4iHdLF85eXeXKrzkYG/PRr7IAgcNe+mPi8J5NGuRNO/A6/lxSSCnLHC3GGiv86Q0LsKW30wWpdBlyA+NwkPGIK1+RmFInCR836VxL9cOJkZ+/FiFH8bwTVE67nFdFNR4e00lImpdn7j/cCOPFzw9rSZO9d0JSstvLCC6USjREnRRsFQT4J2BIs7NOoER1BTSuT+IqmuY9TWqJCg4GqqKvtxPqMI9meElHdnU0VHuwbg7555iaku2qtYmF1ovX4AJR5QPTkaFnfPQh1JB3qcHgQhTWb7yrH/VnIJvHehc7nY3vTFTWvCU4SvkHo3L4vU7DBfOsu+FbaPaCDmOZp8k6CGvPD8flsDorfbzF8s/88zkqvwHCOQdBlxQzdORF9+vn66LlZ6/uuaP2zu/YS3TphFFmpKi+nrSOFH1PK1EMc4Xtk1w5RzRiiV0fB2zcuyNQa8nBJTdK+iFv62gDmetch08WWtEqIc5UuOkIen0iep3/WIkWEchELd6Zl9r0WvTSn5E9h1Qx8iT34g7JiqgklwB/VfJ5rq5mfvK4aH6VreiLvj9Xzv2CF48ygef8UaWTfb5s2mADhRc7cSuZKk/YDO80rkGIlEPIaO6HifuU00stOxjM0D309ncrFOcC910vxx8dl0fp2wsYd8Z0r0k7nIe+gx8vQymn/xLoPXHrZykW7ZgdMfQRDYzRbdWhvD87uNyyE8n/v54nA4aXz2U/c09nw9qknIkbwOpdtrdzs3Eoy4KglABmdt4dr0lbvs0Vqa+D+9iAQ74aarYEe90mnZRWNe32QE9CDx42kD6+3h9+dQieBdkVb1BSbd5hbP0kkeQMG8sndPvubQ+2YNL+A1BLAwQUAAIACAA3W+tIle6RfksAAABrAAAAGwAAAHVuaXZlcnNhbC91bml2ZXJzYWwucG5nLnhtbLOxr8jNUShLLSrOzM+zVTLUM1Cyt+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+tIvnzWSLkCAABRCgAAIQAAAAAAAAABAAAAAAANCAAAdW5pdmVyc2FsL2ZsYXNoX3NraW5fc2V0dGluZ3MueG1sUEsBAgAAFAACAAgANlvrSCqWD2f+AgAAlwsAACYAAAAAAAAAAQAAAAAABQsAAHVuaXZlcnNhbC9odG1sX3B1Ymxpc2hpbmdfc2V0dGluZ3MueG1sUEsBAgAAFAACAAgANlvrSLSHFAygAQAALgYAAB8AAAAAAAAAAQAAAAAARw4AAHVuaXZlcnNhbC9odG1sX3NraW5fc2V0dGluZ3MuanNQSwECAAAUAAIACAA2W+tIPTwv0cEAAADlAQAAGgAAAAAAAAABAAAAAAAkEAAAdW5pdmVyc2FsL2kxOG5fcHJlc2V0cy54bWxQSwECAAAUAAIACAA2W+tIlBOzImkAAABuAAAAHAAAAAAAAAABAAAAAAAdEQAAdW5pdmVyc2FsL2xvY2FsX3NldHRpbmdzLnhtbFBLAQIAABQAAgAIAESUV0cjtE77+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+SwAAAGsAAAAbAAAAAAAAAAEAAAAAAHIlAAB1bml2ZXJzYWwvdW5pdmVyc2FsLnBuZy54bWxQSwUGAAAAAAsACwBJAwAA9iU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导出"/>
</p:tagLst>
</file>

<file path=ppt/theme/theme1.xml><?xml version="1.0" encoding="utf-8"?>
<a:theme xmlns:a="http://schemas.openxmlformats.org/drawingml/2006/main" name="1_默认设计模板">
  <a:themeElements>
    <a:clrScheme name="123">
      <a:dk1>
        <a:srgbClr val="C00000"/>
      </a:dk1>
      <a:lt1>
        <a:srgbClr val="5A5A5A"/>
      </a:lt1>
      <a:dk2>
        <a:srgbClr val="7F7F7F"/>
      </a:dk2>
      <a:lt2>
        <a:srgbClr val="FFFFFF"/>
      </a:lt2>
      <a:accent1>
        <a:srgbClr val="404040"/>
      </a:accent1>
      <a:accent2>
        <a:srgbClr val="C00000"/>
      </a:accent2>
      <a:accent3>
        <a:srgbClr val="FFFFFF"/>
      </a:accent3>
      <a:accent4>
        <a:srgbClr val="D9D9D9"/>
      </a:accent4>
      <a:accent5>
        <a:srgbClr val="C00000"/>
      </a:accent5>
      <a:accent6>
        <a:srgbClr val="4D4948"/>
      </a:accent6>
      <a:hlink>
        <a:srgbClr val="7F7F7F"/>
      </a:hlink>
      <a:folHlink>
        <a:srgbClr val="D9D9D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4591</Words>
  <Application>WPS 演示</Application>
  <PresentationFormat>自定义</PresentationFormat>
  <Paragraphs>159</Paragraphs>
  <Slides>19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仿宋_GB2312</vt:lpstr>
      <vt:lpstr>仿宋</vt:lpstr>
      <vt:lpstr>Calibri</vt:lpstr>
      <vt:lpstr>汉仪青云简</vt:lpstr>
      <vt:lpstr>黑体</vt:lpstr>
      <vt:lpstr>楷体</vt:lpstr>
      <vt:lpstr>印品断眉体</vt:lpstr>
      <vt:lpstr>汉仪粗圆简</vt:lpstr>
      <vt:lpstr>汉标串城米格体</vt:lpstr>
      <vt:lpstr>Arial Unicode MS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小摩托️</cp:lastModifiedBy>
  <cp:revision>12</cp:revision>
  <dcterms:created xsi:type="dcterms:W3CDTF">2021-03-20T08:07:00Z</dcterms:created>
  <dcterms:modified xsi:type="dcterms:W3CDTF">2021-03-21T07:33:26Z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708647383_embed</vt:lpwstr>
  </property>
</Properties>
</file>