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 id="2147483671" r:id="rId4"/>
  </p:sldMasterIdLst>
  <p:notesMasterIdLst>
    <p:notesMasterId r:id="rId6"/>
  </p:notesMasterIdLst>
  <p:sldIdLst>
    <p:sldId id="256" r:id="rId5"/>
    <p:sldId id="257" r:id="rId7"/>
    <p:sldId id="298" r:id="rId8"/>
    <p:sldId id="297" r:id="rId9"/>
    <p:sldId id="258" r:id="rId10"/>
    <p:sldId id="315" r:id="rId11"/>
    <p:sldId id="299" r:id="rId12"/>
    <p:sldId id="300" r:id="rId13"/>
    <p:sldId id="301" r:id="rId14"/>
    <p:sldId id="316" r:id="rId15"/>
    <p:sldId id="302" r:id="rId16"/>
    <p:sldId id="303" r:id="rId17"/>
    <p:sldId id="304" r:id="rId18"/>
    <p:sldId id="317" r:id="rId19"/>
    <p:sldId id="305" r:id="rId20"/>
    <p:sldId id="306" r:id="rId21"/>
    <p:sldId id="307" r:id="rId22"/>
    <p:sldId id="318" r:id="rId23"/>
    <p:sldId id="308" r:id="rId24"/>
    <p:sldId id="309" r:id="rId25"/>
    <p:sldId id="310" r:id="rId26"/>
    <p:sldId id="311" r:id="rId27"/>
    <p:sldId id="312" r:id="rId28"/>
    <p:sldId id="313" r:id="rId29"/>
    <p:sldId id="314" r:id="rId30"/>
    <p:sldId id="260" r:id="rId31"/>
    <p:sldId id="281" r:id="rId32"/>
    <p:sldId id="282" r:id="rId33"/>
    <p:sldId id="259" r:id="rId34"/>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涂 豆思" initials="涂"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9" d="100"/>
          <a:sy n="89" d="100"/>
        </p:scale>
        <p:origin x="137" y="45"/>
      </p:cViewPr>
      <p:guideLst>
        <p:guide orient="horz" pos="21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9" Type="http://schemas.openxmlformats.org/officeDocument/2006/relationships/tags" Target="tags/tag225.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A494E-9CC1-4609-9A96-86B09CD9427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AE2C0-7B5E-4599-BE96-E473A4055DD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98AE2C0-7B5E-4599-BE96-E473A4055D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98AE2C0-7B5E-4599-BE96-E473A4055D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98AE2C0-7B5E-4599-BE96-E473A4055D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98AE2C0-7B5E-4599-BE96-E473A4055D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98AE2C0-7B5E-4599-BE96-E473A4055D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98AE2C0-7B5E-4599-BE96-E473A4055D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98AE2C0-7B5E-4599-BE96-E473A4055D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98AE2C0-7B5E-4599-BE96-E473A4055D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98AE2C0-7B5E-4599-BE96-E473A4055D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98AE2C0-7B5E-4599-BE96-E473A4055D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98AE2C0-7B5E-4599-BE96-E473A4055D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98AE2C0-7B5E-4599-BE96-E473A4055D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98AE2C0-7B5E-4599-BE96-E473A4055D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98AE2C0-7B5E-4599-BE96-E473A4055D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98AE2C0-7B5E-4599-BE96-E473A4055D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98AE2C0-7B5E-4599-BE96-E473A4055D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98AE2C0-7B5E-4599-BE96-E473A4055D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98AE2C0-7B5E-4599-BE96-E473A4055D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98AE2C0-7B5E-4599-BE96-E473A4055D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4" name="TextBox 3"/>
          <p:cNvSpPr txBox="1"/>
          <p:nvPr userDrawn="1"/>
        </p:nvSpPr>
        <p:spPr>
          <a:xfrm>
            <a:off x="104304" y="67084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正文页">
    <p:spTree>
      <p:nvGrpSpPr>
        <p:cNvPr id="1" name=""/>
        <p:cNvGrpSpPr/>
        <p:nvPr/>
      </p:nvGrpSpPr>
      <p:grpSpPr>
        <a:xfrm>
          <a:off x="0" y="0"/>
          <a:ext cx="0" cy="0"/>
          <a:chOff x="0" y="0"/>
          <a:chExt cx="0" cy="0"/>
        </a:xfrm>
      </p:grpSpPr>
      <p:sp>
        <p:nvSpPr>
          <p:cNvPr id="2" name="矩形 1"/>
          <p:cNvSpPr>
            <a:spLocks noChangeArrowheads="1"/>
          </p:cNvSpPr>
          <p:nvPr userDrawn="1"/>
        </p:nvSpPr>
        <p:spPr bwMode="auto">
          <a:xfrm>
            <a:off x="308021" y="307856"/>
            <a:ext cx="661547" cy="677234"/>
          </a:xfrm>
          <a:prstGeom prst="rect">
            <a:avLst/>
          </a:prstGeom>
          <a:solidFill>
            <a:srgbClr val="B80B09"/>
          </a:solidFill>
          <a:ln w="25400" cmpd="sng">
            <a:noFill/>
            <a:miter lim="800000"/>
          </a:ln>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75882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5195"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思源黑体 CN Normal"/>
              <a:ea typeface="思源黑体 CN Medium"/>
              <a:cs typeface="+mn-cs"/>
            </a:endParaRPr>
          </a:p>
        </p:txBody>
      </p:sp>
      <p:cxnSp>
        <p:nvCxnSpPr>
          <p:cNvPr id="3" name="直接连接符 2"/>
          <p:cNvCxnSpPr/>
          <p:nvPr userDrawn="1"/>
        </p:nvCxnSpPr>
        <p:spPr>
          <a:xfrm>
            <a:off x="969567" y="972422"/>
            <a:ext cx="11001136" cy="0"/>
          </a:xfrm>
          <a:prstGeom prst="line">
            <a:avLst/>
          </a:prstGeom>
          <a:ln w="19050">
            <a:solidFill>
              <a:srgbClr val="B80B09"/>
            </a:solidFill>
            <a:prstDash val="solid"/>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2" cstate="screen">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9281996" y="167575"/>
            <a:ext cx="2725831" cy="8301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正文页">
    <p:spTree>
      <p:nvGrpSpPr>
        <p:cNvPr id="1" name=""/>
        <p:cNvGrpSpPr/>
        <p:nvPr/>
      </p:nvGrpSpPr>
      <p:grpSpPr>
        <a:xfrm>
          <a:off x="0" y="0"/>
          <a:ext cx="0" cy="0"/>
          <a:chOff x="0" y="0"/>
          <a:chExt cx="0" cy="0"/>
        </a:xfrm>
      </p:grpSpPr>
      <p:sp>
        <p:nvSpPr>
          <p:cNvPr id="2" name="矩形 1"/>
          <p:cNvSpPr>
            <a:spLocks noChangeArrowheads="1"/>
          </p:cNvSpPr>
          <p:nvPr userDrawn="1"/>
        </p:nvSpPr>
        <p:spPr bwMode="auto">
          <a:xfrm>
            <a:off x="308021" y="307856"/>
            <a:ext cx="661547" cy="677234"/>
          </a:xfrm>
          <a:prstGeom prst="rect">
            <a:avLst/>
          </a:prstGeom>
          <a:solidFill>
            <a:srgbClr val="B80B09"/>
          </a:solidFill>
          <a:ln w="25400" cmpd="sng">
            <a:noFill/>
            <a:miter lim="800000"/>
          </a:ln>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75882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5195"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思源黑体 CN Normal"/>
              <a:ea typeface="思源黑体 CN Medium"/>
              <a:cs typeface="+mn-cs"/>
            </a:endParaRPr>
          </a:p>
        </p:txBody>
      </p:sp>
      <p:cxnSp>
        <p:nvCxnSpPr>
          <p:cNvPr id="3" name="直接连接符 2"/>
          <p:cNvCxnSpPr/>
          <p:nvPr userDrawn="1"/>
        </p:nvCxnSpPr>
        <p:spPr>
          <a:xfrm>
            <a:off x="969567" y="972422"/>
            <a:ext cx="11001136" cy="0"/>
          </a:xfrm>
          <a:prstGeom prst="line">
            <a:avLst/>
          </a:prstGeom>
          <a:ln w="19050">
            <a:solidFill>
              <a:srgbClr val="B80B09"/>
            </a:solidFill>
            <a:prstDash val="solid"/>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2" cstate="screen">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9281996" y="167575"/>
            <a:ext cx="2725831" cy="8301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4" name="TextBox 3"/>
          <p:cNvSpPr txBox="1"/>
          <p:nvPr userDrawn="1"/>
        </p:nvSpPr>
        <p:spPr>
          <a:xfrm>
            <a:off x="104304" y="67084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3.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8" Type="http://schemas.openxmlformats.org/officeDocument/2006/relationships/theme" Target="../theme/theme3.xml"/><Relationship Id="rId17" Type="http://schemas.openxmlformats.org/officeDocument/2006/relationships/image" Target="../media/image3.png"/><Relationship Id="rId16" Type="http://schemas.openxmlformats.org/officeDocument/2006/relationships/slideLayout" Target="../slideLayouts/slideLayout37.xml"/><Relationship Id="rId15" Type="http://schemas.openxmlformats.org/officeDocument/2006/relationships/slideLayout" Target="../slideLayouts/slideLayout36.xml"/><Relationship Id="rId14" Type="http://schemas.openxmlformats.org/officeDocument/2006/relationships/slideLayout" Target="../slideLayouts/slideLayout35.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9" Type="http://schemas.openxmlformats.org/officeDocument/2006/relationships/notesSlide" Target="../notesSlides/notesSlide1.xml"/><Relationship Id="rId28" Type="http://schemas.openxmlformats.org/officeDocument/2006/relationships/slideLayout" Target="../slideLayouts/slideLayout1.xml"/><Relationship Id="rId27" Type="http://schemas.openxmlformats.org/officeDocument/2006/relationships/tags" Target="../tags/tag25.xml"/><Relationship Id="rId26" Type="http://schemas.openxmlformats.org/officeDocument/2006/relationships/tags" Target="../tags/tag24.xml"/><Relationship Id="rId25" Type="http://schemas.openxmlformats.org/officeDocument/2006/relationships/tags" Target="../tags/tag23.xml"/><Relationship Id="rId24" Type="http://schemas.openxmlformats.org/officeDocument/2006/relationships/tags" Target="../tags/tag22.xml"/><Relationship Id="rId23" Type="http://schemas.openxmlformats.org/officeDocument/2006/relationships/tags" Target="../tags/tag21.xml"/><Relationship Id="rId22" Type="http://schemas.openxmlformats.org/officeDocument/2006/relationships/tags" Target="../tags/tag20.xml"/><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tags" Target="../tags/tag2.xml"/><Relationship Id="rId19" Type="http://schemas.openxmlformats.org/officeDocument/2006/relationships/tags" Target="../tags/tag17.xml"/><Relationship Id="rId18" Type="http://schemas.openxmlformats.org/officeDocument/2006/relationships/tags" Target="../tags/tag16.xml"/><Relationship Id="rId17" Type="http://schemas.microsoft.com/office/2007/relationships/hdphoto" Target="../media/image5.wdp"/><Relationship Id="rId16" Type="http://schemas.openxmlformats.org/officeDocument/2006/relationships/image" Target="../media/image4.png"/><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microsoft.com/office/2007/relationships/hdphoto" Target="../media/image10.wdp"/><Relationship Id="rId6" Type="http://schemas.openxmlformats.org/officeDocument/2006/relationships/image" Target="../media/image9.png"/><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8" Type="http://schemas.openxmlformats.org/officeDocument/2006/relationships/notesSlide" Target="../notesSlides/notesSlide9.xml"/><Relationship Id="rId17" Type="http://schemas.openxmlformats.org/officeDocument/2006/relationships/slideLayout" Target="../slideLayouts/slideLayout3.xml"/><Relationship Id="rId16" Type="http://schemas.openxmlformats.org/officeDocument/2006/relationships/tags" Target="../tags/tag103.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90.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2.xml"/><Relationship Id="rId2" Type="http://schemas.openxmlformats.org/officeDocument/2006/relationships/image" Target="../media/image23.jpeg"/><Relationship Id="rId1" Type="http://schemas.openxmlformats.org/officeDocument/2006/relationships/tags" Target="../tags/tag104.xml"/></Relationships>
</file>

<file path=ppt/slides/_rels/slide12.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2" Type="http://schemas.openxmlformats.org/officeDocument/2006/relationships/notesSlide" Target="../notesSlides/notesSlide11.xml"/><Relationship Id="rId11" Type="http://schemas.openxmlformats.org/officeDocument/2006/relationships/slideLayout" Target="../slideLayouts/slideLayout22.xml"/><Relationship Id="rId10" Type="http://schemas.openxmlformats.org/officeDocument/2006/relationships/tags" Target="../tags/tag114.xml"/><Relationship Id="rId1" Type="http://schemas.openxmlformats.org/officeDocument/2006/relationships/tags" Target="../tags/tag105.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2.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microsoft.com/office/2007/relationships/hdphoto" Target="../media/image10.wdp"/><Relationship Id="rId6" Type="http://schemas.openxmlformats.org/officeDocument/2006/relationships/image" Target="../media/image9.png"/><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8" Type="http://schemas.openxmlformats.org/officeDocument/2006/relationships/notesSlide" Target="../notesSlides/notesSlide13.xml"/><Relationship Id="rId17" Type="http://schemas.openxmlformats.org/officeDocument/2006/relationships/slideLayout" Target="../slideLayouts/slideLayout3.xml"/><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tags" Target="../tags/tag115.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 Id="rId3" Type="http://schemas.microsoft.com/office/2007/relationships/hdphoto" Target="../media/image12.wdp"/><Relationship Id="rId2" Type="http://schemas.openxmlformats.org/officeDocument/2006/relationships/image" Target="../media/image11.png"/><Relationship Id="rId1" Type="http://schemas.openxmlformats.org/officeDocument/2006/relationships/tags" Target="../tags/tag129.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27.jpeg"/><Relationship Id="rId1" Type="http://schemas.openxmlformats.org/officeDocument/2006/relationships/tags" Target="../tags/tag130.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 Id="rId3" Type="http://schemas.microsoft.com/office/2007/relationships/hdphoto" Target="../media/image12.wdp"/><Relationship Id="rId2" Type="http://schemas.openxmlformats.org/officeDocument/2006/relationships/image" Target="../media/image11.png"/><Relationship Id="rId1" Type="http://schemas.openxmlformats.org/officeDocument/2006/relationships/tags" Target="../tags/tag131.xml"/></Relationships>
</file>

<file path=ppt/slides/_rels/slide18.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microsoft.com/office/2007/relationships/hdphoto" Target="../media/image10.wdp"/><Relationship Id="rId6" Type="http://schemas.openxmlformats.org/officeDocument/2006/relationships/image" Target="../media/image9.png"/><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8" Type="http://schemas.openxmlformats.org/officeDocument/2006/relationships/notesSlide" Target="../notesSlides/notesSlide17.xml"/><Relationship Id="rId17" Type="http://schemas.openxmlformats.org/officeDocument/2006/relationships/slideLayout" Target="../slideLayouts/slideLayout3.xml"/><Relationship Id="rId16" Type="http://schemas.openxmlformats.org/officeDocument/2006/relationships/tags" Target="../tags/tag145.xml"/><Relationship Id="rId15" Type="http://schemas.openxmlformats.org/officeDocument/2006/relationships/tags" Target="../tags/tag144.xml"/><Relationship Id="rId14" Type="http://schemas.openxmlformats.org/officeDocument/2006/relationships/tags" Target="../tags/tag143.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tags" Target="../tags/tag132.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tags" Target="../tags/tag146.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image" Target="../media/image6.png"/><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22.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microsoft.com/office/2007/relationships/hdphoto" Target="../media/image10.wdp"/><Relationship Id="rId6" Type="http://schemas.openxmlformats.org/officeDocument/2006/relationships/image" Target="../media/image9.png"/><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8" Type="http://schemas.openxmlformats.org/officeDocument/2006/relationships/notesSlide" Target="../notesSlides/notesSlide21.xml"/><Relationship Id="rId17" Type="http://schemas.openxmlformats.org/officeDocument/2006/relationships/slideLayout" Target="../slideLayouts/slideLayout3.xml"/><Relationship Id="rId16" Type="http://schemas.openxmlformats.org/officeDocument/2006/relationships/tags" Target="../tags/tag162.xml"/><Relationship Id="rId15" Type="http://schemas.openxmlformats.org/officeDocument/2006/relationships/tags" Target="../tags/tag161.xml"/><Relationship Id="rId14" Type="http://schemas.openxmlformats.org/officeDocument/2006/relationships/tags" Target="../tags/tag160.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tags" Target="../tags/tag149.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1.jpeg"/><Relationship Id="rId7" Type="http://schemas.openxmlformats.org/officeDocument/2006/relationships/image" Target="../media/image30.jpeg"/><Relationship Id="rId6" Type="http://schemas.openxmlformats.org/officeDocument/2006/relationships/image" Target="../media/image29.jpeg"/><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0" Type="http://schemas.openxmlformats.org/officeDocument/2006/relationships/notesSlide" Target="../notesSlides/notesSlide22.xml"/><Relationship Id="rId1" Type="http://schemas.openxmlformats.org/officeDocument/2006/relationships/tags" Target="../tags/tag163.xml"/></Relationships>
</file>

<file path=ppt/slides/_rels/slide24.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6" Type="http://schemas.openxmlformats.org/officeDocument/2006/relationships/notesSlide" Target="../notesSlides/notesSlide23.xml"/><Relationship Id="rId15" Type="http://schemas.openxmlformats.org/officeDocument/2006/relationships/slideLayout" Target="../slideLayouts/slideLayout2.xml"/><Relationship Id="rId14" Type="http://schemas.openxmlformats.org/officeDocument/2006/relationships/image" Target="../media/image35.jpeg"/><Relationship Id="rId13" Type="http://schemas.openxmlformats.org/officeDocument/2006/relationships/image" Target="../media/image34.jpeg"/><Relationship Id="rId12" Type="http://schemas.openxmlformats.org/officeDocument/2006/relationships/image" Target="../media/image33.jpeg"/><Relationship Id="rId11" Type="http://schemas.openxmlformats.org/officeDocument/2006/relationships/image" Target="../media/image32.jpeg"/><Relationship Id="rId10" Type="http://schemas.openxmlformats.org/officeDocument/2006/relationships/tags" Target="../tags/tag177.xml"/><Relationship Id="rId1" Type="http://schemas.openxmlformats.org/officeDocument/2006/relationships/tags" Target="../tags/tag168.xml"/></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2.xml"/><Relationship Id="rId7" Type="http://schemas.microsoft.com/office/2007/relationships/hdphoto" Target="../media/image20.wdp"/><Relationship Id="rId6" Type="http://schemas.openxmlformats.org/officeDocument/2006/relationships/image" Target="../media/image19.png"/><Relationship Id="rId5" Type="http://schemas.microsoft.com/office/2007/relationships/hdphoto" Target="../media/image18.wdp"/><Relationship Id="rId4" Type="http://schemas.openxmlformats.org/officeDocument/2006/relationships/image" Target="../media/image17.png"/><Relationship Id="rId3" Type="http://schemas.microsoft.com/office/2007/relationships/hdphoto" Target="../media/image16.wdp"/><Relationship Id="rId2" Type="http://schemas.openxmlformats.org/officeDocument/2006/relationships/image" Target="../media/image15.png"/><Relationship Id="rId1" Type="http://schemas.openxmlformats.org/officeDocument/2006/relationships/tags" Target="../tags/tag178.xml"/></Relationships>
</file>

<file path=ppt/slides/_rels/slide26.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microsoft.com/office/2007/relationships/hdphoto" Target="../media/image10.wdp"/><Relationship Id="rId6" Type="http://schemas.openxmlformats.org/officeDocument/2006/relationships/image" Target="../media/image9.png"/><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9" Type="http://schemas.openxmlformats.org/officeDocument/2006/relationships/notesSlide" Target="../notesSlides/notesSlide25.xml"/><Relationship Id="rId18" Type="http://schemas.openxmlformats.org/officeDocument/2006/relationships/slideLayout" Target="../slideLayouts/slideLayout3.xml"/><Relationship Id="rId17" Type="http://schemas.openxmlformats.org/officeDocument/2006/relationships/tags" Target="../tags/tag193.xml"/><Relationship Id="rId16" Type="http://schemas.openxmlformats.org/officeDocument/2006/relationships/tags" Target="../tags/tag192.xml"/><Relationship Id="rId15" Type="http://schemas.openxmlformats.org/officeDocument/2006/relationships/tags" Target="../tags/tag191.xml"/><Relationship Id="rId14" Type="http://schemas.openxmlformats.org/officeDocument/2006/relationships/tags" Target="../tags/tag190.xml"/><Relationship Id="rId13" Type="http://schemas.openxmlformats.org/officeDocument/2006/relationships/tags" Target="../tags/tag189.xml"/><Relationship Id="rId12" Type="http://schemas.openxmlformats.org/officeDocument/2006/relationships/tags" Target="../tags/tag18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tags" Target="../tags/tag179.xml"/></Relationships>
</file>

<file path=ppt/slides/_rels/slide27.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tags" Target="../tags/tag200.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2" Type="http://schemas.openxmlformats.org/officeDocument/2006/relationships/notesSlide" Target="../notesSlides/notesSlide26.xml"/><Relationship Id="rId11" Type="http://schemas.openxmlformats.org/officeDocument/2006/relationships/slideLayout" Target="../slideLayouts/slideLayout2.xml"/><Relationship Id="rId10" Type="http://schemas.openxmlformats.org/officeDocument/2006/relationships/tags" Target="../tags/tag203.xml"/><Relationship Id="rId1" Type="http://schemas.openxmlformats.org/officeDocument/2006/relationships/tags" Target="../tags/tag19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04.xml"/></Relationships>
</file>

<file path=ppt/slides/_rels/slide29.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4" Type="http://schemas.openxmlformats.org/officeDocument/2006/relationships/notesSlide" Target="../notesSlides/notesSlide28.xml"/><Relationship Id="rId23" Type="http://schemas.openxmlformats.org/officeDocument/2006/relationships/slideLayout" Target="../slideLayouts/slideLayout1.xml"/><Relationship Id="rId22" Type="http://schemas.openxmlformats.org/officeDocument/2006/relationships/tags" Target="../tags/tag224.xml"/><Relationship Id="rId21" Type="http://schemas.openxmlformats.org/officeDocument/2006/relationships/tags" Target="../tags/tag223.xml"/><Relationship Id="rId20" Type="http://schemas.openxmlformats.org/officeDocument/2006/relationships/tags" Target="../tags/tag222.xml"/><Relationship Id="rId2" Type="http://schemas.openxmlformats.org/officeDocument/2006/relationships/tags" Target="../tags/tag206.xml"/><Relationship Id="rId19" Type="http://schemas.openxmlformats.org/officeDocument/2006/relationships/tags" Target="../tags/tag221.xml"/><Relationship Id="rId18" Type="http://schemas.openxmlformats.org/officeDocument/2006/relationships/tags" Target="../tags/tag220.xml"/><Relationship Id="rId17" Type="http://schemas.openxmlformats.org/officeDocument/2006/relationships/tags" Target="../tags/tag219.xml"/><Relationship Id="rId16" Type="http://schemas.openxmlformats.org/officeDocument/2006/relationships/tags" Target="../tags/tag218.xml"/><Relationship Id="rId15" Type="http://schemas.openxmlformats.org/officeDocument/2006/relationships/tags" Target="../tags/tag217.xml"/><Relationship Id="rId14" Type="http://schemas.openxmlformats.org/officeDocument/2006/relationships/tags" Target="../tags/tag216.xml"/><Relationship Id="rId13" Type="http://schemas.openxmlformats.org/officeDocument/2006/relationships/tags" Target="../tags/tag215.xml"/><Relationship Id="rId12" Type="http://schemas.microsoft.com/office/2007/relationships/hdphoto" Target="../media/image5.wdp"/><Relationship Id="rId11" Type="http://schemas.openxmlformats.org/officeDocument/2006/relationships/image" Target="../media/image4.png"/><Relationship Id="rId10" Type="http://schemas.openxmlformats.org/officeDocument/2006/relationships/tags" Target="../tags/tag214.xml"/><Relationship Id="rId1" Type="http://schemas.openxmlformats.org/officeDocument/2006/relationships/tags" Target="../tags/tag205.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7.png"/><Relationship Id="rId10" Type="http://schemas.openxmlformats.org/officeDocument/2006/relationships/notesSlide" Target="../notesSlides/notesSlide3.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4" Type="http://schemas.openxmlformats.org/officeDocument/2006/relationships/notesSlide" Target="../notesSlides/notesSlide4.xml"/><Relationship Id="rId13" Type="http://schemas.openxmlformats.org/officeDocument/2006/relationships/slideLayout" Target="../slideLayouts/slideLayout2.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tags" Target="../tags/tag38.xml"/></Relationships>
</file>

<file path=ppt/slides/_rels/slide5.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6" Type="http://schemas.openxmlformats.org/officeDocument/2006/relationships/notesSlide" Target="../notesSlides/notesSlide5.xml"/><Relationship Id="rId25" Type="http://schemas.openxmlformats.org/officeDocument/2006/relationships/slideLayout" Target="../slideLayouts/slideLayout3.xml"/><Relationship Id="rId24" Type="http://schemas.openxmlformats.org/officeDocument/2006/relationships/tags" Target="../tags/tag72.xml"/><Relationship Id="rId23" Type="http://schemas.openxmlformats.org/officeDocument/2006/relationships/tags" Target="../tags/tag71.xml"/><Relationship Id="rId22" Type="http://schemas.openxmlformats.org/officeDocument/2006/relationships/tags" Target="../tags/tag70.xml"/><Relationship Id="rId21" Type="http://schemas.openxmlformats.org/officeDocument/2006/relationships/tags" Target="../tags/tag69.xml"/><Relationship Id="rId20" Type="http://schemas.openxmlformats.org/officeDocument/2006/relationships/tags" Target="../tags/tag68.xml"/><Relationship Id="rId2" Type="http://schemas.openxmlformats.org/officeDocument/2006/relationships/tags" Target="../tags/tag51.xml"/><Relationship Id="rId19" Type="http://schemas.openxmlformats.org/officeDocument/2006/relationships/tags" Target="../tags/tag67.xml"/><Relationship Id="rId18" Type="http://schemas.openxmlformats.org/officeDocument/2006/relationships/tags" Target="../tags/tag66.xml"/><Relationship Id="rId17" Type="http://schemas.openxmlformats.org/officeDocument/2006/relationships/image" Target="../media/image8.png"/><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tags" Target="../tags/tag50.xml"/></Relationships>
</file>

<file path=ppt/slides/_rels/slide6.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microsoft.com/office/2007/relationships/hdphoto" Target="../media/image10.wdp"/><Relationship Id="rId6" Type="http://schemas.openxmlformats.org/officeDocument/2006/relationships/image" Target="../media/image9.png"/><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8" Type="http://schemas.openxmlformats.org/officeDocument/2006/relationships/notesSlide" Target="../notesSlides/notesSlide6.xml"/><Relationship Id="rId17" Type="http://schemas.openxmlformats.org/officeDocument/2006/relationships/slideLayout" Target="../slideLayouts/slideLayout3.xml"/><Relationship Id="rId16" Type="http://schemas.openxmlformats.org/officeDocument/2006/relationships/tags" Target="../tags/tag86.xml"/><Relationship Id="rId15" Type="http://schemas.openxmlformats.org/officeDocument/2006/relationships/tags" Target="../tags/tag85.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2.xml"/><Relationship Id="rId5" Type="http://schemas.openxmlformats.org/officeDocument/2006/relationships/image" Target="../media/image14.png"/><Relationship Id="rId4" Type="http://schemas.openxmlformats.org/officeDocument/2006/relationships/image" Target="../media/image13.png"/><Relationship Id="rId3" Type="http://schemas.microsoft.com/office/2007/relationships/hdphoto" Target="../media/image12.wdp"/><Relationship Id="rId2" Type="http://schemas.openxmlformats.org/officeDocument/2006/relationships/image" Target="../media/image11.png"/><Relationship Id="rId1" Type="http://schemas.openxmlformats.org/officeDocument/2006/relationships/tags" Target="../tags/tag87.xml"/></Relationships>
</file>

<file path=ppt/slides/_rels/slide8.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tags" Target="../tags/tag89.xml"/><Relationship Id="rId7" Type="http://schemas.microsoft.com/office/2007/relationships/hdphoto" Target="../media/image20.wdp"/><Relationship Id="rId6" Type="http://schemas.openxmlformats.org/officeDocument/2006/relationships/image" Target="../media/image19.png"/><Relationship Id="rId5" Type="http://schemas.microsoft.com/office/2007/relationships/hdphoto" Target="../media/image18.wdp"/><Relationship Id="rId4" Type="http://schemas.openxmlformats.org/officeDocument/2006/relationships/image" Target="../media/image17.png"/><Relationship Id="rId3" Type="http://schemas.microsoft.com/office/2007/relationships/hdphoto" Target="../media/image16.wdp"/><Relationship Id="rId2" Type="http://schemas.openxmlformats.org/officeDocument/2006/relationships/image" Target="../media/image15.png"/><Relationship Id="rId11" Type="http://schemas.openxmlformats.org/officeDocument/2006/relationships/notesSlide" Target="../notesSlides/notesSlide8.xml"/><Relationship Id="rId10" Type="http://schemas.openxmlformats.org/officeDocument/2006/relationships/slideLayout" Target="../slideLayouts/slideLayout22.xml"/><Relationship Id="rId1" Type="http://schemas.openxmlformats.org/officeDocument/2006/relationships/tags" Target="../tags/tag8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1022"/>
          <p:cNvSpPr/>
          <p:nvPr>
            <p:custDataLst>
              <p:tags r:id="rId1"/>
            </p:custDataLst>
          </p:nvPr>
        </p:nvSpPr>
        <p:spPr>
          <a:xfrm>
            <a:off x="1188719" y="1090890"/>
            <a:ext cx="9814562" cy="338554"/>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C00000"/>
                </a:solidFill>
                <a:effectLst/>
                <a:uLnTx/>
                <a:uFillTx/>
                <a:cs typeface="+mn-ea"/>
                <a:sym typeface="+mn-lt"/>
              </a:rPr>
              <a:t>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持</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的</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领</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导</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民</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当</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家</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作</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依</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法</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国</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有</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统</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一</a:t>
            </a:r>
            <a:endParaRPr kumimoji="0" lang="zh-CN" altLang="en-US" sz="1600" b="1" i="0" u="none" strike="noStrike" kern="1200" cap="none" spc="0" normalizeH="0" baseline="0" noProof="0" dirty="0">
              <a:ln>
                <a:noFill/>
              </a:ln>
              <a:solidFill>
                <a:srgbClr val="C00000"/>
              </a:solidFill>
              <a:effectLst/>
              <a:uLnTx/>
              <a:uFillTx/>
              <a:cs typeface="+mn-ea"/>
              <a:sym typeface="+mn-lt"/>
            </a:endParaRPr>
          </a:p>
        </p:txBody>
      </p:sp>
      <p:grpSp>
        <p:nvGrpSpPr>
          <p:cNvPr id="41" name="PA-1022"/>
          <p:cNvGrpSpPr/>
          <p:nvPr>
            <p:custDataLst>
              <p:tags r:id="rId2"/>
            </p:custDataLst>
          </p:nvPr>
        </p:nvGrpSpPr>
        <p:grpSpPr>
          <a:xfrm>
            <a:off x="1188719" y="565712"/>
            <a:ext cx="9814562" cy="411158"/>
            <a:chOff x="1188720" y="5413580"/>
            <a:chExt cx="9814562" cy="411158"/>
          </a:xfrm>
        </p:grpSpPr>
        <p:sp>
          <p:nvSpPr>
            <p:cNvPr id="42" name="PA-矩形 41"/>
            <p:cNvSpPr/>
            <p:nvPr>
              <p:custDataLst>
                <p:tags r:id="rId3"/>
              </p:custDataLst>
            </p:nvPr>
          </p:nvSpPr>
          <p:spPr>
            <a:xfrm>
              <a:off x="1188720"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3" name="PA-矩形 42"/>
            <p:cNvSpPr/>
            <p:nvPr>
              <p:custDataLst>
                <p:tags r:id="rId4"/>
              </p:custDataLst>
            </p:nvPr>
          </p:nvSpPr>
          <p:spPr>
            <a:xfrm>
              <a:off x="7000242"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44" name="组合 43"/>
            <p:cNvGrpSpPr/>
            <p:nvPr/>
          </p:nvGrpSpPr>
          <p:grpSpPr>
            <a:xfrm>
              <a:off x="5406442" y="5413580"/>
              <a:ext cx="1379118" cy="411158"/>
              <a:chOff x="5402520" y="5413580"/>
              <a:chExt cx="1379118" cy="411158"/>
            </a:xfrm>
          </p:grpSpPr>
          <p:sp>
            <p:nvSpPr>
              <p:cNvPr id="45" name="PA-5-Point Star 44"/>
              <p:cNvSpPr/>
              <p:nvPr>
                <p:custDataLst>
                  <p:tags r:id="rId5"/>
                </p:custDataLst>
              </p:nvPr>
            </p:nvSpPr>
            <p:spPr>
              <a:xfrm>
                <a:off x="5886500" y="5413580"/>
                <a:ext cx="411158" cy="41115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6" name="PA-5-Point Star 45"/>
              <p:cNvSpPr/>
              <p:nvPr>
                <p:custDataLst>
                  <p:tags r:id="rId6"/>
                </p:custDataLst>
              </p:nvPr>
            </p:nvSpPr>
            <p:spPr>
              <a:xfrm>
                <a:off x="558608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7" name="PA-5-Point Star 46"/>
              <p:cNvSpPr/>
              <p:nvPr>
                <p:custDataLst>
                  <p:tags r:id="rId7"/>
                </p:custDataLst>
              </p:nvPr>
            </p:nvSpPr>
            <p:spPr>
              <a:xfrm>
                <a:off x="634915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8" name="PA-5-Point Star 47"/>
              <p:cNvSpPr/>
              <p:nvPr>
                <p:custDataLst>
                  <p:tags r:id="rId8"/>
                </p:custDataLst>
              </p:nvPr>
            </p:nvSpPr>
            <p:spPr>
              <a:xfrm>
                <a:off x="540252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9" name="PA-5-Point Star 48"/>
              <p:cNvSpPr/>
              <p:nvPr>
                <p:custDataLst>
                  <p:tags r:id="rId9"/>
                </p:custDataLst>
              </p:nvPr>
            </p:nvSpPr>
            <p:spPr>
              <a:xfrm>
                <a:off x="664957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
        <p:nvSpPr>
          <p:cNvPr id="51" name="PA-1022"/>
          <p:cNvSpPr/>
          <p:nvPr>
            <p:custDataLst>
              <p:tags r:id="rId10"/>
            </p:custDataLst>
          </p:nvPr>
        </p:nvSpPr>
        <p:spPr>
          <a:xfrm>
            <a:off x="1394816" y="1953786"/>
            <a:ext cx="2954655"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dirty="0">
                <a:solidFill>
                  <a:srgbClr val="C00000"/>
                </a:solidFill>
                <a:cs typeface="+mn-ea"/>
                <a:sym typeface="+mn-lt"/>
              </a:rPr>
              <a:t>社会主义建设</a:t>
            </a:r>
            <a:endParaRPr lang="en-US" altLang="zh-CN" sz="3600" dirty="0">
              <a:solidFill>
                <a:srgbClr val="C00000"/>
              </a:solidFill>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C00000"/>
                </a:solidFill>
                <a:effectLst/>
                <a:uLnTx/>
                <a:uFillTx/>
                <a:cs typeface="+mn-ea"/>
                <a:sym typeface="+mn-lt"/>
              </a:rPr>
              <a:t>道路初步探索</a:t>
            </a:r>
            <a:endParaRPr kumimoji="0" lang="zh-CN" altLang="en-US" sz="3600" b="0" i="0" u="none" strike="noStrike" kern="1200" cap="none" spc="0" normalizeH="0" baseline="0" noProof="0" dirty="0">
              <a:ln>
                <a:noFill/>
              </a:ln>
              <a:solidFill>
                <a:srgbClr val="C00000"/>
              </a:solidFill>
              <a:effectLst/>
              <a:uLnTx/>
              <a:uFillTx/>
              <a:cs typeface="+mn-ea"/>
              <a:sym typeface="+mn-lt"/>
            </a:endParaRPr>
          </a:p>
        </p:txBody>
      </p:sp>
      <p:grpSp>
        <p:nvGrpSpPr>
          <p:cNvPr id="10" name="组合 9"/>
          <p:cNvGrpSpPr/>
          <p:nvPr/>
        </p:nvGrpSpPr>
        <p:grpSpPr>
          <a:xfrm>
            <a:off x="4349471" y="1761166"/>
            <a:ext cx="4740108" cy="1569660"/>
            <a:chOff x="3468524" y="1819249"/>
            <a:chExt cx="4740108" cy="1569660"/>
          </a:xfrm>
        </p:grpSpPr>
        <p:sp>
          <p:nvSpPr>
            <p:cNvPr id="52" name="PA-1022"/>
            <p:cNvSpPr/>
            <p:nvPr>
              <p:custDataLst>
                <p:tags r:id="rId11"/>
              </p:custDataLst>
            </p:nvPr>
          </p:nvSpPr>
          <p:spPr>
            <a:xfrm>
              <a:off x="3468524" y="1819249"/>
              <a:ext cx="1415772"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rPr>
                <a:t>五</a:t>
              </a:r>
              <a:endParaRPr kumimoji="0" lang="zh-CN" altLang="en-US" sz="960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endParaRPr>
            </a:p>
          </p:txBody>
        </p:sp>
        <p:sp>
          <p:nvSpPr>
            <p:cNvPr id="53" name="PA-1022"/>
            <p:cNvSpPr/>
            <p:nvPr>
              <p:custDataLst>
                <p:tags r:id="rId12"/>
              </p:custDataLst>
            </p:nvPr>
          </p:nvSpPr>
          <p:spPr>
            <a:xfrm>
              <a:off x="4569863" y="1819249"/>
              <a:ext cx="1415772"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rPr>
                <a:t>个</a:t>
              </a:r>
              <a:endParaRPr kumimoji="0" lang="zh-CN" altLang="en-US" sz="960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endParaRPr>
            </a:p>
          </p:txBody>
        </p:sp>
        <p:sp>
          <p:nvSpPr>
            <p:cNvPr id="54" name="PA-1022"/>
            <p:cNvSpPr/>
            <p:nvPr>
              <p:custDataLst>
                <p:tags r:id="rId13"/>
              </p:custDataLst>
            </p:nvPr>
          </p:nvSpPr>
          <p:spPr>
            <a:xfrm>
              <a:off x="5630562" y="1819249"/>
              <a:ext cx="1415772"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rPr>
                <a:t>第</a:t>
              </a:r>
              <a:endParaRPr kumimoji="0" lang="zh-CN" altLang="en-US" sz="960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endParaRPr>
            </a:p>
          </p:txBody>
        </p:sp>
        <p:sp>
          <p:nvSpPr>
            <p:cNvPr id="55" name="PA-1022"/>
            <p:cNvSpPr/>
            <p:nvPr>
              <p:custDataLst>
                <p:tags r:id="rId14"/>
              </p:custDataLst>
            </p:nvPr>
          </p:nvSpPr>
          <p:spPr>
            <a:xfrm>
              <a:off x="6792859" y="1819249"/>
              <a:ext cx="1415773"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rPr>
                <a:t>一</a:t>
              </a:r>
              <a:endParaRPr kumimoji="0" lang="zh-CN" altLang="en-US" sz="960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endParaRPr>
            </a:p>
          </p:txBody>
        </p:sp>
      </p:grpSp>
      <p:sp>
        <p:nvSpPr>
          <p:cNvPr id="56" name="PA-1022"/>
          <p:cNvSpPr/>
          <p:nvPr>
            <p:custDataLst>
              <p:tags r:id="rId15"/>
            </p:custDataLst>
          </p:nvPr>
        </p:nvSpPr>
        <p:spPr>
          <a:xfrm>
            <a:off x="8524970" y="1819249"/>
            <a:ext cx="184731"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60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endParaRPr>
          </a:p>
        </p:txBody>
      </p:sp>
      <p:pic>
        <p:nvPicPr>
          <p:cNvPr id="58" name="图片 57"/>
          <p:cNvPicPr>
            <a:picLocks noChangeAspect="1"/>
          </p:cNvPicPr>
          <p:nvPr/>
        </p:nvPicPr>
        <p:blipFill>
          <a:blip r:embed="rId16">
            <a:extLst>
              <a:ext uri="{BEBA8EAE-BF5A-486C-A8C5-ECC9F3942E4B}">
                <a14:imgProps xmlns:a14="http://schemas.microsoft.com/office/drawing/2010/main">
                  <a14:imgLayer r:embed="rId17">
                    <a14:imgEffect>
                      <a14:colorTemperature colorTemp="11200"/>
                    </a14:imgEffect>
                  </a14:imgLayer>
                </a14:imgProps>
              </a:ext>
            </a:extLst>
          </a:blip>
          <a:stretch>
            <a:fillRect/>
          </a:stretch>
        </p:blipFill>
        <p:spPr>
          <a:xfrm>
            <a:off x="-355327" y="3679937"/>
            <a:ext cx="11890666" cy="3621434"/>
          </a:xfrm>
          <a:prstGeom prst="rect">
            <a:avLst/>
          </a:prstGeom>
        </p:spPr>
      </p:pic>
      <p:grpSp>
        <p:nvGrpSpPr>
          <p:cNvPr id="29" name="PA-1022"/>
          <p:cNvGrpSpPr/>
          <p:nvPr>
            <p:custDataLst>
              <p:tags r:id="rId18"/>
            </p:custDataLst>
          </p:nvPr>
        </p:nvGrpSpPr>
        <p:grpSpPr>
          <a:xfrm>
            <a:off x="3190239" y="3319304"/>
            <a:ext cx="292463" cy="292463"/>
            <a:chOff x="801291" y="3535885"/>
            <a:chExt cx="219347" cy="219347"/>
          </a:xfrm>
        </p:grpSpPr>
        <p:sp>
          <p:nvSpPr>
            <p:cNvPr id="30" name="PA-椭圆 10"/>
            <p:cNvSpPr>
              <a:spLocks noChangeArrowheads="1"/>
            </p:cNvSpPr>
            <p:nvPr>
              <p:custDataLst>
                <p:tags r:id="rId19"/>
              </p:custDataLst>
            </p:nvPr>
          </p:nvSpPr>
          <p:spPr bwMode="auto">
            <a:xfrm>
              <a:off x="801291" y="3535885"/>
              <a:ext cx="219347" cy="219347"/>
            </a:xfrm>
            <a:prstGeom prst="ellipse">
              <a:avLst/>
            </a:prstGeom>
            <a:solidFill>
              <a:schemeClr val="accent1"/>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65" b="0" i="0" u="none" strike="noStrike" kern="1200" cap="none" spc="0" normalizeH="0" baseline="0" noProof="0">
                <a:ln>
                  <a:noFill/>
                </a:ln>
                <a:solidFill>
                  <a:prstClr val="black">
                    <a:lumMod val="95000"/>
                    <a:lumOff val="5000"/>
                  </a:prstClr>
                </a:solidFill>
                <a:effectLst/>
                <a:uLnTx/>
                <a:uFillTx/>
                <a:cs typeface="+mn-ea"/>
                <a:sym typeface="+mn-lt"/>
              </a:endParaRPr>
            </a:p>
          </p:txBody>
        </p:sp>
        <p:grpSp>
          <p:nvGrpSpPr>
            <p:cNvPr id="31" name="组合 30"/>
            <p:cNvGrpSpPr/>
            <p:nvPr/>
          </p:nvGrpSpPr>
          <p:grpSpPr>
            <a:xfrm>
              <a:off x="860980" y="3583766"/>
              <a:ext cx="100336" cy="114060"/>
              <a:chOff x="860980" y="3583766"/>
              <a:chExt cx="100336" cy="114060"/>
            </a:xfrm>
          </p:grpSpPr>
          <p:sp>
            <p:nvSpPr>
              <p:cNvPr id="32" name="PA-任意多边形 12"/>
              <p:cNvSpPr>
                <a:spLocks noEditPoints="1"/>
              </p:cNvSpPr>
              <p:nvPr>
                <p:custDataLst>
                  <p:tags r:id="rId20"/>
                </p:custDataLst>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sp>
            <p:nvSpPr>
              <p:cNvPr id="33" name="PA-任意多边形 13"/>
              <p:cNvSpPr/>
              <p:nvPr>
                <p:custDataLst>
                  <p:tags r:id="rId21"/>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grpSp>
      </p:grpSp>
      <p:grpSp>
        <p:nvGrpSpPr>
          <p:cNvPr id="34" name="PA-1022"/>
          <p:cNvGrpSpPr/>
          <p:nvPr>
            <p:custDataLst>
              <p:tags r:id="rId22"/>
            </p:custDataLst>
          </p:nvPr>
        </p:nvGrpSpPr>
        <p:grpSpPr bwMode="auto">
          <a:xfrm>
            <a:off x="7200357" y="3335767"/>
            <a:ext cx="463066" cy="292463"/>
            <a:chOff x="4441" y="3024"/>
            <a:chExt cx="950" cy="599"/>
          </a:xfrm>
        </p:grpSpPr>
        <p:sp>
          <p:nvSpPr>
            <p:cNvPr id="35" name="PA-椭圆 15"/>
            <p:cNvSpPr>
              <a:spLocks noChangeArrowheads="1"/>
            </p:cNvSpPr>
            <p:nvPr>
              <p:custDataLst>
                <p:tags r:id="rId23"/>
              </p:custDataLst>
            </p:nvPr>
          </p:nvSpPr>
          <p:spPr bwMode="auto">
            <a:xfrm>
              <a:off x="4791" y="3024"/>
              <a:ext cx="600" cy="599"/>
            </a:xfrm>
            <a:prstGeom prst="ellipse">
              <a:avLst/>
            </a:prstGeom>
            <a:solidFill>
              <a:schemeClr val="accent1"/>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65" b="0" i="0" u="none" strike="noStrike" kern="1200" cap="none" spc="0" normalizeH="0" baseline="0" noProof="0" dirty="0">
                <a:ln>
                  <a:noFill/>
                </a:ln>
                <a:solidFill>
                  <a:prstClr val="black">
                    <a:lumMod val="95000"/>
                    <a:lumOff val="5000"/>
                  </a:prstClr>
                </a:solidFill>
                <a:effectLst/>
                <a:uLnTx/>
                <a:uFillTx/>
                <a:cs typeface="+mn-ea"/>
                <a:sym typeface="+mn-lt"/>
              </a:endParaRPr>
            </a:p>
          </p:txBody>
        </p:sp>
        <p:grpSp>
          <p:nvGrpSpPr>
            <p:cNvPr id="36" name="Group 16"/>
            <p:cNvGrpSpPr/>
            <p:nvPr/>
          </p:nvGrpSpPr>
          <p:grpSpPr bwMode="auto">
            <a:xfrm>
              <a:off x="4441" y="3144"/>
              <a:ext cx="215" cy="345"/>
              <a:chOff x="4441" y="3144"/>
              <a:chExt cx="215" cy="345"/>
            </a:xfrm>
          </p:grpSpPr>
          <p:sp>
            <p:nvSpPr>
              <p:cNvPr id="37" name="PA-任意多边形 17"/>
              <p:cNvSpPr>
                <a:spLocks noEditPoints="1"/>
              </p:cNvSpPr>
              <p:nvPr>
                <p:custDataLst>
                  <p:tags r:id="rId24"/>
                </p:custDataLst>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sp>
            <p:nvSpPr>
              <p:cNvPr id="38" name="PA-任意多边形 18"/>
              <p:cNvSpPr/>
              <p:nvPr>
                <p:custDataLst>
                  <p:tags r:id="rId25"/>
                </p:custDataLst>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grpSp>
      </p:grpSp>
      <p:sp>
        <p:nvSpPr>
          <p:cNvPr id="39" name="PA-1022"/>
          <p:cNvSpPr txBox="1">
            <a:spLocks noChangeArrowheads="1"/>
          </p:cNvSpPr>
          <p:nvPr>
            <p:custDataLst>
              <p:tags r:id="rId26"/>
            </p:custDataLst>
          </p:nvPr>
        </p:nvSpPr>
        <p:spPr bwMode="auto">
          <a:xfrm>
            <a:off x="7663653" y="3312663"/>
            <a:ext cx="18181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日期：</a:t>
            </a:r>
            <a:r>
              <a:rPr lang="en-US" altLang="zh-CN" sz="1600" noProof="0" dirty="0">
                <a:solidFill>
                  <a:prstClr val="black">
                    <a:lumMod val="95000"/>
                    <a:lumOff val="5000"/>
                  </a:prstClr>
                </a:solidFill>
                <a:cs typeface="+mn-ea"/>
                <a:sym typeface="+mn-lt"/>
              </a:rPr>
              <a:t>2022-12-7</a:t>
            </a:r>
            <a:endParaRPr kumimoji="0" lang="en-US" altLang="zh-CN" sz="1600" b="0" i="0" u="none" strike="noStrike" kern="1200" cap="none" spc="0" normalizeH="0" baseline="0" noProof="0" dirty="0">
              <a:ln>
                <a:noFill/>
              </a:ln>
              <a:solidFill>
                <a:prstClr val="black">
                  <a:lumMod val="95000"/>
                  <a:lumOff val="5000"/>
                </a:prstClr>
              </a:solidFill>
              <a:effectLst/>
              <a:uLnTx/>
              <a:uFillTx/>
              <a:cs typeface="+mn-ea"/>
              <a:sym typeface="+mn-lt"/>
            </a:endParaRPr>
          </a:p>
        </p:txBody>
      </p:sp>
      <p:sp>
        <p:nvSpPr>
          <p:cNvPr id="40" name="PA-1022"/>
          <p:cNvSpPr/>
          <p:nvPr>
            <p:custDataLst>
              <p:tags r:id="rId27"/>
            </p:custDataLst>
          </p:nvPr>
        </p:nvSpPr>
        <p:spPr>
          <a:xfrm>
            <a:off x="3502660" y="3288665"/>
            <a:ext cx="4923155" cy="206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汇报人：</a:t>
            </a:r>
            <a:endPar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孙欣欣</a:t>
            </a:r>
            <a:r>
              <a:rPr kumimoji="0" lang="en-US" altLang="zh-CN" sz="1600" b="0" i="0" u="none" strike="noStrike" kern="1200" cap="none" spc="0" normalizeH="0" baseline="0" noProof="0" dirty="0">
                <a:ln>
                  <a:noFill/>
                </a:ln>
                <a:solidFill>
                  <a:prstClr val="black">
                    <a:lumMod val="95000"/>
                    <a:lumOff val="5000"/>
                  </a:prstClr>
                </a:solidFill>
                <a:effectLst/>
                <a:uLnTx/>
                <a:uFillTx/>
                <a:cs typeface="+mn-ea"/>
                <a:sym typeface="+mn-lt"/>
              </a:rPr>
              <a:t>21208118 </a:t>
            </a: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第一枚洲际导弹</a:t>
            </a: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汇报 </a:t>
            </a:r>
            <a:endPar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 沈玮薇</a:t>
            </a:r>
            <a:r>
              <a:rPr kumimoji="0" lang="en-US" altLang="zh-CN" sz="1600" b="0" i="0" u="none" strike="noStrike" kern="1200" cap="none" spc="0" normalizeH="0" baseline="0" noProof="0" dirty="0">
                <a:ln>
                  <a:noFill/>
                </a:ln>
                <a:solidFill>
                  <a:prstClr val="black">
                    <a:lumMod val="95000"/>
                    <a:lumOff val="5000"/>
                  </a:prstClr>
                </a:solidFill>
                <a:effectLst/>
                <a:uLnTx/>
                <a:uFillTx/>
                <a:cs typeface="+mn-ea"/>
                <a:sym typeface="+mn-lt"/>
              </a:rPr>
              <a:t>21208117 </a:t>
            </a: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第一架飞机汇报</a:t>
            </a:r>
            <a:endParaRPr kumimoji="0" lang="en-US" altLang="zh-CN" sz="1600" b="0" i="0" u="none" strike="noStrike" kern="1200" cap="none" spc="0" normalizeH="0" baseline="0" noProof="0" dirty="0">
              <a:ln>
                <a:noFill/>
              </a:ln>
              <a:solidFill>
                <a:prstClr val="black">
                  <a:lumMod val="95000"/>
                  <a:lumOff val="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dirty="0">
                <a:solidFill>
                  <a:prstClr val="black">
                    <a:lumMod val="95000"/>
                    <a:lumOff val="5000"/>
                  </a:prstClr>
                </a:solidFill>
                <a:cs typeface="+mn-ea"/>
                <a:sym typeface="+mn-lt"/>
              </a:rPr>
              <a:t>  </a:t>
            </a:r>
            <a:r>
              <a:rPr lang="zh-CN" altLang="en-US" sz="1600" dirty="0">
                <a:solidFill>
                  <a:prstClr val="black">
                    <a:lumMod val="95000"/>
                    <a:lumOff val="5000"/>
                  </a:prstClr>
                </a:solidFill>
                <a:cs typeface="+mn-ea"/>
                <a:sym typeface="+mn-lt"/>
              </a:rPr>
              <a:t>沈金晶</a:t>
            </a:r>
            <a:r>
              <a:rPr lang="en-US" altLang="zh-CN" sz="1600" dirty="0">
                <a:solidFill>
                  <a:prstClr val="black">
                    <a:lumMod val="95000"/>
                    <a:lumOff val="5000"/>
                  </a:prstClr>
                </a:solidFill>
                <a:cs typeface="+mn-ea"/>
                <a:sym typeface="+mn-lt"/>
              </a:rPr>
              <a:t>21208116 </a:t>
            </a:r>
            <a:r>
              <a:rPr lang="zh-CN" altLang="en-US" sz="1600" dirty="0">
                <a:solidFill>
                  <a:prstClr val="black">
                    <a:lumMod val="95000"/>
                    <a:lumOff val="5000"/>
                  </a:prstClr>
                </a:solidFill>
                <a:cs typeface="+mn-ea"/>
                <a:sym typeface="+mn-lt"/>
              </a:rPr>
              <a:t>第一辆</a:t>
            </a:r>
            <a:r>
              <a:rPr lang="zh-CN" altLang="en-US" sz="1600" dirty="0">
                <a:solidFill>
                  <a:prstClr val="black">
                    <a:lumMod val="95000"/>
                    <a:lumOff val="5000"/>
                  </a:prstClr>
                </a:solidFill>
                <a:cs typeface="+mn-ea"/>
                <a:sym typeface="+mn-lt"/>
              </a:rPr>
              <a:t>汽车  </a:t>
            </a:r>
            <a:endParaRPr lang="zh-CN" altLang="en-US" sz="1600" dirty="0">
              <a:solidFill>
                <a:prstClr val="black">
                  <a:lumMod val="95000"/>
                  <a:lumOff val="5000"/>
                </a:prstClr>
              </a:solidFill>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dirty="0">
                <a:solidFill>
                  <a:prstClr val="black">
                    <a:lumMod val="95000"/>
                    <a:lumOff val="5000"/>
                  </a:prstClr>
                </a:solidFill>
                <a:cs typeface="+mn-ea"/>
                <a:sym typeface="+mn-lt"/>
              </a:rPr>
              <a:t>龙娇娇</a:t>
            </a:r>
            <a:r>
              <a:rPr lang="en-US" altLang="zh-CN" sz="1600" dirty="0">
                <a:solidFill>
                  <a:prstClr val="black">
                    <a:lumMod val="95000"/>
                    <a:lumOff val="5000"/>
                  </a:prstClr>
                </a:solidFill>
                <a:cs typeface="+mn-ea"/>
                <a:sym typeface="+mn-lt"/>
              </a:rPr>
              <a:t>21208113 </a:t>
            </a:r>
            <a:r>
              <a:rPr lang="zh-CN" altLang="en-US" sz="1600" dirty="0">
                <a:solidFill>
                  <a:prstClr val="black">
                    <a:lumMod val="95000"/>
                    <a:lumOff val="5000"/>
                  </a:prstClr>
                </a:solidFill>
                <a:cs typeface="+mn-ea"/>
                <a:sym typeface="+mn-lt"/>
              </a:rPr>
              <a:t>第一</a:t>
            </a:r>
            <a:r>
              <a:rPr lang="zh-CN" altLang="en-US" sz="1600" dirty="0">
                <a:solidFill>
                  <a:prstClr val="black">
                    <a:lumMod val="95000"/>
                    <a:lumOff val="5000"/>
                  </a:prstClr>
                </a:solidFill>
                <a:cs typeface="+mn-ea"/>
                <a:sym typeface="+mn-lt"/>
              </a:rPr>
              <a:t>颗原子弹</a:t>
            </a:r>
            <a:endParaRPr lang="en-US" altLang="zh-CN" sz="1600" dirty="0">
              <a:solidFill>
                <a:prstClr val="black">
                  <a:lumMod val="95000"/>
                  <a:lumOff val="5000"/>
                </a:prstClr>
              </a:solidFill>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潘奕璇</a:t>
            </a:r>
            <a:r>
              <a:rPr kumimoji="0" lang="en-US" altLang="zh-CN" sz="1600" b="0" i="0" u="none" strike="noStrike" kern="1200" cap="none" spc="0" normalizeH="0" baseline="0" noProof="0" dirty="0">
                <a:ln>
                  <a:noFill/>
                </a:ln>
                <a:solidFill>
                  <a:prstClr val="black">
                    <a:lumMod val="95000"/>
                    <a:lumOff val="5000"/>
                  </a:prstClr>
                </a:solidFill>
                <a:effectLst/>
                <a:uLnTx/>
                <a:uFillTx/>
                <a:cs typeface="+mn-ea"/>
                <a:sym typeface="+mn-lt"/>
              </a:rPr>
              <a:t>21208114 </a:t>
            </a: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第一颗</a:t>
            </a: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氢弹 </a:t>
            </a:r>
            <a:endPar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 彭凌微</a:t>
            </a:r>
            <a:r>
              <a:rPr kumimoji="0" lang="en-US" altLang="zh-CN" sz="1600" b="0" i="0" u="none" strike="noStrike" kern="1200" cap="none" spc="0" normalizeH="0" baseline="0" noProof="0" dirty="0">
                <a:ln>
                  <a:noFill/>
                </a:ln>
                <a:solidFill>
                  <a:prstClr val="black">
                    <a:lumMod val="95000"/>
                    <a:lumOff val="5000"/>
                  </a:prstClr>
                </a:solidFill>
                <a:effectLst/>
                <a:uLnTx/>
                <a:uFillTx/>
                <a:cs typeface="+mn-ea"/>
                <a:sym typeface="+mn-lt"/>
              </a:rPr>
              <a:t>21208115 </a:t>
            </a: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总结</a:t>
            </a:r>
            <a:endParaRPr kumimoji="0" lang="en-US" altLang="zh-CN" sz="1600" b="0" i="0" u="none" strike="noStrike" kern="1200" cap="none" spc="0" normalizeH="0" baseline="0" noProof="0" dirty="0">
              <a:ln>
                <a:noFill/>
              </a:ln>
              <a:solidFill>
                <a:prstClr val="black">
                  <a:lumMod val="95000"/>
                  <a:lumOff val="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dirty="0">
                <a:solidFill>
                  <a:prstClr val="black">
                    <a:lumMod val="95000"/>
                    <a:lumOff val="5000"/>
                  </a:prstClr>
                </a:solidFill>
                <a:cs typeface="+mn-ea"/>
                <a:sym typeface="+mn-lt"/>
              </a:rPr>
              <a:t>刘玉</a:t>
            </a:r>
            <a:r>
              <a:rPr lang="en-US" altLang="zh-CN" sz="1600" dirty="0">
                <a:solidFill>
                  <a:prstClr val="black">
                    <a:lumMod val="95000"/>
                    <a:lumOff val="5000"/>
                  </a:prstClr>
                </a:solidFill>
                <a:cs typeface="+mn-ea"/>
                <a:sym typeface="+mn-lt"/>
              </a:rPr>
              <a:t>21208112 </a:t>
            </a:r>
            <a:r>
              <a:rPr lang="zh-CN" altLang="en-US" sz="1600" dirty="0">
                <a:solidFill>
                  <a:prstClr val="black">
                    <a:lumMod val="95000"/>
                    <a:lumOff val="5000"/>
                  </a:prstClr>
                </a:solidFill>
                <a:cs typeface="+mn-ea"/>
                <a:sym typeface="+mn-lt"/>
              </a:rPr>
              <a:t>开头</a:t>
            </a:r>
            <a:endParaRPr lang="zh-CN" altLang="en-US" sz="1600" dirty="0">
              <a:solidFill>
                <a:prstClr val="black">
                  <a:lumMod val="95000"/>
                  <a:lumOff val="5000"/>
                </a:prst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nodePh="1">
                                  <p:stCondLst>
                                    <p:cond delay="0"/>
                                  </p:stCondLst>
                                  <p:endCondLst>
                                    <p:cond evt="begin" delay="0">
                                      <p:tn val="40"/>
                                    </p:cond>
                                  </p:end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1" grpId="0"/>
      <p:bldP spid="56" grpId="0"/>
      <p:bldP spid="39" grpId="0" bldLvl="0" animBg="1"/>
      <p:bldP spid="40"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A-102247"/>
          <p:cNvSpPr/>
          <p:nvPr>
            <p:custDataLst>
              <p:tags r:id="rId1"/>
            </p:custDataLst>
          </p:nvPr>
        </p:nvSpPr>
        <p:spPr>
          <a:xfrm>
            <a:off x="1845498" y="2806183"/>
            <a:ext cx="8501005" cy="132343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rPr>
              <a:t>第一辆汽车</a:t>
            </a:r>
            <a:endParaRPr kumimoji="0" lang="zh-CN" altLang="en-US" sz="8000" b="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endParaRPr>
          </a:p>
        </p:txBody>
      </p:sp>
      <p:cxnSp>
        <p:nvCxnSpPr>
          <p:cNvPr id="94" name="PA-102248"/>
          <p:cNvCxnSpPr/>
          <p:nvPr>
            <p:custDataLst>
              <p:tags r:id="rId2"/>
            </p:custDataLst>
          </p:nvPr>
        </p:nvCxnSpPr>
        <p:spPr>
          <a:xfrm>
            <a:off x="2395595" y="2540245"/>
            <a:ext cx="7400811" cy="0"/>
          </a:xfrm>
          <a:prstGeom prst="line">
            <a:avLst/>
          </a:prstGeom>
          <a:noFill/>
          <a:ln w="6350" cap="flat" cmpd="sng" algn="ctr">
            <a:solidFill>
              <a:srgbClr val="C00000"/>
            </a:solidFill>
            <a:prstDash val="solid"/>
            <a:miter lim="800000"/>
          </a:ln>
          <a:effectLst/>
        </p:spPr>
      </p:cxnSp>
      <p:cxnSp>
        <p:nvCxnSpPr>
          <p:cNvPr id="95" name="PA-102249"/>
          <p:cNvCxnSpPr/>
          <p:nvPr>
            <p:custDataLst>
              <p:tags r:id="rId3"/>
            </p:custDataLst>
          </p:nvPr>
        </p:nvCxnSpPr>
        <p:spPr>
          <a:xfrm>
            <a:off x="2395595" y="4430017"/>
            <a:ext cx="7400811" cy="0"/>
          </a:xfrm>
          <a:prstGeom prst="line">
            <a:avLst/>
          </a:prstGeom>
          <a:noFill/>
          <a:ln w="6350" cap="flat" cmpd="sng" algn="ctr">
            <a:solidFill>
              <a:srgbClr val="C00000"/>
            </a:solidFill>
            <a:prstDash val="solid"/>
            <a:miter lim="800000"/>
          </a:ln>
          <a:effectLst/>
        </p:spPr>
      </p:cxnSp>
      <p:sp>
        <p:nvSpPr>
          <p:cNvPr id="98" name="PA-102250"/>
          <p:cNvSpPr/>
          <p:nvPr>
            <p:custDataLst>
              <p:tags r:id="rId4"/>
            </p:custDataLst>
          </p:nvPr>
        </p:nvSpPr>
        <p:spPr>
          <a:xfrm>
            <a:off x="5267325" y="1422610"/>
            <a:ext cx="1657350" cy="495281"/>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二</a:t>
            </a: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100" name="PA-102251"/>
          <p:cNvPicPr>
            <a:picLocks noChangeAspect="1"/>
          </p:cNvPicPr>
          <p:nvPr>
            <p:custDataLst>
              <p:tags r:id="rId5"/>
            </p:custDataLst>
          </p:nvPr>
        </p:nvPicPr>
        <p:blipFill>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artisticPlasticWrap/>
                    </a14:imgEffect>
                    <a14:imgEffect>
                      <a14:brightnessContrast bright="20000" contrast="-40000"/>
                    </a14:imgEffect>
                  </a14:imgLayer>
                </a14:imgProps>
              </a:ext>
            </a:extLst>
          </a:blip>
          <a:stretch>
            <a:fillRect/>
          </a:stretch>
        </p:blipFill>
        <p:spPr>
          <a:xfrm>
            <a:off x="9632972" y="660385"/>
            <a:ext cx="1887122" cy="1340701"/>
          </a:xfrm>
          <a:prstGeom prst="rect">
            <a:avLst/>
          </a:prstGeom>
        </p:spPr>
      </p:pic>
      <p:sp>
        <p:nvSpPr>
          <p:cNvPr id="101" name="PA-102252"/>
          <p:cNvSpPr txBox="1">
            <a:spLocks noChangeArrowheads="1"/>
          </p:cNvSpPr>
          <p:nvPr>
            <p:custDataLst>
              <p:tags r:id="rId8"/>
            </p:custDataLst>
          </p:nvPr>
        </p:nvSpPr>
        <p:spPr bwMode="auto">
          <a:xfrm rot="5400000">
            <a:off x="-1662553" y="2185078"/>
            <a:ext cx="3820084" cy="121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96" tIns="54847" rIns="109696" bIns="548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rgbClr val="C00000">
                    <a:alpha val="22000"/>
                  </a:srgbClr>
                </a:solidFill>
                <a:effectLst/>
                <a:uLnTx/>
                <a:uFillTx/>
                <a:latin typeface="微软雅黑" panose="020B0503020204020204" pitchFamily="34" charset="-122"/>
                <a:ea typeface="微软雅黑" panose="020B0503020204020204" pitchFamily="34" charset="-122"/>
                <a:cs typeface="+mn-ea"/>
                <a:sym typeface="+mn-lt"/>
              </a:rPr>
              <a:t>PART 02</a:t>
            </a:r>
            <a:endParaRPr kumimoji="0" lang="zh-CN" altLang="en-US" sz="7200" b="0" i="0" u="none" strike="noStrike" kern="1200" cap="none" spc="0" normalizeH="0" baseline="0" noProof="0" dirty="0">
              <a:ln>
                <a:noFill/>
              </a:ln>
              <a:solidFill>
                <a:srgbClr val="C00000">
                  <a:alpha val="22000"/>
                </a:srgbClr>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08" name="PA-102254"/>
          <p:cNvGrpSpPr/>
          <p:nvPr>
            <p:custDataLst>
              <p:tags r:id="rId9"/>
            </p:custDataLst>
          </p:nvPr>
        </p:nvGrpSpPr>
        <p:grpSpPr>
          <a:xfrm>
            <a:off x="1188719" y="5078225"/>
            <a:ext cx="9814562" cy="411158"/>
            <a:chOff x="1188720" y="5413580"/>
            <a:chExt cx="9814562" cy="411158"/>
          </a:xfrm>
        </p:grpSpPr>
        <p:sp>
          <p:nvSpPr>
            <p:cNvPr id="109" name="PA-矩形 108"/>
            <p:cNvSpPr/>
            <p:nvPr>
              <p:custDataLst>
                <p:tags r:id="rId10"/>
              </p:custDataLst>
            </p:nvPr>
          </p:nvSpPr>
          <p:spPr>
            <a:xfrm>
              <a:off x="1188720"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0" name="PA-矩形 109"/>
            <p:cNvSpPr/>
            <p:nvPr>
              <p:custDataLst>
                <p:tags r:id="rId11"/>
              </p:custDataLst>
            </p:nvPr>
          </p:nvSpPr>
          <p:spPr>
            <a:xfrm>
              <a:off x="7000242"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11" name="组合 110"/>
            <p:cNvGrpSpPr/>
            <p:nvPr/>
          </p:nvGrpSpPr>
          <p:grpSpPr>
            <a:xfrm>
              <a:off x="5406442" y="5413580"/>
              <a:ext cx="1379118" cy="411158"/>
              <a:chOff x="5402520" y="5413580"/>
              <a:chExt cx="1379118" cy="411158"/>
            </a:xfrm>
          </p:grpSpPr>
          <p:sp>
            <p:nvSpPr>
              <p:cNvPr id="112" name="PA-5-Point Star 111"/>
              <p:cNvSpPr/>
              <p:nvPr>
                <p:custDataLst>
                  <p:tags r:id="rId12"/>
                </p:custDataLst>
              </p:nvPr>
            </p:nvSpPr>
            <p:spPr>
              <a:xfrm>
                <a:off x="5886500" y="5413580"/>
                <a:ext cx="411158" cy="41115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3" name="PA-5-Point Star 112"/>
              <p:cNvSpPr/>
              <p:nvPr>
                <p:custDataLst>
                  <p:tags r:id="rId13"/>
                </p:custDataLst>
              </p:nvPr>
            </p:nvSpPr>
            <p:spPr>
              <a:xfrm>
                <a:off x="558608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4" name="PA-5-Point Star 113"/>
              <p:cNvSpPr/>
              <p:nvPr>
                <p:custDataLst>
                  <p:tags r:id="rId14"/>
                </p:custDataLst>
              </p:nvPr>
            </p:nvSpPr>
            <p:spPr>
              <a:xfrm>
                <a:off x="634915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5" name="PA-5-Point Star 114"/>
              <p:cNvSpPr/>
              <p:nvPr>
                <p:custDataLst>
                  <p:tags r:id="rId15"/>
                </p:custDataLst>
              </p:nvPr>
            </p:nvSpPr>
            <p:spPr>
              <a:xfrm>
                <a:off x="540252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6" name="PA-5-Point Star 115"/>
              <p:cNvSpPr/>
              <p:nvPr>
                <p:custDataLst>
                  <p:tags r:id="rId16"/>
                </p:custDataLst>
              </p:nvPr>
            </p:nvSpPr>
            <p:spPr>
              <a:xfrm>
                <a:off x="664957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101">
                                            <p:txEl>
                                              <p:pRg st="0" end="0"/>
                                            </p:txEl>
                                          </p:spTgt>
                                        </p:tgtEl>
                                        <p:attrNameLst>
                                          <p:attrName>style.visibility</p:attrName>
                                        </p:attrNameLst>
                                      </p:cBhvr>
                                      <p:to>
                                        <p:strVal val="visible"/>
                                      </p:to>
                                    </p:set>
                                    <p:anim calcmode="lin" valueType="num">
                                      <p:cBhvr additive="base">
                                        <p:cTn id="7" dur="750"/>
                                        <p:tgtEl>
                                          <p:spTgt spid="10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750"/>
                                        <p:tgtEl>
                                          <p:spTgt spid="101">
                                            <p:txEl>
                                              <p:pRg st="0" end="0"/>
                                            </p:txEl>
                                          </p:spTgt>
                                        </p:tgtEl>
                                      </p:cBhvr>
                                    </p:animEffect>
                                  </p:childTnLst>
                                </p:cTn>
                              </p:par>
                            </p:childTnLst>
                          </p:cTn>
                        </p:par>
                        <p:par>
                          <p:cTn id="9" fill="hold">
                            <p:stCondLst>
                              <p:cond delay="1500"/>
                            </p:stCondLst>
                            <p:childTnLst>
                              <p:par>
                                <p:cTn id="10" presetID="16" presetClass="entr" presetSubtype="37" fill="hold" nodeType="after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barn(outVertical)">
                                      <p:cBhvr>
                                        <p:cTn id="12" dur="500"/>
                                        <p:tgtEl>
                                          <p:spTgt spid="94"/>
                                        </p:tgtEl>
                                      </p:cBhvr>
                                    </p:animEffect>
                                  </p:childTnLst>
                                </p:cTn>
                              </p:par>
                              <p:par>
                                <p:cTn id="13" presetID="16" presetClass="entr" presetSubtype="37"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barn(outVertical)">
                                      <p:cBhvr>
                                        <p:cTn id="15" dur="500"/>
                                        <p:tgtEl>
                                          <p:spTgt spid="95"/>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93">
                                            <p:txEl>
                                              <p:pRg st="0" end="0"/>
                                            </p:txEl>
                                          </p:spTgt>
                                        </p:tgtEl>
                                        <p:attrNameLst>
                                          <p:attrName>style.visibility</p:attrName>
                                        </p:attrNameLst>
                                      </p:cBhvr>
                                      <p:to>
                                        <p:strVal val="visible"/>
                                      </p:to>
                                    </p:set>
                                    <p:anim calcmode="lin" valueType="num">
                                      <p:cBhvr>
                                        <p:cTn id="19" dur="1250" fill="hold"/>
                                        <p:tgtEl>
                                          <p:spTgt spid="93">
                                            <p:txEl>
                                              <p:pRg st="0" end="0"/>
                                            </p:txEl>
                                          </p:spTgt>
                                        </p:tgtEl>
                                        <p:attrNameLst>
                                          <p:attrName>ppt_w</p:attrName>
                                        </p:attrNameLst>
                                      </p:cBhvr>
                                      <p:tavLst>
                                        <p:tav tm="0">
                                          <p:val>
                                            <p:strVal val="#ppt_w+.3"/>
                                          </p:val>
                                        </p:tav>
                                        <p:tav tm="100000">
                                          <p:val>
                                            <p:strVal val="#ppt_w"/>
                                          </p:val>
                                        </p:tav>
                                      </p:tavLst>
                                    </p:anim>
                                    <p:anim calcmode="lin" valueType="num">
                                      <p:cBhvr>
                                        <p:cTn id="20" dur="1250" fill="hold"/>
                                        <p:tgtEl>
                                          <p:spTgt spid="93">
                                            <p:txEl>
                                              <p:pRg st="0" end="0"/>
                                            </p:txEl>
                                          </p:spTgt>
                                        </p:tgtEl>
                                        <p:attrNameLst>
                                          <p:attrName>ppt_h</p:attrName>
                                        </p:attrNameLst>
                                      </p:cBhvr>
                                      <p:tavLst>
                                        <p:tav tm="0">
                                          <p:val>
                                            <p:strVal val="#ppt_h"/>
                                          </p:val>
                                        </p:tav>
                                        <p:tav tm="100000">
                                          <p:val>
                                            <p:strVal val="#ppt_h"/>
                                          </p:val>
                                        </p:tav>
                                      </p:tavLst>
                                    </p:anim>
                                    <p:animEffect transition="in" filter="fade">
                                      <p:cBhvr>
                                        <p:cTn id="21" dur="1250"/>
                                        <p:tgtEl>
                                          <p:spTgt spid="93">
                                            <p:txEl>
                                              <p:pRg st="0" end="0"/>
                                            </p:txEl>
                                          </p:spTgt>
                                        </p:tgtEl>
                                      </p:cBhvr>
                                    </p:animEffect>
                                  </p:childTnLst>
                                </p:cTn>
                              </p:par>
                            </p:childTnLst>
                          </p:cTn>
                        </p:par>
                        <p:par>
                          <p:cTn id="22" fill="hold">
                            <p:stCondLst>
                              <p:cond delay="3500"/>
                            </p:stCondLst>
                            <p:childTnLst>
                              <p:par>
                                <p:cTn id="23" presetID="52" presetClass="entr" presetSubtype="0" fill="hold" nodeType="afterEffect">
                                  <p:stCondLst>
                                    <p:cond delay="0"/>
                                  </p:stCondLst>
                                  <p:childTnLst>
                                    <p:set>
                                      <p:cBhvr>
                                        <p:cTn id="24" dur="1" fill="hold">
                                          <p:stCondLst>
                                            <p:cond delay="0"/>
                                          </p:stCondLst>
                                        </p:cTn>
                                        <p:tgtEl>
                                          <p:spTgt spid="100"/>
                                        </p:tgtEl>
                                        <p:attrNameLst>
                                          <p:attrName>style.visibility</p:attrName>
                                        </p:attrNameLst>
                                      </p:cBhvr>
                                      <p:to>
                                        <p:strVal val="visible"/>
                                      </p:to>
                                    </p:set>
                                    <p:animScale>
                                      <p:cBhvr>
                                        <p:cTn id="25" dur="1250" decel="50000" fill="hold">
                                          <p:stCondLst>
                                            <p:cond delay="0"/>
                                          </p:stCondLst>
                                        </p:cTn>
                                        <p:tgtEl>
                                          <p:spTgt spid="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250" decel="50000" fill="hold">
                                          <p:stCondLst>
                                            <p:cond delay="0"/>
                                          </p:stCondLst>
                                        </p:cTn>
                                        <p:tgtEl>
                                          <p:spTgt spid="100"/>
                                        </p:tgtEl>
                                        <p:attrNameLst>
                                          <p:attrName>ppt_x</p:attrName>
                                          <p:attrName>ppt_y</p:attrName>
                                        </p:attrNameLst>
                                      </p:cBhvr>
                                    </p:animMotion>
                                    <p:animEffect transition="in" filter="fade">
                                      <p:cBhvr>
                                        <p:cTn id="27" dur="1250"/>
                                        <p:tgtEl>
                                          <p:spTgt spid="100"/>
                                        </p:tgtEl>
                                      </p:cBhvr>
                                    </p:animEffect>
                                  </p:childTnLst>
                                </p:cTn>
                              </p:par>
                            </p:childTnLst>
                          </p:cTn>
                        </p:par>
                        <p:par>
                          <p:cTn id="28" fill="hold">
                            <p:stCondLst>
                              <p:cond delay="5000"/>
                            </p:stCondLst>
                            <p:childTnLst>
                              <p:par>
                                <p:cTn id="29" presetID="16" presetClass="entr" presetSubtype="37" fill="hold" grpId="0" nodeType="afterEffect">
                                  <p:stCondLst>
                                    <p:cond delay="0"/>
                                  </p:stCondLst>
                                  <p:iterate type="lt">
                                    <p:tmPct val="0"/>
                                  </p:iterate>
                                  <p:childTnLst>
                                    <p:set>
                                      <p:cBhvr>
                                        <p:cTn id="30" dur="1" fill="hold">
                                          <p:stCondLst>
                                            <p:cond delay="0"/>
                                          </p:stCondLst>
                                        </p:cTn>
                                        <p:tgtEl>
                                          <p:spTgt spid="101"/>
                                        </p:tgtEl>
                                        <p:attrNameLst>
                                          <p:attrName>style.visibility</p:attrName>
                                        </p:attrNameLst>
                                      </p:cBhvr>
                                      <p:to>
                                        <p:strVal val="visible"/>
                                      </p:to>
                                    </p:set>
                                    <p:animEffect transition="in" filter="barn(outVertical)">
                                      <p:cBhvr>
                                        <p:cTn id="31" dur="250"/>
                                        <p:tgtEl>
                                          <p:spTgt spid="101"/>
                                        </p:tgtEl>
                                      </p:cBhvr>
                                    </p:animEffect>
                                  </p:childTnLst>
                                </p:cTn>
                              </p:par>
                              <p:par>
                                <p:cTn id="32" presetID="42" presetClass="entr" presetSubtype="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fade">
                                      <p:cBhvr>
                                        <p:cTn id="34" dur="1000"/>
                                        <p:tgtEl>
                                          <p:spTgt spid="108"/>
                                        </p:tgtEl>
                                      </p:cBhvr>
                                    </p:animEffect>
                                    <p:anim calcmode="lin" valueType="num">
                                      <p:cBhvr>
                                        <p:cTn id="35" dur="1000" fill="hold"/>
                                        <p:tgtEl>
                                          <p:spTgt spid="108"/>
                                        </p:tgtEl>
                                        <p:attrNameLst>
                                          <p:attrName>ppt_x</p:attrName>
                                        </p:attrNameLst>
                                      </p:cBhvr>
                                      <p:tavLst>
                                        <p:tav tm="0">
                                          <p:val>
                                            <p:strVal val="#ppt_x"/>
                                          </p:val>
                                        </p:tav>
                                        <p:tav tm="100000">
                                          <p:val>
                                            <p:strVal val="#ppt_x"/>
                                          </p:val>
                                        </p:tav>
                                      </p:tavLst>
                                    </p:anim>
                                    <p:anim calcmode="lin" valueType="num">
                                      <p:cBhvr>
                                        <p:cTn id="36"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37"/>
          <p:cNvSpPr/>
          <p:nvPr>
            <p:custDataLst>
              <p:tags r:id="rId1"/>
            </p:custDataLst>
          </p:nvPr>
        </p:nvSpPr>
        <p:spPr>
          <a:xfrm>
            <a:off x="1054475" y="296663"/>
            <a:ext cx="4381125" cy="6451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建设社会主义道路</a:t>
            </a:r>
            <a:endPar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矩形 13"/>
          <p:cNvSpPr/>
          <p:nvPr/>
        </p:nvSpPr>
        <p:spPr>
          <a:xfrm>
            <a:off x="4654590" y="3749653"/>
            <a:ext cx="6755876" cy="92202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b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b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15" name="直接连接符 14"/>
          <p:cNvCxnSpPr/>
          <p:nvPr/>
        </p:nvCxnSpPr>
        <p:spPr>
          <a:xfrm>
            <a:off x="4306020" y="5076017"/>
            <a:ext cx="69098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306020" y="2674500"/>
            <a:ext cx="6909847"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 name="图片 101"/>
          <p:cNvPicPr/>
          <p:nvPr/>
        </p:nvPicPr>
        <p:blipFill>
          <a:blip r:embed="rId2"/>
          <a:stretch>
            <a:fillRect/>
          </a:stretch>
        </p:blipFill>
        <p:spPr>
          <a:xfrm>
            <a:off x="701675" y="2360930"/>
            <a:ext cx="3291840" cy="3291840"/>
          </a:xfrm>
          <a:prstGeom prst="rect">
            <a:avLst/>
          </a:prstGeom>
          <a:noFill/>
          <a:ln w="9525">
            <a:noFill/>
          </a:ln>
        </p:spPr>
      </p:pic>
      <p:sp>
        <p:nvSpPr>
          <p:cNvPr id="2" name="文本框 1"/>
          <p:cNvSpPr txBox="1"/>
          <p:nvPr/>
        </p:nvSpPr>
        <p:spPr>
          <a:xfrm>
            <a:off x="4535170" y="2917190"/>
            <a:ext cx="6680835" cy="17532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1949年</a:t>
            </a:r>
            <a:r>
              <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10</a:t>
            </a: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月</a:t>
            </a:r>
            <a:r>
              <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号，随着毛主席在天安门城楼上郑重宣布新中国成立后，我国进入了新的时代。新中国建国之初，百废待兴，整个国家的工业系统完全处于停顿不前阶段。</a:t>
            </a:r>
            <a:r>
              <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20</a:t>
            </a: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世纪</a:t>
            </a:r>
            <a:r>
              <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50</a:t>
            </a: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年代初的中国能造桌子椅子，茶壶茶碗，可就是</a:t>
            </a:r>
            <a:r>
              <a:rPr kumimoji="0" lang="zh-CN" altLang="en-US"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造不了汽车。这对新中国建设社会主义道路造成了很大的阻碍</a:t>
            </a: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。所以，随着第一个五年计划的到来，我国开始了自主建造汽车的道路。</a:t>
            </a: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15"/>
          <p:cNvSpPr/>
          <p:nvPr>
            <p:custDataLst>
              <p:tags r:id="rId1"/>
            </p:custDataLst>
          </p:nvPr>
        </p:nvSpPr>
        <p:spPr>
          <a:xfrm>
            <a:off x="1054475" y="296663"/>
            <a:ext cx="4381125" cy="6451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建设社会主义道路</a:t>
            </a:r>
            <a:endPar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PA-102243"/>
          <p:cNvSpPr txBox="1"/>
          <p:nvPr>
            <p:custDataLst>
              <p:tags r:id="rId2"/>
            </p:custDataLst>
          </p:nvPr>
        </p:nvSpPr>
        <p:spPr>
          <a:xfrm>
            <a:off x="1159469" y="3279968"/>
            <a:ext cx="2578928" cy="448022"/>
          </a:xfrm>
          <a:prstGeom prst="roundRect">
            <a:avLst>
              <a:gd name="adj" fmla="val 50000"/>
            </a:avLst>
          </a:prstGeom>
          <a:solidFill>
            <a:srgbClr val="C00000"/>
          </a:solidFill>
        </p:spPr>
        <p:txBody>
          <a:bodyPr wrap="square" anchor="ctr">
            <a:noAutofit/>
          </a:bodyPr>
          <a:lstStyle>
            <a:defPPr>
              <a:defRPr lang="zh-CN"/>
            </a:defPPr>
            <a:lvl1pPr algn="just">
              <a:defRPr sz="2400" b="1">
                <a:solidFill>
                  <a:schemeClr val="bg2"/>
                </a:solidFill>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开端</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PA-102244"/>
          <p:cNvSpPr txBox="1"/>
          <p:nvPr>
            <p:custDataLst>
              <p:tags r:id="rId3"/>
            </p:custDataLst>
          </p:nvPr>
        </p:nvSpPr>
        <p:spPr>
          <a:xfrm>
            <a:off x="1159469" y="4711624"/>
            <a:ext cx="2578928" cy="448022"/>
          </a:xfrm>
          <a:prstGeom prst="roundRect">
            <a:avLst>
              <a:gd name="adj" fmla="val 50000"/>
            </a:avLst>
          </a:prstGeom>
          <a:solidFill>
            <a:srgbClr val="C00000"/>
          </a:solidFill>
        </p:spPr>
        <p:txBody>
          <a:bodyPr wrap="square" anchor="ctr">
            <a:noAutofit/>
          </a:bodyPr>
          <a:lstStyle>
            <a:defPPr>
              <a:defRPr lang="zh-CN"/>
            </a:defPPr>
            <a:lvl1pPr algn="ctr">
              <a:defRPr sz="2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过程</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PA-102245"/>
          <p:cNvSpPr txBox="1"/>
          <p:nvPr>
            <p:custDataLst>
              <p:tags r:id="rId4"/>
            </p:custDataLst>
          </p:nvPr>
        </p:nvSpPr>
        <p:spPr>
          <a:xfrm>
            <a:off x="1159468" y="6066379"/>
            <a:ext cx="2578928" cy="448022"/>
          </a:xfrm>
          <a:prstGeom prst="roundRect">
            <a:avLst>
              <a:gd name="adj" fmla="val 50000"/>
            </a:avLst>
          </a:prstGeom>
          <a:solidFill>
            <a:srgbClr val="C00000"/>
          </a:solidFill>
        </p:spPr>
        <p:txBody>
          <a:bodyPr wrap="square" anchor="ctr">
            <a:noAutofit/>
          </a:bodyPr>
          <a:lstStyle>
            <a:defPPr>
              <a:defRPr lang="zh-CN"/>
            </a:defPPr>
            <a:lvl1pPr algn="ctr">
              <a:defRPr sz="2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结果</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 name="PA-102246"/>
          <p:cNvSpPr/>
          <p:nvPr>
            <p:custDataLst>
              <p:tags r:id="rId5"/>
            </p:custDataLst>
          </p:nvPr>
        </p:nvSpPr>
        <p:spPr>
          <a:xfrm>
            <a:off x="3810000" y="2821940"/>
            <a:ext cx="7696200" cy="1889760"/>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      </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新中国成立之初，我国的汽车工业积贫积弱，马路上跑的都是“万国牌”汽车，没有一辆是中国自己生产的。为了早日建立起民族汽车工业，党中央决定在长春建设新中国第一个汽车工业基地，为中国自主建造汽车做了铺垫。</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7" name="PA-102247"/>
          <p:cNvGrpSpPr/>
          <p:nvPr>
            <p:custDataLst>
              <p:tags r:id="rId6"/>
            </p:custDataLst>
          </p:nvPr>
        </p:nvGrpSpPr>
        <p:grpSpPr>
          <a:xfrm>
            <a:off x="1413468" y="2480877"/>
            <a:ext cx="9787932" cy="432000"/>
            <a:chOff x="1413469" y="1934777"/>
            <a:chExt cx="9787932" cy="432000"/>
          </a:xfrm>
        </p:grpSpPr>
        <p:cxnSp>
          <p:nvCxnSpPr>
            <p:cNvPr id="18" name="PA-直接连接符 9"/>
            <p:cNvCxnSpPr/>
            <p:nvPr>
              <p:custDataLst>
                <p:tags r:id="rId7"/>
              </p:custDataLst>
            </p:nvPr>
          </p:nvCxnSpPr>
          <p:spPr>
            <a:xfrm>
              <a:off x="1413469" y="2150777"/>
              <a:ext cx="432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PA-5-Point Star 10"/>
            <p:cNvSpPr/>
            <p:nvPr>
              <p:custDataLst>
                <p:tags r:id="rId8"/>
              </p:custDataLst>
            </p:nvPr>
          </p:nvSpPr>
          <p:spPr>
            <a:xfrm>
              <a:off x="5880001" y="1934777"/>
              <a:ext cx="432000" cy="432000"/>
            </a:xfrm>
            <a:prstGeom prst="star5">
              <a:avLst/>
            </a:prstGeom>
            <a:solidFill>
              <a:srgbClr val="C91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20" name="PA-直接连接符 11"/>
            <p:cNvCxnSpPr/>
            <p:nvPr>
              <p:custDataLst>
                <p:tags r:id="rId9"/>
              </p:custDataLst>
            </p:nvPr>
          </p:nvCxnSpPr>
          <p:spPr>
            <a:xfrm>
              <a:off x="6431406" y="2150777"/>
              <a:ext cx="476999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PA-102248"/>
          <p:cNvSpPr/>
          <p:nvPr>
            <p:custDataLst>
              <p:tags r:id="rId10"/>
            </p:custDataLst>
          </p:nvPr>
        </p:nvSpPr>
        <p:spPr>
          <a:xfrm>
            <a:off x="4175760" y="1834546"/>
            <a:ext cx="3840480" cy="6451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第一辆汽车的研制</a:t>
            </a:r>
            <a:endPar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3810000" y="4354830"/>
            <a:ext cx="7821295" cy="1476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为生产出新中国第一辆汽车，长春汽车制造厂技术人员自制的汽车零部件有2335种，各种工装、非标图纸达10多万张，描图员就有100多人。</a:t>
            </a: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依</a:t>
            </a:r>
            <a:r>
              <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靠着工人们你追我赶不服输的干劲儿</a:t>
            </a: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，1956年7月13日，在一汽建厂3周年的前两天，由中国人自己制造的第一辆汽车——CA10型解放牌卡车终于驶下了装配线。</a:t>
            </a: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809365" y="5995035"/>
            <a:ext cx="7696835"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    新中国第一辆汽车——解放牌</a:t>
            </a: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汽车</a:t>
            </a:r>
            <a:r>
              <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a:t>
            </a:r>
            <a:r>
              <a:rPr kumimoji="0" lang="en-US" altLang="zh-CN"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揭开了中国汽车工业发展史的第一页</a:t>
            </a:r>
            <a:r>
              <a:rPr kumimoji="0" lang="zh-CN" altLang="en-US"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此后，我国汽车工业开始蓬勃发展。</a:t>
            </a:r>
            <a:endParaRPr kumimoji="0" lang="zh-CN" altLang="en-US"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par>
                                    <p:cTn id="8" presetID="16" presetClass="entr" presetSubtype="37"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outVertical)">
                                          <p:cBhvr>
                                            <p:cTn id="10" dur="500"/>
                                            <p:tgtEl>
                                              <p:spTgt spid="17"/>
                                            </p:tgtEl>
                                          </p:cBhvr>
                                        </p:animEffect>
                                      </p:childTnLst>
                                    </p:cTn>
                                  </p:par>
                                </p:childTnLst>
                              </p:cTn>
                            </p:par>
                            <p:par>
                              <p:cTn id="11" fill="hold">
                                <p:stCondLst>
                                  <p:cond delay="2000"/>
                                </p:stCondLst>
                                <p:childTnLst>
                                  <p:par>
                                    <p:cTn id="12" presetID="2" presetClass="entr" presetSubtype="2" fill="hold" grpId="0" nodeType="afterEffect" p14:presetBounceEnd="68000">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14:bounceEnd="68000">
                                          <p:cBhvr additive="base">
                                            <p:cTn id="14" dur="1500" fill="hold"/>
                                            <p:tgtEl>
                                              <p:spTgt spid="13"/>
                                            </p:tgtEl>
                                            <p:attrNameLst>
                                              <p:attrName>ppt_x</p:attrName>
                                            </p:attrNameLst>
                                          </p:cBhvr>
                                          <p:tavLst>
                                            <p:tav tm="0">
                                              <p:val>
                                                <p:strVal val="1+#ppt_w/2"/>
                                              </p:val>
                                            </p:tav>
                                            <p:tav tm="100000">
                                              <p:val>
                                                <p:strVal val="#ppt_x"/>
                                              </p:val>
                                            </p:tav>
                                          </p:tavLst>
                                        </p:anim>
                                        <p:anim calcmode="lin" valueType="num" p14:bounceEnd="68000">
                                          <p:cBhvr additive="base">
                                            <p:cTn id="15" dur="1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14:presetBounceEnd="68000">
                                      <p:stCondLst>
                                        <p:cond delay="200"/>
                                      </p:stCondLst>
                                      <p:childTnLst>
                                        <p:set>
                                          <p:cBhvr>
                                            <p:cTn id="17" dur="1" fill="hold">
                                              <p:stCondLst>
                                                <p:cond delay="0"/>
                                              </p:stCondLst>
                                            </p:cTn>
                                            <p:tgtEl>
                                              <p:spTgt spid="14"/>
                                            </p:tgtEl>
                                            <p:attrNameLst>
                                              <p:attrName>style.visibility</p:attrName>
                                            </p:attrNameLst>
                                          </p:cBhvr>
                                          <p:to>
                                            <p:strVal val="visible"/>
                                          </p:to>
                                        </p:set>
                                        <p:anim calcmode="lin" valueType="num" p14:bounceEnd="68000">
                                          <p:cBhvr additive="base">
                                            <p:cTn id="18" dur="1500" fill="hold"/>
                                            <p:tgtEl>
                                              <p:spTgt spid="14"/>
                                            </p:tgtEl>
                                            <p:attrNameLst>
                                              <p:attrName>ppt_x</p:attrName>
                                            </p:attrNameLst>
                                          </p:cBhvr>
                                          <p:tavLst>
                                            <p:tav tm="0">
                                              <p:val>
                                                <p:strVal val="1+#ppt_w/2"/>
                                              </p:val>
                                            </p:tav>
                                            <p:tav tm="100000">
                                              <p:val>
                                                <p:strVal val="#ppt_x"/>
                                              </p:val>
                                            </p:tav>
                                          </p:tavLst>
                                        </p:anim>
                                        <p:anim calcmode="lin" valueType="num" p14:bounceEnd="68000">
                                          <p:cBhvr additive="base">
                                            <p:cTn id="19" dur="1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14:presetBounceEnd="68000">
                                      <p:stCondLst>
                                        <p:cond delay="400"/>
                                      </p:stCondLst>
                                      <p:childTnLst>
                                        <p:set>
                                          <p:cBhvr>
                                            <p:cTn id="21" dur="1" fill="hold">
                                              <p:stCondLst>
                                                <p:cond delay="0"/>
                                              </p:stCondLst>
                                            </p:cTn>
                                            <p:tgtEl>
                                              <p:spTgt spid="15"/>
                                            </p:tgtEl>
                                            <p:attrNameLst>
                                              <p:attrName>style.visibility</p:attrName>
                                            </p:attrNameLst>
                                          </p:cBhvr>
                                          <p:to>
                                            <p:strVal val="visible"/>
                                          </p:to>
                                        </p:set>
                                        <p:anim calcmode="lin" valueType="num" p14:bounceEnd="68000">
                                          <p:cBhvr additive="base">
                                            <p:cTn id="22" dur="1500" fill="hold"/>
                                            <p:tgtEl>
                                              <p:spTgt spid="15"/>
                                            </p:tgtEl>
                                            <p:attrNameLst>
                                              <p:attrName>ppt_x</p:attrName>
                                            </p:attrNameLst>
                                          </p:cBhvr>
                                          <p:tavLst>
                                            <p:tav tm="0">
                                              <p:val>
                                                <p:strVal val="1+#ppt_w/2"/>
                                              </p:val>
                                            </p:tav>
                                            <p:tav tm="100000">
                                              <p:val>
                                                <p:strVal val="#ppt_x"/>
                                              </p:val>
                                            </p:tav>
                                          </p:tavLst>
                                        </p:anim>
                                        <p:anim calcmode="lin" valueType="num" p14:bounceEnd="68000">
                                          <p:cBhvr additive="base">
                                            <p:cTn id="23" dur="1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175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par>
                                    <p:cTn id="8" presetID="16" presetClass="entr" presetSubtype="37"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outVertical)">
                                          <p:cBhvr>
                                            <p:cTn id="10" dur="500"/>
                                            <p:tgtEl>
                                              <p:spTgt spid="17"/>
                                            </p:tgtEl>
                                          </p:cBhvr>
                                        </p:animEffect>
                                      </p:childTnLst>
                                    </p:cTn>
                                  </p:par>
                                </p:childTnLst>
                              </p:cTn>
                            </p:par>
                            <p:par>
                              <p:cTn id="11" fill="hold">
                                <p:stCondLst>
                                  <p:cond delay="2000"/>
                                </p:stCondLst>
                                <p:childTnLst>
                                  <p:par>
                                    <p:cTn id="12" presetID="2" presetClass="entr" presetSubtype="2"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500" fill="hold"/>
                                            <p:tgtEl>
                                              <p:spTgt spid="13"/>
                                            </p:tgtEl>
                                            <p:attrNameLst>
                                              <p:attrName>ppt_x</p:attrName>
                                            </p:attrNameLst>
                                          </p:cBhvr>
                                          <p:tavLst>
                                            <p:tav tm="0">
                                              <p:val>
                                                <p:strVal val="1+#ppt_w/2"/>
                                              </p:val>
                                            </p:tav>
                                            <p:tav tm="100000">
                                              <p:val>
                                                <p:strVal val="#ppt_x"/>
                                              </p:val>
                                            </p:tav>
                                          </p:tavLst>
                                        </p:anim>
                                        <p:anim calcmode="lin" valueType="num">
                                          <p:cBhvr additive="base">
                                            <p:cTn id="15" dur="1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20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500" fill="hold"/>
                                            <p:tgtEl>
                                              <p:spTgt spid="14"/>
                                            </p:tgtEl>
                                            <p:attrNameLst>
                                              <p:attrName>ppt_x</p:attrName>
                                            </p:attrNameLst>
                                          </p:cBhvr>
                                          <p:tavLst>
                                            <p:tav tm="0">
                                              <p:val>
                                                <p:strVal val="1+#ppt_w/2"/>
                                              </p:val>
                                            </p:tav>
                                            <p:tav tm="100000">
                                              <p:val>
                                                <p:strVal val="#ppt_x"/>
                                              </p:val>
                                            </p:tav>
                                          </p:tavLst>
                                        </p:anim>
                                        <p:anim calcmode="lin" valueType="num">
                                          <p:cBhvr additive="base">
                                            <p:cTn id="19" dur="1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4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500" fill="hold"/>
                                            <p:tgtEl>
                                              <p:spTgt spid="15"/>
                                            </p:tgtEl>
                                            <p:attrNameLst>
                                              <p:attrName>ppt_x</p:attrName>
                                            </p:attrNameLst>
                                          </p:cBhvr>
                                          <p:tavLst>
                                            <p:tav tm="0">
                                              <p:val>
                                                <p:strVal val="1+#ppt_w/2"/>
                                              </p:val>
                                            </p:tav>
                                            <p:tav tm="100000">
                                              <p:val>
                                                <p:strVal val="#ppt_x"/>
                                              </p:val>
                                            </p:tav>
                                          </p:tavLst>
                                        </p:anim>
                                        <p:anim calcmode="lin" valueType="num">
                                          <p:cBhvr additive="base">
                                            <p:cTn id="23" dur="1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175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p:bldP spid="2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rot="16200000">
            <a:off x="5179039" y="-1669366"/>
            <a:ext cx="1888502" cy="10137628"/>
          </a:xfrm>
          <a:custGeom>
            <a:avLst/>
            <a:gdLst>
              <a:gd name="T0" fmla="*/ 3357 w 3357"/>
              <a:gd name="T1" fmla="*/ 514 h 3187"/>
              <a:gd name="T2" fmla="*/ 3357 w 3357"/>
              <a:gd name="T3" fmla="*/ 0 h 3187"/>
              <a:gd name="T4" fmla="*/ 0 w 3357"/>
              <a:gd name="T5" fmla="*/ 0 h 3187"/>
              <a:gd name="T6" fmla="*/ 0 w 3357"/>
              <a:gd name="T7" fmla="*/ 3187 h 3187"/>
              <a:gd name="T8" fmla="*/ 3357 w 3357"/>
              <a:gd name="T9" fmla="*/ 3187 h 3187"/>
              <a:gd name="T10" fmla="*/ 3357 w 3357"/>
              <a:gd name="T11" fmla="*/ 2673 h 3187"/>
            </a:gdLst>
            <a:ahLst/>
            <a:cxnLst>
              <a:cxn ang="0">
                <a:pos x="T0" y="T1"/>
              </a:cxn>
              <a:cxn ang="0">
                <a:pos x="T2" y="T3"/>
              </a:cxn>
              <a:cxn ang="0">
                <a:pos x="T4" y="T5"/>
              </a:cxn>
              <a:cxn ang="0">
                <a:pos x="T6" y="T7"/>
              </a:cxn>
              <a:cxn ang="0">
                <a:pos x="T8" y="T9"/>
              </a:cxn>
              <a:cxn ang="0">
                <a:pos x="T10" y="T11"/>
              </a:cxn>
            </a:cxnLst>
            <a:rect l="0" t="0" r="r" b="b"/>
            <a:pathLst>
              <a:path w="3357" h="3187">
                <a:moveTo>
                  <a:pt x="3357" y="514"/>
                </a:moveTo>
                <a:lnTo>
                  <a:pt x="3357" y="0"/>
                </a:lnTo>
                <a:lnTo>
                  <a:pt x="0" y="0"/>
                </a:lnTo>
                <a:lnTo>
                  <a:pt x="0" y="3187"/>
                </a:lnTo>
                <a:lnTo>
                  <a:pt x="3357" y="3187"/>
                </a:lnTo>
                <a:lnTo>
                  <a:pt x="3357" y="2673"/>
                </a:lnTo>
              </a:path>
            </a:pathLst>
          </a:custGeom>
          <a:noFill/>
          <a:ln w="19050" cap="flat">
            <a:solidFill>
              <a:srgbClr val="C00000"/>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5" name="组合 4"/>
          <p:cNvGrpSpPr/>
          <p:nvPr/>
        </p:nvGrpSpPr>
        <p:grpSpPr>
          <a:xfrm>
            <a:off x="2953599" y="1910430"/>
            <a:ext cx="6502931" cy="717238"/>
            <a:chOff x="2943301" y="1857139"/>
            <a:chExt cx="6502931" cy="717238"/>
          </a:xfrm>
        </p:grpSpPr>
        <p:pic>
          <p:nvPicPr>
            <p:cNvPr id="6" name="图片 5"/>
            <p:cNvPicPr>
              <a:picLocks noChangeAspect="1"/>
            </p:cNvPicPr>
            <p:nvPr/>
          </p:nvPicPr>
          <p:blipFill>
            <a:blip r:embed="rId1" cstate="screen"/>
            <a:stretch>
              <a:fillRect/>
            </a:stretch>
          </p:blipFill>
          <p:spPr>
            <a:xfrm rot="858850" flipH="1">
              <a:off x="9114774" y="1857140"/>
              <a:ext cx="331458" cy="717237"/>
            </a:xfrm>
            <a:prstGeom prst="rect">
              <a:avLst/>
            </a:prstGeom>
          </p:spPr>
        </p:pic>
        <p:sp>
          <p:nvSpPr>
            <p:cNvPr id="8" name="圆角矩形 4"/>
            <p:cNvSpPr/>
            <p:nvPr/>
          </p:nvSpPr>
          <p:spPr>
            <a:xfrm>
              <a:off x="3358279" y="1879991"/>
              <a:ext cx="5672976" cy="52186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ea"/>
                  <a:sym typeface="+mn-lt"/>
                </a:rPr>
                <a:t>自主研制汽车的意义</a:t>
              </a:r>
              <a:endParaRPr kumimoji="0" lang="zh-CN" altLang="en-US" sz="1800" b="0" i="0" u="none" strike="noStrike" kern="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9" name="图片 8"/>
            <p:cNvPicPr>
              <a:picLocks noChangeAspect="1"/>
            </p:cNvPicPr>
            <p:nvPr/>
          </p:nvPicPr>
          <p:blipFill>
            <a:blip r:embed="rId1" cstate="screen"/>
            <a:stretch>
              <a:fillRect/>
            </a:stretch>
          </p:blipFill>
          <p:spPr>
            <a:xfrm rot="20741150">
              <a:off x="2943301" y="1857139"/>
              <a:ext cx="331458" cy="717237"/>
            </a:xfrm>
            <a:prstGeom prst="rect">
              <a:avLst/>
            </a:prstGeom>
          </p:spPr>
        </p:pic>
      </p:grpSp>
      <p:sp>
        <p:nvSpPr>
          <p:cNvPr id="3" name="文本框 2"/>
          <p:cNvSpPr txBox="1"/>
          <p:nvPr/>
        </p:nvSpPr>
        <p:spPr>
          <a:xfrm>
            <a:off x="1195070" y="2658110"/>
            <a:ext cx="9883140"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中国第一辆汽车“老解放”的诞生，对于我国的汽车发展史来说具有里程碑的意义，它的诞生结束了我国不能生产汽车的历史。并且解放牌汽车在很长一段时间里都是国家建设中最为重要的</a:t>
            </a:r>
            <a:r>
              <a:rPr kumimoji="0" lang="zh-CN" altLang="en-US"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公路运输</a:t>
            </a: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工具之一。解放牌汽车从诞生开始就引领了中国民族汽车工业的发展，对</a:t>
            </a:r>
            <a:r>
              <a:rPr kumimoji="0" lang="zh-CN" altLang="en-US"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弘扬中国企业自主创新精神，宣传民族品牌、汽车文化</a:t>
            </a: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起到了至关重要的作用，也为我国建设社会主义道路奠定了良好的基础。</a:t>
            </a: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00" name="图片 99"/>
          <p:cNvPicPr/>
          <p:nvPr/>
        </p:nvPicPr>
        <p:blipFill>
          <a:blip r:embed="rId2"/>
          <a:stretch>
            <a:fillRect/>
          </a:stretch>
        </p:blipFill>
        <p:spPr>
          <a:xfrm>
            <a:off x="6545580" y="4535805"/>
            <a:ext cx="4266565" cy="2406650"/>
          </a:xfrm>
          <a:prstGeom prst="rect">
            <a:avLst/>
          </a:prstGeom>
          <a:noFill/>
          <a:ln w="9525">
            <a:noFill/>
          </a:ln>
        </p:spPr>
      </p:pic>
      <p:pic>
        <p:nvPicPr>
          <p:cNvPr id="101" name="图片 100"/>
          <p:cNvPicPr/>
          <p:nvPr/>
        </p:nvPicPr>
        <p:blipFill>
          <a:blip r:embed="rId3"/>
          <a:stretch>
            <a:fillRect/>
          </a:stretch>
        </p:blipFill>
        <p:spPr>
          <a:xfrm>
            <a:off x="1195070" y="4535805"/>
            <a:ext cx="4599940" cy="2406650"/>
          </a:xfrm>
          <a:prstGeom prst="rect">
            <a:avLst/>
          </a:prstGeom>
          <a:noFill/>
          <a:ln w="9525">
            <a:noFill/>
          </a:ln>
        </p:spPr>
      </p:pic>
      <p:sp>
        <p:nvSpPr>
          <p:cNvPr id="17" name="文本框 16"/>
          <p:cNvSpPr txBox="1"/>
          <p:nvPr/>
        </p:nvSpPr>
        <p:spPr>
          <a:xfrm>
            <a:off x="1054100" y="273050"/>
            <a:ext cx="5130165"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建设社会主义道路</a:t>
            </a:r>
            <a:endPar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A-102247"/>
          <p:cNvSpPr/>
          <p:nvPr>
            <p:custDataLst>
              <p:tags r:id="rId1"/>
            </p:custDataLst>
          </p:nvPr>
        </p:nvSpPr>
        <p:spPr>
          <a:xfrm>
            <a:off x="1845498" y="2806183"/>
            <a:ext cx="8501005" cy="132343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rPr>
              <a:t>第一颗原子弹</a:t>
            </a:r>
            <a:endParaRPr kumimoji="0" lang="zh-CN" altLang="en-US" sz="8000" b="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endParaRPr>
          </a:p>
        </p:txBody>
      </p:sp>
      <p:cxnSp>
        <p:nvCxnSpPr>
          <p:cNvPr id="94" name="PA-102248"/>
          <p:cNvCxnSpPr/>
          <p:nvPr>
            <p:custDataLst>
              <p:tags r:id="rId2"/>
            </p:custDataLst>
          </p:nvPr>
        </p:nvCxnSpPr>
        <p:spPr>
          <a:xfrm>
            <a:off x="2395595" y="2540245"/>
            <a:ext cx="7400811" cy="0"/>
          </a:xfrm>
          <a:prstGeom prst="line">
            <a:avLst/>
          </a:prstGeom>
          <a:noFill/>
          <a:ln w="6350" cap="flat" cmpd="sng" algn="ctr">
            <a:solidFill>
              <a:srgbClr val="C00000"/>
            </a:solidFill>
            <a:prstDash val="solid"/>
            <a:miter lim="800000"/>
          </a:ln>
          <a:effectLst/>
        </p:spPr>
      </p:cxnSp>
      <p:cxnSp>
        <p:nvCxnSpPr>
          <p:cNvPr id="95" name="PA-102249"/>
          <p:cNvCxnSpPr/>
          <p:nvPr>
            <p:custDataLst>
              <p:tags r:id="rId3"/>
            </p:custDataLst>
          </p:nvPr>
        </p:nvCxnSpPr>
        <p:spPr>
          <a:xfrm>
            <a:off x="2395595" y="4430017"/>
            <a:ext cx="7400811" cy="0"/>
          </a:xfrm>
          <a:prstGeom prst="line">
            <a:avLst/>
          </a:prstGeom>
          <a:noFill/>
          <a:ln w="6350" cap="flat" cmpd="sng" algn="ctr">
            <a:solidFill>
              <a:srgbClr val="C00000"/>
            </a:solidFill>
            <a:prstDash val="solid"/>
            <a:miter lim="800000"/>
          </a:ln>
          <a:effectLst/>
        </p:spPr>
      </p:cxnSp>
      <p:sp>
        <p:nvSpPr>
          <p:cNvPr id="98" name="PA-102250"/>
          <p:cNvSpPr/>
          <p:nvPr>
            <p:custDataLst>
              <p:tags r:id="rId4"/>
            </p:custDataLst>
          </p:nvPr>
        </p:nvSpPr>
        <p:spPr>
          <a:xfrm>
            <a:off x="5267325" y="1422610"/>
            <a:ext cx="1657350" cy="495281"/>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三</a:t>
            </a: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100" name="PA-102251"/>
          <p:cNvPicPr>
            <a:picLocks noChangeAspect="1"/>
          </p:cNvPicPr>
          <p:nvPr>
            <p:custDataLst>
              <p:tags r:id="rId5"/>
            </p:custDataLst>
          </p:nvPr>
        </p:nvPicPr>
        <p:blipFill>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artisticPlasticWrap/>
                    </a14:imgEffect>
                    <a14:imgEffect>
                      <a14:brightnessContrast bright="20000" contrast="-40000"/>
                    </a14:imgEffect>
                  </a14:imgLayer>
                </a14:imgProps>
              </a:ext>
            </a:extLst>
          </a:blip>
          <a:stretch>
            <a:fillRect/>
          </a:stretch>
        </p:blipFill>
        <p:spPr>
          <a:xfrm>
            <a:off x="9632972" y="660385"/>
            <a:ext cx="1887122" cy="1340701"/>
          </a:xfrm>
          <a:prstGeom prst="rect">
            <a:avLst/>
          </a:prstGeom>
        </p:spPr>
      </p:pic>
      <p:sp>
        <p:nvSpPr>
          <p:cNvPr id="101" name="PA-102252"/>
          <p:cNvSpPr txBox="1">
            <a:spLocks noChangeArrowheads="1"/>
          </p:cNvSpPr>
          <p:nvPr>
            <p:custDataLst>
              <p:tags r:id="rId8"/>
            </p:custDataLst>
          </p:nvPr>
        </p:nvSpPr>
        <p:spPr bwMode="auto">
          <a:xfrm rot="5400000">
            <a:off x="-1662553" y="2185078"/>
            <a:ext cx="3820084" cy="121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96" tIns="54847" rIns="109696" bIns="548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rgbClr val="C00000">
                    <a:alpha val="22000"/>
                  </a:srgbClr>
                </a:solidFill>
                <a:effectLst/>
                <a:uLnTx/>
                <a:uFillTx/>
                <a:latin typeface="微软雅黑" panose="020B0503020204020204" pitchFamily="34" charset="-122"/>
                <a:ea typeface="微软雅黑" panose="020B0503020204020204" pitchFamily="34" charset="-122"/>
                <a:cs typeface="+mn-ea"/>
                <a:sym typeface="+mn-lt"/>
              </a:rPr>
              <a:t>PART 03</a:t>
            </a:r>
            <a:endParaRPr kumimoji="0" lang="zh-CN" altLang="en-US" sz="7200" b="0" i="0" u="none" strike="noStrike" kern="1200" cap="none" spc="0" normalizeH="0" baseline="0" noProof="0" dirty="0">
              <a:ln>
                <a:noFill/>
              </a:ln>
              <a:solidFill>
                <a:srgbClr val="C00000">
                  <a:alpha val="22000"/>
                </a:srgbClr>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08" name="PA-102254"/>
          <p:cNvGrpSpPr/>
          <p:nvPr>
            <p:custDataLst>
              <p:tags r:id="rId9"/>
            </p:custDataLst>
          </p:nvPr>
        </p:nvGrpSpPr>
        <p:grpSpPr>
          <a:xfrm>
            <a:off x="1188719" y="5078225"/>
            <a:ext cx="9814562" cy="411158"/>
            <a:chOff x="1188720" y="5413580"/>
            <a:chExt cx="9814562" cy="411158"/>
          </a:xfrm>
        </p:grpSpPr>
        <p:sp>
          <p:nvSpPr>
            <p:cNvPr id="109" name="PA-矩形 108"/>
            <p:cNvSpPr/>
            <p:nvPr>
              <p:custDataLst>
                <p:tags r:id="rId10"/>
              </p:custDataLst>
            </p:nvPr>
          </p:nvSpPr>
          <p:spPr>
            <a:xfrm>
              <a:off x="1188720"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0" name="PA-矩形 109"/>
            <p:cNvSpPr/>
            <p:nvPr>
              <p:custDataLst>
                <p:tags r:id="rId11"/>
              </p:custDataLst>
            </p:nvPr>
          </p:nvSpPr>
          <p:spPr>
            <a:xfrm>
              <a:off x="7000242"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11" name="组合 110"/>
            <p:cNvGrpSpPr/>
            <p:nvPr/>
          </p:nvGrpSpPr>
          <p:grpSpPr>
            <a:xfrm>
              <a:off x="5406442" y="5413580"/>
              <a:ext cx="1379118" cy="411158"/>
              <a:chOff x="5402520" y="5413580"/>
              <a:chExt cx="1379118" cy="411158"/>
            </a:xfrm>
          </p:grpSpPr>
          <p:sp>
            <p:nvSpPr>
              <p:cNvPr id="112" name="PA-5-Point Star 111"/>
              <p:cNvSpPr/>
              <p:nvPr>
                <p:custDataLst>
                  <p:tags r:id="rId12"/>
                </p:custDataLst>
              </p:nvPr>
            </p:nvSpPr>
            <p:spPr>
              <a:xfrm>
                <a:off x="5886500" y="5413580"/>
                <a:ext cx="411158" cy="41115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3" name="PA-5-Point Star 112"/>
              <p:cNvSpPr/>
              <p:nvPr>
                <p:custDataLst>
                  <p:tags r:id="rId13"/>
                </p:custDataLst>
              </p:nvPr>
            </p:nvSpPr>
            <p:spPr>
              <a:xfrm>
                <a:off x="558608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4" name="PA-5-Point Star 113"/>
              <p:cNvSpPr/>
              <p:nvPr>
                <p:custDataLst>
                  <p:tags r:id="rId14"/>
                </p:custDataLst>
              </p:nvPr>
            </p:nvSpPr>
            <p:spPr>
              <a:xfrm>
                <a:off x="634915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5" name="PA-5-Point Star 114"/>
              <p:cNvSpPr/>
              <p:nvPr>
                <p:custDataLst>
                  <p:tags r:id="rId15"/>
                </p:custDataLst>
              </p:nvPr>
            </p:nvSpPr>
            <p:spPr>
              <a:xfrm>
                <a:off x="540252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6" name="PA-5-Point Star 115"/>
              <p:cNvSpPr/>
              <p:nvPr>
                <p:custDataLst>
                  <p:tags r:id="rId16"/>
                </p:custDataLst>
              </p:nvPr>
            </p:nvSpPr>
            <p:spPr>
              <a:xfrm>
                <a:off x="664957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101">
                                            <p:txEl>
                                              <p:pRg st="0" end="0"/>
                                            </p:txEl>
                                          </p:spTgt>
                                        </p:tgtEl>
                                        <p:attrNameLst>
                                          <p:attrName>style.visibility</p:attrName>
                                        </p:attrNameLst>
                                      </p:cBhvr>
                                      <p:to>
                                        <p:strVal val="visible"/>
                                      </p:to>
                                    </p:set>
                                    <p:anim calcmode="lin" valueType="num">
                                      <p:cBhvr additive="base">
                                        <p:cTn id="7" dur="750"/>
                                        <p:tgtEl>
                                          <p:spTgt spid="10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750"/>
                                        <p:tgtEl>
                                          <p:spTgt spid="101">
                                            <p:txEl>
                                              <p:pRg st="0" end="0"/>
                                            </p:txEl>
                                          </p:spTgt>
                                        </p:tgtEl>
                                      </p:cBhvr>
                                    </p:animEffect>
                                  </p:childTnLst>
                                </p:cTn>
                              </p:par>
                            </p:childTnLst>
                          </p:cTn>
                        </p:par>
                        <p:par>
                          <p:cTn id="9" fill="hold">
                            <p:stCondLst>
                              <p:cond delay="1500"/>
                            </p:stCondLst>
                            <p:childTnLst>
                              <p:par>
                                <p:cTn id="10" presetID="16" presetClass="entr" presetSubtype="37" fill="hold" nodeType="after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barn(outVertical)">
                                      <p:cBhvr>
                                        <p:cTn id="12" dur="500"/>
                                        <p:tgtEl>
                                          <p:spTgt spid="94"/>
                                        </p:tgtEl>
                                      </p:cBhvr>
                                    </p:animEffect>
                                  </p:childTnLst>
                                </p:cTn>
                              </p:par>
                              <p:par>
                                <p:cTn id="13" presetID="16" presetClass="entr" presetSubtype="37"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barn(outVertical)">
                                      <p:cBhvr>
                                        <p:cTn id="15" dur="500"/>
                                        <p:tgtEl>
                                          <p:spTgt spid="95"/>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93">
                                            <p:txEl>
                                              <p:pRg st="0" end="0"/>
                                            </p:txEl>
                                          </p:spTgt>
                                        </p:tgtEl>
                                        <p:attrNameLst>
                                          <p:attrName>style.visibility</p:attrName>
                                        </p:attrNameLst>
                                      </p:cBhvr>
                                      <p:to>
                                        <p:strVal val="visible"/>
                                      </p:to>
                                    </p:set>
                                    <p:anim calcmode="lin" valueType="num">
                                      <p:cBhvr>
                                        <p:cTn id="19" dur="1250" fill="hold"/>
                                        <p:tgtEl>
                                          <p:spTgt spid="93">
                                            <p:txEl>
                                              <p:pRg st="0" end="0"/>
                                            </p:txEl>
                                          </p:spTgt>
                                        </p:tgtEl>
                                        <p:attrNameLst>
                                          <p:attrName>ppt_w</p:attrName>
                                        </p:attrNameLst>
                                      </p:cBhvr>
                                      <p:tavLst>
                                        <p:tav tm="0">
                                          <p:val>
                                            <p:strVal val="#ppt_w+.3"/>
                                          </p:val>
                                        </p:tav>
                                        <p:tav tm="100000">
                                          <p:val>
                                            <p:strVal val="#ppt_w"/>
                                          </p:val>
                                        </p:tav>
                                      </p:tavLst>
                                    </p:anim>
                                    <p:anim calcmode="lin" valueType="num">
                                      <p:cBhvr>
                                        <p:cTn id="20" dur="1250" fill="hold"/>
                                        <p:tgtEl>
                                          <p:spTgt spid="93">
                                            <p:txEl>
                                              <p:pRg st="0" end="0"/>
                                            </p:txEl>
                                          </p:spTgt>
                                        </p:tgtEl>
                                        <p:attrNameLst>
                                          <p:attrName>ppt_h</p:attrName>
                                        </p:attrNameLst>
                                      </p:cBhvr>
                                      <p:tavLst>
                                        <p:tav tm="0">
                                          <p:val>
                                            <p:strVal val="#ppt_h"/>
                                          </p:val>
                                        </p:tav>
                                        <p:tav tm="100000">
                                          <p:val>
                                            <p:strVal val="#ppt_h"/>
                                          </p:val>
                                        </p:tav>
                                      </p:tavLst>
                                    </p:anim>
                                    <p:animEffect transition="in" filter="fade">
                                      <p:cBhvr>
                                        <p:cTn id="21" dur="1250"/>
                                        <p:tgtEl>
                                          <p:spTgt spid="93">
                                            <p:txEl>
                                              <p:pRg st="0" end="0"/>
                                            </p:txEl>
                                          </p:spTgt>
                                        </p:tgtEl>
                                      </p:cBhvr>
                                    </p:animEffect>
                                  </p:childTnLst>
                                </p:cTn>
                              </p:par>
                            </p:childTnLst>
                          </p:cTn>
                        </p:par>
                        <p:par>
                          <p:cTn id="22" fill="hold">
                            <p:stCondLst>
                              <p:cond delay="3500"/>
                            </p:stCondLst>
                            <p:childTnLst>
                              <p:par>
                                <p:cTn id="23" presetID="52" presetClass="entr" presetSubtype="0" fill="hold" nodeType="afterEffect">
                                  <p:stCondLst>
                                    <p:cond delay="0"/>
                                  </p:stCondLst>
                                  <p:childTnLst>
                                    <p:set>
                                      <p:cBhvr>
                                        <p:cTn id="24" dur="1" fill="hold">
                                          <p:stCondLst>
                                            <p:cond delay="0"/>
                                          </p:stCondLst>
                                        </p:cTn>
                                        <p:tgtEl>
                                          <p:spTgt spid="100"/>
                                        </p:tgtEl>
                                        <p:attrNameLst>
                                          <p:attrName>style.visibility</p:attrName>
                                        </p:attrNameLst>
                                      </p:cBhvr>
                                      <p:to>
                                        <p:strVal val="visible"/>
                                      </p:to>
                                    </p:set>
                                    <p:animScale>
                                      <p:cBhvr>
                                        <p:cTn id="25" dur="1250" decel="50000" fill="hold">
                                          <p:stCondLst>
                                            <p:cond delay="0"/>
                                          </p:stCondLst>
                                        </p:cTn>
                                        <p:tgtEl>
                                          <p:spTgt spid="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250" decel="50000" fill="hold">
                                          <p:stCondLst>
                                            <p:cond delay="0"/>
                                          </p:stCondLst>
                                        </p:cTn>
                                        <p:tgtEl>
                                          <p:spTgt spid="100"/>
                                        </p:tgtEl>
                                        <p:attrNameLst>
                                          <p:attrName>ppt_x</p:attrName>
                                          <p:attrName>ppt_y</p:attrName>
                                        </p:attrNameLst>
                                      </p:cBhvr>
                                    </p:animMotion>
                                    <p:animEffect transition="in" filter="fade">
                                      <p:cBhvr>
                                        <p:cTn id="27" dur="1250"/>
                                        <p:tgtEl>
                                          <p:spTgt spid="100"/>
                                        </p:tgtEl>
                                      </p:cBhvr>
                                    </p:animEffect>
                                  </p:childTnLst>
                                </p:cTn>
                              </p:par>
                            </p:childTnLst>
                          </p:cTn>
                        </p:par>
                        <p:par>
                          <p:cTn id="28" fill="hold">
                            <p:stCondLst>
                              <p:cond delay="5000"/>
                            </p:stCondLst>
                            <p:childTnLst>
                              <p:par>
                                <p:cTn id="29" presetID="16" presetClass="entr" presetSubtype="37" fill="hold" grpId="0" nodeType="afterEffect">
                                  <p:stCondLst>
                                    <p:cond delay="0"/>
                                  </p:stCondLst>
                                  <p:iterate type="lt">
                                    <p:tmPct val="0"/>
                                  </p:iterate>
                                  <p:childTnLst>
                                    <p:set>
                                      <p:cBhvr>
                                        <p:cTn id="30" dur="1" fill="hold">
                                          <p:stCondLst>
                                            <p:cond delay="0"/>
                                          </p:stCondLst>
                                        </p:cTn>
                                        <p:tgtEl>
                                          <p:spTgt spid="101"/>
                                        </p:tgtEl>
                                        <p:attrNameLst>
                                          <p:attrName>style.visibility</p:attrName>
                                        </p:attrNameLst>
                                      </p:cBhvr>
                                      <p:to>
                                        <p:strVal val="visible"/>
                                      </p:to>
                                    </p:set>
                                    <p:animEffect transition="in" filter="barn(outVertical)">
                                      <p:cBhvr>
                                        <p:cTn id="31" dur="250"/>
                                        <p:tgtEl>
                                          <p:spTgt spid="101"/>
                                        </p:tgtEl>
                                      </p:cBhvr>
                                    </p:animEffect>
                                  </p:childTnLst>
                                </p:cTn>
                              </p:par>
                              <p:par>
                                <p:cTn id="32" presetID="42" presetClass="entr" presetSubtype="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fade">
                                      <p:cBhvr>
                                        <p:cTn id="34" dur="1000"/>
                                        <p:tgtEl>
                                          <p:spTgt spid="108"/>
                                        </p:tgtEl>
                                      </p:cBhvr>
                                    </p:animEffect>
                                    <p:anim calcmode="lin" valueType="num">
                                      <p:cBhvr>
                                        <p:cTn id="35" dur="1000" fill="hold"/>
                                        <p:tgtEl>
                                          <p:spTgt spid="108"/>
                                        </p:tgtEl>
                                        <p:attrNameLst>
                                          <p:attrName>ppt_x</p:attrName>
                                        </p:attrNameLst>
                                      </p:cBhvr>
                                      <p:tavLst>
                                        <p:tav tm="0">
                                          <p:val>
                                            <p:strVal val="#ppt_x"/>
                                          </p:val>
                                        </p:tav>
                                        <p:tav tm="100000">
                                          <p:val>
                                            <p:strVal val="#ppt_x"/>
                                          </p:val>
                                        </p:tav>
                                      </p:tavLst>
                                    </p:anim>
                                    <p:anim calcmode="lin" valueType="num">
                                      <p:cBhvr>
                                        <p:cTn id="36"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45"/>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第一颗原子弹爆炸</a:t>
            </a:r>
            <a:endPar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4" name="Picture 2"/>
          <p:cNvPicPr>
            <a:picLocks noChangeAspect="1" noChangeArrowheads="1"/>
          </p:cNvPicPr>
          <p:nvPr/>
        </p:nvPicPr>
        <p:blipFill rotWithShape="1">
          <a:blip r:embed="rId2" cstate="screen">
            <a:duotone>
              <a:schemeClr val="accent4">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Lst>
          </a:blip>
          <a:srcRect r="-9411"/>
          <a:stretch>
            <a:fillRect/>
          </a:stretch>
        </p:blipFill>
        <p:spPr bwMode="auto">
          <a:xfrm rot="10800000" flipV="1">
            <a:off x="9219414" y="3485357"/>
            <a:ext cx="3055948" cy="337264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0800" y="1851581"/>
            <a:ext cx="8919684" cy="2938048"/>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    二战末期，为了彻底打垮顽固不化的日本，美国分别在日本的广岛和长崎，投下了人类历史上最强大的武器</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原子弹，当即造成十余万日本人死亡以及上百万人受灾，其威力之大让世界各国无不为之惊叹、恐惧。于是各国纷纷开始了研制核武器的进程，中国自然也不甘落后，虽然当时经济上不富裕，但全国仍勒紧裤腰带，迅速投入原子弹研发进程中，</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1956</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年，毛泽东在中央会议上正式提出，制造原子弹是目前国家的首要任务之一。                                                                                                                                                                                                                                                                           </a:t>
            </a:r>
            <a:b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b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207000" y="1104900"/>
            <a:ext cx="113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背景</a:t>
            </a:r>
            <a:endParaRPr kumimoji="0" lang="zh-CN" altLang="en-US"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0" name="组合 9"/>
          <p:cNvGrpSpPr/>
          <p:nvPr/>
        </p:nvGrpSpPr>
        <p:grpSpPr>
          <a:xfrm>
            <a:off x="8325336" y="1288886"/>
            <a:ext cx="2468066" cy="683186"/>
            <a:chOff x="7398066" y="5128966"/>
            <a:chExt cx="2468066" cy="683186"/>
          </a:xfrm>
        </p:grpSpPr>
        <p:pic>
          <p:nvPicPr>
            <p:cNvPr id="11" name="图片 10"/>
            <p:cNvPicPr>
              <a:picLocks noChangeAspect="1"/>
            </p:cNvPicPr>
            <p:nvPr/>
          </p:nvPicPr>
          <p:blipFill>
            <a:blip r:embed="rId4">
              <a:duotone>
                <a:schemeClr val="accent1">
                  <a:shade val="45000"/>
                  <a:satMod val="135000"/>
                </a:schemeClr>
                <a:prstClr val="white"/>
              </a:duotone>
            </a:blip>
            <a:stretch>
              <a:fillRect/>
            </a:stretch>
          </p:blipFill>
          <p:spPr>
            <a:xfrm>
              <a:off x="7398066" y="5128966"/>
              <a:ext cx="1152244" cy="664522"/>
            </a:xfrm>
            <a:prstGeom prst="rect">
              <a:avLst/>
            </a:prstGeom>
          </p:spPr>
        </p:pic>
        <p:pic>
          <p:nvPicPr>
            <p:cNvPr id="12" name="图片 11"/>
            <p:cNvPicPr>
              <a:picLocks noChangeAspect="1"/>
            </p:cNvPicPr>
            <p:nvPr/>
          </p:nvPicPr>
          <p:blipFill>
            <a:blip r:embed="rId5">
              <a:duotone>
                <a:schemeClr val="accent1">
                  <a:shade val="45000"/>
                  <a:satMod val="135000"/>
                </a:schemeClr>
                <a:prstClr val="white"/>
              </a:duotone>
            </a:blip>
            <a:stretch>
              <a:fillRect/>
            </a:stretch>
          </p:blipFill>
          <p:spPr>
            <a:xfrm>
              <a:off x="8799240" y="5129341"/>
              <a:ext cx="1066892" cy="68281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45"/>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第一颗原子弹爆炸</a:t>
            </a:r>
            <a:endPar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69" r="20269"/>
          <a:stretch>
            <a:fillRect/>
          </a:stretch>
        </p:blipFill>
        <p:spPr bwMode="auto">
          <a:xfrm rot="10800000" flipV="1">
            <a:off x="8970484" y="3210630"/>
            <a:ext cx="3304878" cy="364737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0800" y="1851581"/>
            <a:ext cx="8919684" cy="4378443"/>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    </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1964</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年</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10</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月</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16</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日下午三点，伴随着一声龙吟般的巨响，在新疆罗布泊沙漠的上空，一朵巨大的蘑菇云出现了，中国第一颗原子弹爆炸成功了。自此，继美国、苏联、英国和法国之后，中国成为了第五个拥有核武器的国家。这是国家国防和科学技术方面取得的一次重大的突破。从</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50</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年代后期到</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60</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年代初期，在中央的统一领导下，充分依靠全国的支援，各部门、各地方、各部队大力协同，执行“自力更生，过技术关，质量第一，安全第一”的方针，经过一大批科技人员、指战员、干部和职工的共同努力，艰苦奋斗，攻克了一个又一个技术难关，终于成功地爆炸了我国自行制造的第一颗原子弹，在国际上引起了巨大反响。中国政府就此发表声明：中国一贯主张全面禁止和彻底销毁核武器；中国进行核试验，发展核武器，是被迫的，是为了防御，为了保卫中国人民免受核威胁。中国政府郑重宣布，在任何时候，任何情况下，中国都不会首先使用核武器。                                                                                                                                                                                                                                      </a:t>
            </a:r>
            <a:b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b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207000" y="1104900"/>
            <a:ext cx="52984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中国第一颗原子弹爆炸成功</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0" name="组合 9"/>
          <p:cNvGrpSpPr/>
          <p:nvPr/>
        </p:nvGrpSpPr>
        <p:grpSpPr>
          <a:xfrm>
            <a:off x="8325336" y="1288886"/>
            <a:ext cx="2468066" cy="683186"/>
            <a:chOff x="7398066" y="5128966"/>
            <a:chExt cx="2468066" cy="683186"/>
          </a:xfrm>
        </p:grpSpPr>
        <p:pic>
          <p:nvPicPr>
            <p:cNvPr id="11" name="图片 10"/>
            <p:cNvPicPr>
              <a:picLocks noChangeAspect="1"/>
            </p:cNvPicPr>
            <p:nvPr/>
          </p:nvPicPr>
          <p:blipFill>
            <a:blip r:embed="rId3">
              <a:duotone>
                <a:schemeClr val="accent1">
                  <a:shade val="45000"/>
                  <a:satMod val="135000"/>
                </a:schemeClr>
                <a:prstClr val="white"/>
              </a:duotone>
            </a:blip>
            <a:stretch>
              <a:fillRect/>
            </a:stretch>
          </p:blipFill>
          <p:spPr>
            <a:xfrm>
              <a:off x="7398066" y="5128966"/>
              <a:ext cx="1152244" cy="664522"/>
            </a:xfrm>
            <a:prstGeom prst="rect">
              <a:avLst/>
            </a:prstGeom>
          </p:spPr>
        </p:pic>
        <p:pic>
          <p:nvPicPr>
            <p:cNvPr id="12" name="图片 11"/>
            <p:cNvPicPr>
              <a:picLocks noChangeAspect="1"/>
            </p:cNvPicPr>
            <p:nvPr/>
          </p:nvPicPr>
          <p:blipFill>
            <a:blip r:embed="rId4">
              <a:duotone>
                <a:schemeClr val="accent1">
                  <a:shade val="45000"/>
                  <a:satMod val="135000"/>
                </a:schemeClr>
                <a:prstClr val="white"/>
              </a:duotone>
            </a:blip>
            <a:stretch>
              <a:fillRect/>
            </a:stretch>
          </p:blipFill>
          <p:spPr>
            <a:xfrm>
              <a:off x="8799240" y="5129341"/>
              <a:ext cx="1066892" cy="68281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45"/>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第一颗原子弹爆炸</a:t>
            </a:r>
            <a:endPar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4" name="Picture 2"/>
          <p:cNvPicPr>
            <a:picLocks noChangeAspect="1" noChangeArrowheads="1"/>
          </p:cNvPicPr>
          <p:nvPr/>
        </p:nvPicPr>
        <p:blipFill rotWithShape="1">
          <a:blip r:embed="rId2" cstate="screen">
            <a:duotone>
              <a:schemeClr val="accent4">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Lst>
          </a:blip>
          <a:srcRect r="-9411"/>
          <a:stretch>
            <a:fillRect/>
          </a:stretch>
        </p:blipFill>
        <p:spPr bwMode="auto">
          <a:xfrm rot="10800000" flipV="1">
            <a:off x="9219414" y="3485357"/>
            <a:ext cx="3055948" cy="337264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329738" y="1965935"/>
            <a:ext cx="8685387" cy="5098640"/>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第一颗原子弹爆炸成功对于我国建设社会主义初步探索具有以下意义：</a:t>
            </a:r>
            <a:endPar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lvl="0">
              <a:lnSpc>
                <a:spcPct val="130000"/>
              </a:lnSpc>
              <a:defRPr/>
            </a:pPr>
            <a:endParaRPr lang="en-US" altLang="zh-CN" dirty="0">
              <a:solidFill>
                <a:prstClr val="black"/>
              </a:solidFill>
              <a:latin typeface="微软雅黑" panose="020B0503020204020204" pitchFamily="34" charset="-122"/>
              <a:ea typeface="微软雅黑" panose="020B0503020204020204" pitchFamily="34" charset="-122"/>
              <a:cs typeface="+mn-ea"/>
              <a:sym typeface="+mn-lt"/>
            </a:endParaRPr>
          </a:p>
          <a:p>
            <a:pPr lvl="0">
              <a:lnSpc>
                <a:spcPct val="130000"/>
              </a:lnSpc>
              <a:defRPr/>
            </a:pPr>
            <a:r>
              <a:rPr lang="en-US" altLang="zh-CN" dirty="0">
                <a:solidFill>
                  <a:prstClr val="black"/>
                </a:solidFill>
                <a:latin typeface="微软雅黑" panose="020B0503020204020204" pitchFamily="34" charset="-122"/>
                <a:ea typeface="微软雅黑" panose="020B0503020204020204" pitchFamily="34" charset="-122"/>
                <a:cs typeface="+mn-ea"/>
                <a:sym typeface="+mn-lt"/>
              </a:rPr>
              <a:t>1</a:t>
            </a:r>
            <a:r>
              <a:rPr lang="zh-CN" altLang="en-US" dirty="0">
                <a:solidFill>
                  <a:prstClr val="black"/>
                </a:solidFill>
                <a:latin typeface="微软雅黑" panose="020B0503020204020204" pitchFamily="34" charset="-122"/>
                <a:ea typeface="微软雅黑" panose="020B0503020204020204" pitchFamily="34" charset="-122"/>
                <a:cs typeface="+mn-ea"/>
                <a:sym typeface="+mn-lt"/>
              </a:rPr>
              <a:t>、证明了我们中华民族共和国的实力，同时也向全世界证明中国不是弱者，中国从此站了起来</a:t>
            </a:r>
            <a:r>
              <a:rPr lang="en-US" altLang="zh-CN" dirty="0">
                <a:solidFill>
                  <a:prstClr val="black"/>
                </a:solidFill>
                <a:latin typeface="微软雅黑" panose="020B0503020204020204" pitchFamily="34" charset="-122"/>
                <a:ea typeface="微软雅黑" panose="020B0503020204020204" pitchFamily="34" charset="-122"/>
                <a:cs typeface="+mn-ea"/>
                <a:sym typeface="+mn-lt"/>
              </a:rPr>
              <a:t>!</a:t>
            </a:r>
            <a:endParaRPr lang="en-US" altLang="zh-CN" dirty="0">
              <a:solidFill>
                <a:prstClr val="black"/>
              </a:solidFill>
              <a:latin typeface="微软雅黑" panose="020B0503020204020204" pitchFamily="34" charset="-122"/>
              <a:ea typeface="微软雅黑" panose="020B0503020204020204" pitchFamily="34" charset="-122"/>
              <a:cs typeface="+mn-ea"/>
              <a:sym typeface="+mn-lt"/>
            </a:endParaRPr>
          </a:p>
          <a:p>
            <a:pPr lvl="0">
              <a:lnSpc>
                <a:spcPct val="130000"/>
              </a:lnSpc>
              <a:defRPr/>
            </a:pPr>
            <a:r>
              <a:rPr lang="en-US" altLang="zh-CN" dirty="0">
                <a:solidFill>
                  <a:prstClr val="black"/>
                </a:solidFill>
                <a:latin typeface="微软雅黑" panose="020B0503020204020204" pitchFamily="34" charset="-122"/>
                <a:ea typeface="微软雅黑" panose="020B0503020204020204" pitchFamily="34" charset="-122"/>
                <a:cs typeface="+mn-ea"/>
                <a:sym typeface="+mn-lt"/>
              </a:rPr>
              <a:t>2</a:t>
            </a:r>
            <a:r>
              <a:rPr lang="zh-CN" altLang="en-US" dirty="0">
                <a:solidFill>
                  <a:prstClr val="black"/>
                </a:solidFill>
                <a:latin typeface="微软雅黑" panose="020B0503020204020204" pitchFamily="34" charset="-122"/>
                <a:ea typeface="微软雅黑" panose="020B0503020204020204" pitchFamily="34" charset="-122"/>
                <a:cs typeface="+mn-ea"/>
                <a:sym typeface="+mn-lt"/>
              </a:rPr>
              <a:t>、</a:t>
            </a:r>
            <a:r>
              <a:rPr lang="en-US" altLang="zh-CN" dirty="0">
                <a:solidFill>
                  <a:prstClr val="black"/>
                </a:solidFill>
                <a:latin typeface="微软雅黑" panose="020B0503020204020204" pitchFamily="34" charset="-122"/>
                <a:ea typeface="微软雅黑" panose="020B0503020204020204" pitchFamily="34" charset="-122"/>
                <a:cs typeface="+mn-ea"/>
                <a:sym typeface="+mn-lt"/>
              </a:rPr>
              <a:t>100</a:t>
            </a:r>
            <a:r>
              <a:rPr lang="zh-CN" altLang="en-US" dirty="0">
                <a:solidFill>
                  <a:prstClr val="black"/>
                </a:solidFill>
                <a:latin typeface="微软雅黑" panose="020B0503020204020204" pitchFamily="34" charset="-122"/>
                <a:ea typeface="微软雅黑" panose="020B0503020204020204" pitchFamily="34" charset="-122"/>
                <a:cs typeface="+mn-ea"/>
                <a:sym typeface="+mn-lt"/>
              </a:rPr>
              <a:t>多年来，中国人民饱手战争的创伤，中国人民是爱好和平的，坚决反对战争，我们研制原子弹不是为了战争，而是为了更有效地反对战争，我们只有掌握可核武器，才能粉碎拥有核武器的霸权主义国家的核垄断，对加强我国的国防力量，维护世界和平有着非常重要的意义。</a:t>
            </a:r>
            <a:endParaRPr lang="en-US" altLang="zh-CN" dirty="0">
              <a:solidFill>
                <a:prstClr val="black"/>
              </a:solidFill>
              <a:latin typeface="微软雅黑" panose="020B0503020204020204" pitchFamily="34" charset="-122"/>
              <a:ea typeface="微软雅黑" panose="020B0503020204020204" pitchFamily="34" charset="-122"/>
              <a:cs typeface="+mn-ea"/>
              <a:sym typeface="+mn-lt"/>
            </a:endParaRPr>
          </a:p>
          <a:p>
            <a:pPr lvl="0">
              <a:lnSpc>
                <a:spcPct val="130000"/>
              </a:lnSpc>
              <a:defRPr/>
            </a:pPr>
            <a:r>
              <a:rPr lang="en-US" altLang="zh-CN" dirty="0">
                <a:solidFill>
                  <a:prstClr val="black"/>
                </a:solidFill>
                <a:latin typeface="微软雅黑" panose="020B0503020204020204" pitchFamily="34" charset="-122"/>
                <a:ea typeface="微软雅黑" panose="020B0503020204020204" pitchFamily="34" charset="-122"/>
                <a:cs typeface="+mn-ea"/>
                <a:sym typeface="+mn-lt"/>
              </a:rPr>
              <a:t>3</a:t>
            </a:r>
            <a:r>
              <a:rPr lang="zh-CN" altLang="en-US" dirty="0">
                <a:solidFill>
                  <a:prstClr val="black"/>
                </a:solidFill>
                <a:latin typeface="微软雅黑" panose="020B0503020204020204" pitchFamily="34" charset="-122"/>
                <a:ea typeface="微软雅黑" panose="020B0503020204020204" pitchFamily="34" charset="-122"/>
                <a:cs typeface="+mn-ea"/>
                <a:sym typeface="+mn-lt"/>
              </a:rPr>
              <a:t>、首次核试验的成功，标志着中国国防现代化进入了一个新阶段。这对美帝国主义核垄断、核讹诈的政策是一个有力的打击，对全世界一切爱好和平的人民是一个极大的鼓舞。</a:t>
            </a:r>
            <a:endPar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                                                                                                                                                                                                                                                                      </a:t>
            </a:r>
            <a:b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b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207000" y="1104900"/>
            <a:ext cx="113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意义</a:t>
            </a:r>
            <a:endParaRPr kumimoji="0" lang="zh-CN" altLang="en-US"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0" name="组合 9"/>
          <p:cNvGrpSpPr/>
          <p:nvPr/>
        </p:nvGrpSpPr>
        <p:grpSpPr>
          <a:xfrm>
            <a:off x="8546265" y="1282749"/>
            <a:ext cx="2468066" cy="683186"/>
            <a:chOff x="7398066" y="5128966"/>
            <a:chExt cx="2468066" cy="683186"/>
          </a:xfrm>
        </p:grpSpPr>
        <p:pic>
          <p:nvPicPr>
            <p:cNvPr id="11" name="图片 10"/>
            <p:cNvPicPr>
              <a:picLocks noChangeAspect="1"/>
            </p:cNvPicPr>
            <p:nvPr/>
          </p:nvPicPr>
          <p:blipFill>
            <a:blip r:embed="rId4">
              <a:duotone>
                <a:schemeClr val="accent1">
                  <a:shade val="45000"/>
                  <a:satMod val="135000"/>
                </a:schemeClr>
                <a:prstClr val="white"/>
              </a:duotone>
            </a:blip>
            <a:stretch>
              <a:fillRect/>
            </a:stretch>
          </p:blipFill>
          <p:spPr>
            <a:xfrm>
              <a:off x="7398066" y="5128966"/>
              <a:ext cx="1152244" cy="664522"/>
            </a:xfrm>
            <a:prstGeom prst="rect">
              <a:avLst/>
            </a:prstGeom>
          </p:spPr>
        </p:pic>
        <p:pic>
          <p:nvPicPr>
            <p:cNvPr id="12" name="图片 11"/>
            <p:cNvPicPr>
              <a:picLocks noChangeAspect="1"/>
            </p:cNvPicPr>
            <p:nvPr/>
          </p:nvPicPr>
          <p:blipFill>
            <a:blip r:embed="rId5">
              <a:duotone>
                <a:schemeClr val="accent1">
                  <a:shade val="45000"/>
                  <a:satMod val="135000"/>
                </a:schemeClr>
                <a:prstClr val="white"/>
              </a:duotone>
            </a:blip>
            <a:stretch>
              <a:fillRect/>
            </a:stretch>
          </p:blipFill>
          <p:spPr>
            <a:xfrm>
              <a:off x="8799240" y="5129341"/>
              <a:ext cx="1066892" cy="68281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iterate type="lt">
                                    <p:tmPct val="10000"/>
                                  </p:iterate>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iterate type="lt">
                                    <p:tmPct val="10000"/>
                                  </p:iterate>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iterate type="lt">
                                    <p:tmPct val="10000"/>
                                  </p:iterate>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500"/>
                                        <p:tgtEl>
                                          <p:spTgt spid="5">
                                            <p:txEl>
                                              <p:pRg st="4" end="4"/>
                                            </p:txEl>
                                          </p:spTgt>
                                        </p:tgtEl>
                                      </p:cBhvr>
                                    </p:animEffect>
                                  </p:childTnLst>
                                </p:cTn>
                              </p:par>
                            </p:childTnLst>
                          </p:cTn>
                        </p:par>
                        <p:par>
                          <p:cTn id="35" fill="hold">
                            <p:stCondLst>
                              <p:cond delay="4349"/>
                            </p:stCondLst>
                            <p:childTnLst>
                              <p:par>
                                <p:cTn id="36" presetID="10" presetClass="entr" presetSubtype="0" fill="hold" grpId="0" nodeType="afterEffect">
                                  <p:stCondLst>
                                    <p:cond delay="0"/>
                                  </p:stCondLst>
                                  <p:iterate type="lt">
                                    <p:tmPct val="10000"/>
                                  </p:iterate>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A-102247"/>
          <p:cNvSpPr/>
          <p:nvPr>
            <p:custDataLst>
              <p:tags r:id="rId1"/>
            </p:custDataLst>
          </p:nvPr>
        </p:nvSpPr>
        <p:spPr>
          <a:xfrm>
            <a:off x="1845498" y="2806183"/>
            <a:ext cx="8501005" cy="132343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rPr>
              <a:t>第一颗氢弹</a:t>
            </a:r>
            <a:endParaRPr kumimoji="0" lang="zh-CN" altLang="en-US" sz="8000" b="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endParaRPr>
          </a:p>
        </p:txBody>
      </p:sp>
      <p:cxnSp>
        <p:nvCxnSpPr>
          <p:cNvPr id="94" name="PA-102248"/>
          <p:cNvCxnSpPr/>
          <p:nvPr>
            <p:custDataLst>
              <p:tags r:id="rId2"/>
            </p:custDataLst>
          </p:nvPr>
        </p:nvCxnSpPr>
        <p:spPr>
          <a:xfrm>
            <a:off x="2395595" y="2540245"/>
            <a:ext cx="7400811" cy="0"/>
          </a:xfrm>
          <a:prstGeom prst="line">
            <a:avLst/>
          </a:prstGeom>
          <a:noFill/>
          <a:ln w="6350" cap="flat" cmpd="sng" algn="ctr">
            <a:solidFill>
              <a:srgbClr val="C00000"/>
            </a:solidFill>
            <a:prstDash val="solid"/>
            <a:miter lim="800000"/>
          </a:ln>
          <a:effectLst/>
        </p:spPr>
      </p:cxnSp>
      <p:cxnSp>
        <p:nvCxnSpPr>
          <p:cNvPr id="95" name="PA-102249"/>
          <p:cNvCxnSpPr/>
          <p:nvPr>
            <p:custDataLst>
              <p:tags r:id="rId3"/>
            </p:custDataLst>
          </p:nvPr>
        </p:nvCxnSpPr>
        <p:spPr>
          <a:xfrm>
            <a:off x="2395595" y="4430017"/>
            <a:ext cx="7400811" cy="0"/>
          </a:xfrm>
          <a:prstGeom prst="line">
            <a:avLst/>
          </a:prstGeom>
          <a:noFill/>
          <a:ln w="6350" cap="flat" cmpd="sng" algn="ctr">
            <a:solidFill>
              <a:srgbClr val="C00000"/>
            </a:solidFill>
            <a:prstDash val="solid"/>
            <a:miter lim="800000"/>
          </a:ln>
          <a:effectLst/>
        </p:spPr>
      </p:cxnSp>
      <p:sp>
        <p:nvSpPr>
          <p:cNvPr id="98" name="PA-102250"/>
          <p:cNvSpPr/>
          <p:nvPr>
            <p:custDataLst>
              <p:tags r:id="rId4"/>
            </p:custDataLst>
          </p:nvPr>
        </p:nvSpPr>
        <p:spPr>
          <a:xfrm>
            <a:off x="5267325" y="1422610"/>
            <a:ext cx="1657350" cy="495281"/>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四</a:t>
            </a: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100" name="PA-102251"/>
          <p:cNvPicPr>
            <a:picLocks noChangeAspect="1"/>
          </p:cNvPicPr>
          <p:nvPr>
            <p:custDataLst>
              <p:tags r:id="rId5"/>
            </p:custDataLst>
          </p:nvPr>
        </p:nvPicPr>
        <p:blipFill>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artisticPlasticWrap/>
                    </a14:imgEffect>
                    <a14:imgEffect>
                      <a14:brightnessContrast bright="20000" contrast="-40000"/>
                    </a14:imgEffect>
                  </a14:imgLayer>
                </a14:imgProps>
              </a:ext>
            </a:extLst>
          </a:blip>
          <a:stretch>
            <a:fillRect/>
          </a:stretch>
        </p:blipFill>
        <p:spPr>
          <a:xfrm>
            <a:off x="9632972" y="660385"/>
            <a:ext cx="1887122" cy="1340701"/>
          </a:xfrm>
          <a:prstGeom prst="rect">
            <a:avLst/>
          </a:prstGeom>
        </p:spPr>
      </p:pic>
      <p:sp>
        <p:nvSpPr>
          <p:cNvPr id="101" name="PA-102252"/>
          <p:cNvSpPr txBox="1">
            <a:spLocks noChangeArrowheads="1"/>
          </p:cNvSpPr>
          <p:nvPr>
            <p:custDataLst>
              <p:tags r:id="rId8"/>
            </p:custDataLst>
          </p:nvPr>
        </p:nvSpPr>
        <p:spPr bwMode="auto">
          <a:xfrm rot="5400000">
            <a:off x="-1662553" y="2185078"/>
            <a:ext cx="3820084" cy="121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96" tIns="54847" rIns="109696" bIns="548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rgbClr val="C00000">
                    <a:alpha val="22000"/>
                  </a:srgbClr>
                </a:solidFill>
                <a:effectLst/>
                <a:uLnTx/>
                <a:uFillTx/>
                <a:latin typeface="微软雅黑" panose="020B0503020204020204" pitchFamily="34" charset="-122"/>
                <a:ea typeface="微软雅黑" panose="020B0503020204020204" pitchFamily="34" charset="-122"/>
                <a:cs typeface="+mn-ea"/>
                <a:sym typeface="+mn-lt"/>
              </a:rPr>
              <a:t>PART 04</a:t>
            </a:r>
            <a:endParaRPr kumimoji="0" lang="zh-CN" altLang="en-US" sz="7200" b="0" i="0" u="none" strike="noStrike" kern="1200" cap="none" spc="0" normalizeH="0" baseline="0" noProof="0" dirty="0">
              <a:ln>
                <a:noFill/>
              </a:ln>
              <a:solidFill>
                <a:srgbClr val="C00000">
                  <a:alpha val="22000"/>
                </a:srgbClr>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08" name="PA-102254"/>
          <p:cNvGrpSpPr/>
          <p:nvPr>
            <p:custDataLst>
              <p:tags r:id="rId9"/>
            </p:custDataLst>
          </p:nvPr>
        </p:nvGrpSpPr>
        <p:grpSpPr>
          <a:xfrm>
            <a:off x="1188719" y="5078225"/>
            <a:ext cx="9814562" cy="411158"/>
            <a:chOff x="1188720" y="5413580"/>
            <a:chExt cx="9814562" cy="411158"/>
          </a:xfrm>
        </p:grpSpPr>
        <p:sp>
          <p:nvSpPr>
            <p:cNvPr id="109" name="PA-矩形 108"/>
            <p:cNvSpPr/>
            <p:nvPr>
              <p:custDataLst>
                <p:tags r:id="rId10"/>
              </p:custDataLst>
            </p:nvPr>
          </p:nvSpPr>
          <p:spPr>
            <a:xfrm>
              <a:off x="1188720"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0" name="PA-矩形 109"/>
            <p:cNvSpPr/>
            <p:nvPr>
              <p:custDataLst>
                <p:tags r:id="rId11"/>
              </p:custDataLst>
            </p:nvPr>
          </p:nvSpPr>
          <p:spPr>
            <a:xfrm>
              <a:off x="7000242"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11" name="组合 110"/>
            <p:cNvGrpSpPr/>
            <p:nvPr/>
          </p:nvGrpSpPr>
          <p:grpSpPr>
            <a:xfrm>
              <a:off x="5406442" y="5413580"/>
              <a:ext cx="1379118" cy="411158"/>
              <a:chOff x="5402520" y="5413580"/>
              <a:chExt cx="1379118" cy="411158"/>
            </a:xfrm>
          </p:grpSpPr>
          <p:sp>
            <p:nvSpPr>
              <p:cNvPr id="112" name="PA-5-Point Star 111"/>
              <p:cNvSpPr/>
              <p:nvPr>
                <p:custDataLst>
                  <p:tags r:id="rId12"/>
                </p:custDataLst>
              </p:nvPr>
            </p:nvSpPr>
            <p:spPr>
              <a:xfrm>
                <a:off x="5886500" y="5413580"/>
                <a:ext cx="411158" cy="41115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3" name="PA-5-Point Star 112"/>
              <p:cNvSpPr/>
              <p:nvPr>
                <p:custDataLst>
                  <p:tags r:id="rId13"/>
                </p:custDataLst>
              </p:nvPr>
            </p:nvSpPr>
            <p:spPr>
              <a:xfrm>
                <a:off x="558608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4" name="PA-5-Point Star 113"/>
              <p:cNvSpPr/>
              <p:nvPr>
                <p:custDataLst>
                  <p:tags r:id="rId14"/>
                </p:custDataLst>
              </p:nvPr>
            </p:nvSpPr>
            <p:spPr>
              <a:xfrm>
                <a:off x="634915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5" name="PA-5-Point Star 114"/>
              <p:cNvSpPr/>
              <p:nvPr>
                <p:custDataLst>
                  <p:tags r:id="rId15"/>
                </p:custDataLst>
              </p:nvPr>
            </p:nvSpPr>
            <p:spPr>
              <a:xfrm>
                <a:off x="540252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6" name="PA-5-Point Star 115"/>
              <p:cNvSpPr/>
              <p:nvPr>
                <p:custDataLst>
                  <p:tags r:id="rId16"/>
                </p:custDataLst>
              </p:nvPr>
            </p:nvSpPr>
            <p:spPr>
              <a:xfrm>
                <a:off x="664957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101">
                                            <p:txEl>
                                              <p:pRg st="0" end="0"/>
                                            </p:txEl>
                                          </p:spTgt>
                                        </p:tgtEl>
                                        <p:attrNameLst>
                                          <p:attrName>style.visibility</p:attrName>
                                        </p:attrNameLst>
                                      </p:cBhvr>
                                      <p:to>
                                        <p:strVal val="visible"/>
                                      </p:to>
                                    </p:set>
                                    <p:anim calcmode="lin" valueType="num">
                                      <p:cBhvr additive="base">
                                        <p:cTn id="7" dur="750"/>
                                        <p:tgtEl>
                                          <p:spTgt spid="10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750"/>
                                        <p:tgtEl>
                                          <p:spTgt spid="101">
                                            <p:txEl>
                                              <p:pRg st="0" end="0"/>
                                            </p:txEl>
                                          </p:spTgt>
                                        </p:tgtEl>
                                      </p:cBhvr>
                                    </p:animEffect>
                                  </p:childTnLst>
                                </p:cTn>
                              </p:par>
                            </p:childTnLst>
                          </p:cTn>
                        </p:par>
                        <p:par>
                          <p:cTn id="9" fill="hold">
                            <p:stCondLst>
                              <p:cond delay="1500"/>
                            </p:stCondLst>
                            <p:childTnLst>
                              <p:par>
                                <p:cTn id="10" presetID="16" presetClass="entr" presetSubtype="37" fill="hold" nodeType="after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barn(outVertical)">
                                      <p:cBhvr>
                                        <p:cTn id="12" dur="500"/>
                                        <p:tgtEl>
                                          <p:spTgt spid="94"/>
                                        </p:tgtEl>
                                      </p:cBhvr>
                                    </p:animEffect>
                                  </p:childTnLst>
                                </p:cTn>
                              </p:par>
                              <p:par>
                                <p:cTn id="13" presetID="16" presetClass="entr" presetSubtype="37"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barn(outVertical)">
                                      <p:cBhvr>
                                        <p:cTn id="15" dur="500"/>
                                        <p:tgtEl>
                                          <p:spTgt spid="95"/>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93">
                                            <p:txEl>
                                              <p:pRg st="0" end="0"/>
                                            </p:txEl>
                                          </p:spTgt>
                                        </p:tgtEl>
                                        <p:attrNameLst>
                                          <p:attrName>style.visibility</p:attrName>
                                        </p:attrNameLst>
                                      </p:cBhvr>
                                      <p:to>
                                        <p:strVal val="visible"/>
                                      </p:to>
                                    </p:set>
                                    <p:anim calcmode="lin" valueType="num">
                                      <p:cBhvr>
                                        <p:cTn id="19" dur="1250" fill="hold"/>
                                        <p:tgtEl>
                                          <p:spTgt spid="93">
                                            <p:txEl>
                                              <p:pRg st="0" end="0"/>
                                            </p:txEl>
                                          </p:spTgt>
                                        </p:tgtEl>
                                        <p:attrNameLst>
                                          <p:attrName>ppt_w</p:attrName>
                                        </p:attrNameLst>
                                      </p:cBhvr>
                                      <p:tavLst>
                                        <p:tav tm="0">
                                          <p:val>
                                            <p:strVal val="#ppt_w+.3"/>
                                          </p:val>
                                        </p:tav>
                                        <p:tav tm="100000">
                                          <p:val>
                                            <p:strVal val="#ppt_w"/>
                                          </p:val>
                                        </p:tav>
                                      </p:tavLst>
                                    </p:anim>
                                    <p:anim calcmode="lin" valueType="num">
                                      <p:cBhvr>
                                        <p:cTn id="20" dur="1250" fill="hold"/>
                                        <p:tgtEl>
                                          <p:spTgt spid="93">
                                            <p:txEl>
                                              <p:pRg st="0" end="0"/>
                                            </p:txEl>
                                          </p:spTgt>
                                        </p:tgtEl>
                                        <p:attrNameLst>
                                          <p:attrName>ppt_h</p:attrName>
                                        </p:attrNameLst>
                                      </p:cBhvr>
                                      <p:tavLst>
                                        <p:tav tm="0">
                                          <p:val>
                                            <p:strVal val="#ppt_h"/>
                                          </p:val>
                                        </p:tav>
                                        <p:tav tm="100000">
                                          <p:val>
                                            <p:strVal val="#ppt_h"/>
                                          </p:val>
                                        </p:tav>
                                      </p:tavLst>
                                    </p:anim>
                                    <p:animEffect transition="in" filter="fade">
                                      <p:cBhvr>
                                        <p:cTn id="21" dur="1250"/>
                                        <p:tgtEl>
                                          <p:spTgt spid="93">
                                            <p:txEl>
                                              <p:pRg st="0" end="0"/>
                                            </p:txEl>
                                          </p:spTgt>
                                        </p:tgtEl>
                                      </p:cBhvr>
                                    </p:animEffect>
                                  </p:childTnLst>
                                </p:cTn>
                              </p:par>
                            </p:childTnLst>
                          </p:cTn>
                        </p:par>
                        <p:par>
                          <p:cTn id="22" fill="hold">
                            <p:stCondLst>
                              <p:cond delay="3500"/>
                            </p:stCondLst>
                            <p:childTnLst>
                              <p:par>
                                <p:cTn id="23" presetID="52" presetClass="entr" presetSubtype="0" fill="hold" nodeType="afterEffect">
                                  <p:stCondLst>
                                    <p:cond delay="0"/>
                                  </p:stCondLst>
                                  <p:childTnLst>
                                    <p:set>
                                      <p:cBhvr>
                                        <p:cTn id="24" dur="1" fill="hold">
                                          <p:stCondLst>
                                            <p:cond delay="0"/>
                                          </p:stCondLst>
                                        </p:cTn>
                                        <p:tgtEl>
                                          <p:spTgt spid="100"/>
                                        </p:tgtEl>
                                        <p:attrNameLst>
                                          <p:attrName>style.visibility</p:attrName>
                                        </p:attrNameLst>
                                      </p:cBhvr>
                                      <p:to>
                                        <p:strVal val="visible"/>
                                      </p:to>
                                    </p:set>
                                    <p:animScale>
                                      <p:cBhvr>
                                        <p:cTn id="25" dur="1250" decel="50000" fill="hold">
                                          <p:stCondLst>
                                            <p:cond delay="0"/>
                                          </p:stCondLst>
                                        </p:cTn>
                                        <p:tgtEl>
                                          <p:spTgt spid="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250" decel="50000" fill="hold">
                                          <p:stCondLst>
                                            <p:cond delay="0"/>
                                          </p:stCondLst>
                                        </p:cTn>
                                        <p:tgtEl>
                                          <p:spTgt spid="100"/>
                                        </p:tgtEl>
                                        <p:attrNameLst>
                                          <p:attrName>ppt_x</p:attrName>
                                          <p:attrName>ppt_y</p:attrName>
                                        </p:attrNameLst>
                                      </p:cBhvr>
                                    </p:animMotion>
                                    <p:animEffect transition="in" filter="fade">
                                      <p:cBhvr>
                                        <p:cTn id="27" dur="1250"/>
                                        <p:tgtEl>
                                          <p:spTgt spid="100"/>
                                        </p:tgtEl>
                                      </p:cBhvr>
                                    </p:animEffect>
                                  </p:childTnLst>
                                </p:cTn>
                              </p:par>
                            </p:childTnLst>
                          </p:cTn>
                        </p:par>
                        <p:par>
                          <p:cTn id="28" fill="hold">
                            <p:stCondLst>
                              <p:cond delay="5000"/>
                            </p:stCondLst>
                            <p:childTnLst>
                              <p:par>
                                <p:cTn id="29" presetID="16" presetClass="entr" presetSubtype="37" fill="hold" grpId="0" nodeType="afterEffect">
                                  <p:stCondLst>
                                    <p:cond delay="0"/>
                                  </p:stCondLst>
                                  <p:iterate type="lt">
                                    <p:tmPct val="0"/>
                                  </p:iterate>
                                  <p:childTnLst>
                                    <p:set>
                                      <p:cBhvr>
                                        <p:cTn id="30" dur="1" fill="hold">
                                          <p:stCondLst>
                                            <p:cond delay="0"/>
                                          </p:stCondLst>
                                        </p:cTn>
                                        <p:tgtEl>
                                          <p:spTgt spid="101"/>
                                        </p:tgtEl>
                                        <p:attrNameLst>
                                          <p:attrName>style.visibility</p:attrName>
                                        </p:attrNameLst>
                                      </p:cBhvr>
                                      <p:to>
                                        <p:strVal val="visible"/>
                                      </p:to>
                                    </p:set>
                                    <p:animEffect transition="in" filter="barn(outVertical)">
                                      <p:cBhvr>
                                        <p:cTn id="31" dur="250"/>
                                        <p:tgtEl>
                                          <p:spTgt spid="101"/>
                                        </p:tgtEl>
                                      </p:cBhvr>
                                    </p:animEffect>
                                  </p:childTnLst>
                                </p:cTn>
                              </p:par>
                              <p:par>
                                <p:cTn id="32" presetID="42" presetClass="entr" presetSubtype="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fade">
                                      <p:cBhvr>
                                        <p:cTn id="34" dur="1000"/>
                                        <p:tgtEl>
                                          <p:spTgt spid="108"/>
                                        </p:tgtEl>
                                      </p:cBhvr>
                                    </p:animEffect>
                                    <p:anim calcmode="lin" valueType="num">
                                      <p:cBhvr>
                                        <p:cTn id="35" dur="1000" fill="hold"/>
                                        <p:tgtEl>
                                          <p:spTgt spid="108"/>
                                        </p:tgtEl>
                                        <p:attrNameLst>
                                          <p:attrName>ppt_x</p:attrName>
                                        </p:attrNameLst>
                                      </p:cBhvr>
                                      <p:tavLst>
                                        <p:tav tm="0">
                                          <p:val>
                                            <p:strVal val="#ppt_x"/>
                                          </p:val>
                                        </p:tav>
                                        <p:tav tm="100000">
                                          <p:val>
                                            <p:strVal val="#ppt_x"/>
                                          </p:val>
                                        </p:tav>
                                      </p:tavLst>
                                    </p:anim>
                                    <p:anim calcmode="lin" valueType="num">
                                      <p:cBhvr>
                                        <p:cTn id="36"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35"/>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第一颗氢弹爆炸</a:t>
            </a:r>
            <a:endPar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Freeform 5"/>
          <p:cNvSpPr/>
          <p:nvPr/>
        </p:nvSpPr>
        <p:spPr bwMode="auto">
          <a:xfrm rot="16200000">
            <a:off x="1772396" y="1148941"/>
            <a:ext cx="3998770" cy="5923054"/>
          </a:xfrm>
          <a:custGeom>
            <a:avLst/>
            <a:gdLst>
              <a:gd name="T0" fmla="*/ 3357 w 3357"/>
              <a:gd name="T1" fmla="*/ 514 h 3187"/>
              <a:gd name="T2" fmla="*/ 3357 w 3357"/>
              <a:gd name="T3" fmla="*/ 0 h 3187"/>
              <a:gd name="T4" fmla="*/ 0 w 3357"/>
              <a:gd name="T5" fmla="*/ 0 h 3187"/>
              <a:gd name="T6" fmla="*/ 0 w 3357"/>
              <a:gd name="T7" fmla="*/ 3187 h 3187"/>
              <a:gd name="T8" fmla="*/ 3357 w 3357"/>
              <a:gd name="T9" fmla="*/ 3187 h 3187"/>
              <a:gd name="T10" fmla="*/ 3357 w 3357"/>
              <a:gd name="T11" fmla="*/ 2673 h 3187"/>
            </a:gdLst>
            <a:ahLst/>
            <a:cxnLst>
              <a:cxn ang="0">
                <a:pos x="T0" y="T1"/>
              </a:cxn>
              <a:cxn ang="0">
                <a:pos x="T2" y="T3"/>
              </a:cxn>
              <a:cxn ang="0">
                <a:pos x="T4" y="T5"/>
              </a:cxn>
              <a:cxn ang="0">
                <a:pos x="T6" y="T7"/>
              </a:cxn>
              <a:cxn ang="0">
                <a:pos x="T8" y="T9"/>
              </a:cxn>
              <a:cxn ang="0">
                <a:pos x="T10" y="T11"/>
              </a:cxn>
            </a:cxnLst>
            <a:rect l="0" t="0" r="r" b="b"/>
            <a:pathLst>
              <a:path w="3357" h="3187">
                <a:moveTo>
                  <a:pt x="3357" y="514"/>
                </a:moveTo>
                <a:lnTo>
                  <a:pt x="3357" y="0"/>
                </a:lnTo>
                <a:lnTo>
                  <a:pt x="0" y="0"/>
                </a:lnTo>
                <a:lnTo>
                  <a:pt x="0" y="3187"/>
                </a:lnTo>
                <a:lnTo>
                  <a:pt x="3357" y="3187"/>
                </a:lnTo>
                <a:lnTo>
                  <a:pt x="3357" y="2673"/>
                </a:lnTo>
              </a:path>
            </a:pathLst>
          </a:custGeom>
          <a:noFill/>
          <a:ln w="19050" cap="flat">
            <a:solidFill>
              <a:srgbClr val="C00000"/>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5" name="组合 4"/>
          <p:cNvGrpSpPr/>
          <p:nvPr/>
        </p:nvGrpSpPr>
        <p:grpSpPr>
          <a:xfrm>
            <a:off x="2048977" y="1783942"/>
            <a:ext cx="3386622" cy="717238"/>
            <a:chOff x="2943301" y="1857139"/>
            <a:chExt cx="6502931" cy="717238"/>
          </a:xfrm>
        </p:grpSpPr>
        <p:pic>
          <p:nvPicPr>
            <p:cNvPr id="6" name="图片 5"/>
            <p:cNvPicPr>
              <a:picLocks noChangeAspect="1"/>
            </p:cNvPicPr>
            <p:nvPr/>
          </p:nvPicPr>
          <p:blipFill>
            <a:blip r:embed="rId2" cstate="screen"/>
            <a:stretch>
              <a:fillRect/>
            </a:stretch>
          </p:blipFill>
          <p:spPr>
            <a:xfrm rot="858850" flipH="1">
              <a:off x="9114774" y="1857140"/>
              <a:ext cx="331458" cy="717237"/>
            </a:xfrm>
            <a:prstGeom prst="rect">
              <a:avLst/>
            </a:prstGeom>
          </p:spPr>
        </p:pic>
        <p:sp>
          <p:nvSpPr>
            <p:cNvPr id="8" name="圆角矩形 4"/>
            <p:cNvSpPr/>
            <p:nvPr/>
          </p:nvSpPr>
          <p:spPr>
            <a:xfrm>
              <a:off x="3358279" y="1879991"/>
              <a:ext cx="5672976" cy="52186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9" name="图片 8"/>
            <p:cNvPicPr>
              <a:picLocks noChangeAspect="1"/>
            </p:cNvPicPr>
            <p:nvPr/>
          </p:nvPicPr>
          <p:blipFill>
            <a:blip r:embed="rId2" cstate="screen"/>
            <a:stretch>
              <a:fillRect/>
            </a:stretch>
          </p:blipFill>
          <p:spPr>
            <a:xfrm rot="20741150">
              <a:off x="2943301" y="1857139"/>
              <a:ext cx="331458" cy="717237"/>
            </a:xfrm>
            <a:prstGeom prst="rect">
              <a:avLst/>
            </a:prstGeom>
          </p:spPr>
        </p:pic>
        <p:sp>
          <p:nvSpPr>
            <p:cNvPr id="10" name="矩形 9"/>
            <p:cNvSpPr/>
            <p:nvPr/>
          </p:nvSpPr>
          <p:spPr>
            <a:xfrm>
              <a:off x="5486880" y="1926597"/>
              <a:ext cx="7986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背景</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1" name="矩形 10"/>
          <p:cNvSpPr/>
          <p:nvPr/>
        </p:nvSpPr>
        <p:spPr>
          <a:xfrm>
            <a:off x="936765" y="2482132"/>
            <a:ext cx="5672976" cy="3570401"/>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a:t>
            </a:r>
            <a:r>
              <a:rPr kumimoji="0" lang="zh-CN" altLang="zh-CN"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世纪</a:t>
            </a:r>
            <a:r>
              <a:rPr kumimoji="0" lang="en-US" altLang="zh-CN"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50</a:t>
            </a:r>
            <a:r>
              <a:rPr kumimoji="0" lang="zh-CN" altLang="zh-CN"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年代</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zh-CN"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中苏关系破裂</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zh-CN"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所有的援华专家撤走，所有的援华项目终止</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zh-CN"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中国完全</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进入了</a:t>
            </a:r>
            <a:r>
              <a:rPr kumimoji="0" lang="zh-CN" altLang="zh-CN"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独立自主的核武器研发</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。同时，</a:t>
            </a:r>
            <a:r>
              <a:rPr kumimoji="0" lang="zh-CN" altLang="zh-CN"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美国</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还</a:t>
            </a:r>
            <a:r>
              <a:rPr kumimoji="0" lang="zh-CN" altLang="zh-CN"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威胁</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要</a:t>
            </a:r>
            <a:r>
              <a:rPr kumimoji="0" lang="zh-CN" altLang="zh-CN"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对中国使用核武器。为了打破他们的核垄断，粉碎他们的核威慑，中国必须有自己的氢弹。</a:t>
            </a:r>
            <a:r>
              <a:rPr kumimoji="0" lang="en-US" altLang="zh-CN"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1965</a:t>
            </a:r>
            <a:r>
              <a:rPr kumimoji="0" lang="zh-CN" altLang="zh-CN"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r>
              <a:rPr kumimoji="0" lang="en-US" altLang="zh-CN"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zh-CN"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月，毛泽东在听取国家计委关于长远规划设想的汇报时明确提出</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zh-CN"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原子弹和氢弹都要有。</a:t>
            </a:r>
            <a:endPar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8175" y="1773736"/>
            <a:ext cx="4586625" cy="43361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2500"/>
                            </p:stCondLst>
                            <p:childTnLst>
                              <p:par>
                                <p:cTn id="15" presetID="18" presetClass="entr" presetSubtype="1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15"/>
          <p:cNvSpPr/>
          <p:nvPr>
            <p:custDataLst>
              <p:tags r:id="rId1"/>
            </p:custDataLst>
          </p:nvPr>
        </p:nvSpPr>
        <p:spPr>
          <a:xfrm>
            <a:off x="1003675" y="384438"/>
            <a:ext cx="804888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solidFill>
                  <a:srgbClr val="C00000"/>
                </a:solidFill>
                <a:cs typeface="+mn-ea"/>
                <a:sym typeface="+mn-lt"/>
              </a:rPr>
              <a:t>社会主义建设道路初步探索</a:t>
            </a:r>
            <a:endParaRPr kumimoji="0" lang="zh-CN" altLang="en-US" sz="2800" b="1" i="0" u="none" strike="noStrike" kern="1200" cap="none" spc="0" normalizeH="0" baseline="0" noProof="0" dirty="0">
              <a:ln>
                <a:noFill/>
              </a:ln>
              <a:solidFill>
                <a:srgbClr val="C00000"/>
              </a:solidFill>
              <a:effectLst/>
              <a:uLnTx/>
              <a:uFillTx/>
              <a:cs typeface="+mn-ea"/>
              <a:sym typeface="+mn-lt"/>
            </a:endParaRPr>
          </a:p>
        </p:txBody>
      </p:sp>
      <p:sp>
        <p:nvSpPr>
          <p:cNvPr id="16" name="PA-102246"/>
          <p:cNvSpPr/>
          <p:nvPr>
            <p:custDataLst>
              <p:tags r:id="rId2"/>
            </p:custDataLst>
          </p:nvPr>
        </p:nvSpPr>
        <p:spPr>
          <a:xfrm>
            <a:off x="670560" y="2023048"/>
            <a:ext cx="5005362" cy="4407535"/>
          </a:xfrm>
          <a:prstGeom prst="rect">
            <a:avLst/>
          </a:prstGeom>
        </p:spPr>
        <p:txBody>
          <a:bodyPr wrap="square">
            <a:spAutoFit/>
          </a:bodyPr>
          <a:lstStyle/>
          <a:p>
            <a:pPr indent="504190" algn="just">
              <a:lnSpc>
                <a:spcPct val="130000"/>
              </a:lnSpc>
            </a:pPr>
            <a:r>
              <a:rPr lang="zh-CN" altLang="en-US" dirty="0">
                <a:cs typeface="+mn-ea"/>
                <a:sym typeface="+mn-lt"/>
              </a:rPr>
              <a:t>中国跨入社会主义大门时，面临着新的问题：在经济文化十分落后且经济发展不平衡的国家，</a:t>
            </a:r>
            <a:r>
              <a:rPr lang="zh-CN" altLang="en-US" b="1" dirty="0">
                <a:cs typeface="+mn-ea"/>
                <a:sym typeface="+mn-lt"/>
              </a:rPr>
              <a:t>要建设什么样的社会主义，如何建设社会主义</a:t>
            </a:r>
            <a:r>
              <a:rPr lang="zh-CN" altLang="en-US" dirty="0">
                <a:cs typeface="+mn-ea"/>
                <a:sym typeface="+mn-lt"/>
              </a:rPr>
              <a:t>。</a:t>
            </a:r>
            <a:endParaRPr lang="en-US" altLang="zh-CN" dirty="0">
              <a:cs typeface="+mn-ea"/>
              <a:sym typeface="+mn-lt"/>
            </a:endParaRPr>
          </a:p>
          <a:p>
            <a:pPr indent="504190" algn="just">
              <a:lnSpc>
                <a:spcPct val="130000"/>
              </a:lnSpc>
            </a:pPr>
            <a:r>
              <a:rPr lang="zh-CN" altLang="en-US" dirty="0">
                <a:cs typeface="+mn-ea"/>
                <a:sym typeface="+mn-lt"/>
              </a:rPr>
              <a:t>当时，新生的人民政权尚不稳定，国际上存在以苏联为首的社会主义阵营和以美国为首的资本主义阵营的对立，苏联也需要战略伙伴对抗美国与西方国家。</a:t>
            </a:r>
            <a:endParaRPr lang="en-US" altLang="zh-CN" dirty="0">
              <a:cs typeface="+mn-ea"/>
              <a:sym typeface="+mn-lt"/>
            </a:endParaRPr>
          </a:p>
          <a:p>
            <a:pPr indent="504190" algn="just">
              <a:lnSpc>
                <a:spcPct val="130000"/>
              </a:lnSpc>
            </a:pPr>
            <a:r>
              <a:rPr lang="zh-CN" altLang="en-US" dirty="0">
                <a:cs typeface="+mn-ea"/>
                <a:sym typeface="+mn-lt"/>
              </a:rPr>
              <a:t>苏联是世界上第一个社会主义国家，有数十年的社会主义经验，且在社会主义建设中取得了巨大的成就。苏联成了建设社会主义的学习对象。</a:t>
            </a:r>
            <a:endParaRPr lang="zh-CN" altLang="en-US" dirty="0">
              <a:cs typeface="+mn-ea"/>
              <a:sym typeface="+mn-lt"/>
            </a:endParaRPr>
          </a:p>
        </p:txBody>
      </p:sp>
      <p:grpSp>
        <p:nvGrpSpPr>
          <p:cNvPr id="17" name="PA-102247"/>
          <p:cNvGrpSpPr/>
          <p:nvPr>
            <p:custDataLst>
              <p:tags r:id="rId3"/>
            </p:custDataLst>
          </p:nvPr>
        </p:nvGrpSpPr>
        <p:grpSpPr>
          <a:xfrm>
            <a:off x="736600" y="1277561"/>
            <a:ext cx="10407254" cy="432000"/>
            <a:chOff x="794147" y="1934777"/>
            <a:chExt cx="10407254" cy="432000"/>
          </a:xfrm>
        </p:grpSpPr>
        <p:cxnSp>
          <p:nvCxnSpPr>
            <p:cNvPr id="18" name="PA-直接连接符 9"/>
            <p:cNvCxnSpPr/>
            <p:nvPr>
              <p:custDataLst>
                <p:tags r:id="rId4"/>
              </p:custDataLst>
            </p:nvPr>
          </p:nvCxnSpPr>
          <p:spPr>
            <a:xfrm>
              <a:off x="794147" y="2150777"/>
              <a:ext cx="493932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PA-5-Point Star 10"/>
            <p:cNvSpPr/>
            <p:nvPr>
              <p:custDataLst>
                <p:tags r:id="rId5"/>
              </p:custDataLst>
            </p:nvPr>
          </p:nvSpPr>
          <p:spPr>
            <a:xfrm>
              <a:off x="5880001" y="1934777"/>
              <a:ext cx="432000" cy="432000"/>
            </a:xfrm>
            <a:prstGeom prst="star5">
              <a:avLst/>
            </a:prstGeom>
            <a:solidFill>
              <a:srgbClr val="C91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PA-直接连接符 11"/>
            <p:cNvCxnSpPr/>
            <p:nvPr>
              <p:custDataLst>
                <p:tags r:id="rId6"/>
              </p:custDataLst>
            </p:nvPr>
          </p:nvCxnSpPr>
          <p:spPr>
            <a:xfrm>
              <a:off x="6431406" y="2150777"/>
              <a:ext cx="476999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6648179" y="5507056"/>
            <a:ext cx="4649740" cy="1200329"/>
          </a:xfrm>
          <a:prstGeom prst="rect">
            <a:avLst/>
          </a:prstGeom>
          <a:noFill/>
        </p:spPr>
        <p:txBody>
          <a:bodyPr wrap="square" rtlCol="0">
            <a:spAutoFit/>
          </a:bodyPr>
          <a:lstStyle/>
          <a:p>
            <a:r>
              <a:rPr lang="zh-CN" altLang="en-US" sz="1600" dirty="0">
                <a:latin typeface="华文行楷" panose="02010800040101010101" pitchFamily="2" charset="-122"/>
                <a:ea typeface="华文行楷" panose="02010800040101010101" pitchFamily="2" charset="-122"/>
              </a:rPr>
              <a:t>“</a:t>
            </a:r>
            <a:r>
              <a:rPr lang="zh-CN" altLang="en-US" sz="2400" dirty="0">
                <a:latin typeface="华文行楷" panose="02010800040101010101" pitchFamily="2" charset="-122"/>
                <a:ea typeface="华文行楷" panose="02010800040101010101" pitchFamily="2" charset="-122"/>
              </a:rPr>
              <a:t>苏联共产党就是我们的最好的先生，我们必须向他们学习。”</a:t>
            </a:r>
            <a:endParaRPr lang="en-US" altLang="zh-CN" sz="2400" dirty="0">
              <a:latin typeface="华文行楷" panose="02010800040101010101" pitchFamily="2" charset="-122"/>
              <a:ea typeface="华文行楷" panose="02010800040101010101" pitchFamily="2" charset="-122"/>
            </a:endParaRPr>
          </a:p>
          <a:p>
            <a:pPr algn="r"/>
            <a:r>
              <a:rPr lang="en-US" altLang="zh-CN" sz="2400" dirty="0">
                <a:latin typeface="华文行楷" panose="02010800040101010101" pitchFamily="2" charset="-122"/>
                <a:ea typeface="华文行楷" panose="02010800040101010101" pitchFamily="2" charset="-122"/>
              </a:rPr>
              <a:t>——</a:t>
            </a:r>
            <a:r>
              <a:rPr lang="zh-CN" altLang="en-US" sz="2400" dirty="0">
                <a:latin typeface="华文行楷" panose="02010800040101010101" pitchFamily="2" charset="-122"/>
                <a:ea typeface="华文行楷" panose="02010800040101010101" pitchFamily="2" charset="-122"/>
              </a:rPr>
              <a:t>毛泽东</a:t>
            </a:r>
            <a:endParaRPr lang="zh-CN" altLang="en-US" sz="2400" dirty="0">
              <a:latin typeface="华文行楷" panose="02010800040101010101" pitchFamily="2" charset="-122"/>
              <a:ea typeface="华文行楷" panose="02010800040101010101" pitchFamily="2" charset="-122"/>
            </a:endParaRPr>
          </a:p>
        </p:txBody>
      </p:sp>
      <p:pic>
        <p:nvPicPr>
          <p:cNvPr id="11" name="图片 10"/>
          <p:cNvPicPr>
            <a:picLocks noChangeAspect="1"/>
          </p:cNvPicPr>
          <p:nvPr/>
        </p:nvPicPr>
        <p:blipFill>
          <a:blip r:embed="rId7"/>
          <a:stretch>
            <a:fillRect/>
          </a:stretch>
        </p:blipFill>
        <p:spPr>
          <a:xfrm>
            <a:off x="7525314" y="1709561"/>
            <a:ext cx="2587601" cy="35736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par>
                                <p:cTn id="8" presetID="2" presetClass="entr" presetSubtype="2" fill="hold" grpId="0" nodeType="withEffect">
                                  <p:stCondLst>
                                    <p:cond delay="175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1+#ppt_w/2"/>
                                          </p:val>
                                        </p:tav>
                                        <p:tav tm="100000">
                                          <p:val>
                                            <p:strVal val="#ppt_x"/>
                                          </p:val>
                                        </p:tav>
                                      </p:tavLst>
                                    </p:anim>
                                    <p:anim calcmode="lin" valueType="num">
                                      <p:cBhvr additive="base">
                                        <p:cTn id="11"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75"/>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第一颗氢弹爆炸</a:t>
            </a:r>
            <a:endPar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箭头: 燕尾形 15"/>
          <p:cNvSpPr/>
          <p:nvPr/>
        </p:nvSpPr>
        <p:spPr>
          <a:xfrm rot="5400000">
            <a:off x="-814881" y="3407288"/>
            <a:ext cx="5233501" cy="1074596"/>
          </a:xfrm>
          <a:prstGeom prst="notchedRightArrow">
            <a:avLst>
              <a:gd name="adj1" fmla="val 50000"/>
              <a:gd name="adj2" fmla="val 40788"/>
            </a:avLst>
          </a:prstGeom>
          <a:solidFill>
            <a:srgbClr val="591300">
              <a:alpha val="25000"/>
            </a:srgbClr>
          </a:solidFill>
          <a:ln w="12700" cap="flat" cmpd="sng" algn="ctr">
            <a:noFill/>
            <a:prstDash val="solid"/>
            <a:miter lim="800000"/>
          </a:ln>
          <a:effectLst/>
        </p:spPr>
        <p:txBody>
          <a:bodyPr rtlCol="0" anchor="ctr"/>
          <a:lstStyle/>
          <a:p>
            <a:pPr marL="0" marR="0" lvl="0" indent="0" algn="ctr"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5" name="组合 4"/>
          <p:cNvGrpSpPr/>
          <p:nvPr/>
        </p:nvGrpSpPr>
        <p:grpSpPr>
          <a:xfrm>
            <a:off x="1080948" y="1531344"/>
            <a:ext cx="10659989" cy="899044"/>
            <a:chOff x="1258520" y="1645509"/>
            <a:chExt cx="9304421" cy="1161818"/>
          </a:xfrm>
        </p:grpSpPr>
        <p:sp>
          <p:nvSpPr>
            <p:cNvPr id="6" name="矩形 5"/>
            <p:cNvSpPr/>
            <p:nvPr/>
          </p:nvSpPr>
          <p:spPr bwMode="auto">
            <a:xfrm>
              <a:off x="1258520" y="1681316"/>
              <a:ext cx="9304421" cy="1126011"/>
            </a:xfrm>
            <a:prstGeom prst="rect">
              <a:avLst/>
            </a:prstGeom>
            <a:noFill/>
            <a:ln w="9525" cap="flat" cmpd="sng" algn="ctr">
              <a:solidFill>
                <a:srgbClr val="FFFFFF">
                  <a:lumMod val="75000"/>
                </a:srgbClr>
              </a:solidFill>
              <a:prstDash val="solid"/>
              <a:round/>
              <a:headEnd type="none" w="med" len="med"/>
              <a:tailEnd type="none" w="med" len="med"/>
            </a:ln>
            <a:effectLst/>
          </p:spPr>
          <p:txBody>
            <a:bodyPr vert="horz" wrap="square" lIns="118746" tIns="59373" rIns="118746" bIns="59373" numCol="1" rtlCol="0" anchor="t" anchorCtr="0" compatLnSpc="1"/>
            <a:lstStyle/>
            <a:p>
              <a:pPr marL="0" marR="0" lvl="0" indent="0" algn="l" defTabSz="1187450" rtl="0" eaLnBrk="1" fontAlgn="base" latinLnBrk="0" hangingPunct="1">
                <a:lnSpc>
                  <a:spcPct val="100000"/>
                </a:lnSpc>
                <a:spcBef>
                  <a:spcPct val="0"/>
                </a:spcBef>
                <a:spcAft>
                  <a:spcPct val="0"/>
                </a:spcAft>
                <a:buClrTx/>
                <a:buSzTx/>
                <a:buFontTx/>
                <a:buNone/>
                <a:defRPr/>
              </a:pPr>
              <a:endParaRPr kumimoji="0" lang="zh-CN" altLang="en-US" sz="2080" b="0" i="0" u="none" strike="noStrike" kern="0" cap="none" spc="0" normalizeH="0" baseline="0" noProof="0">
                <a:ln>
                  <a:noFill/>
                </a:ln>
                <a:solidFill>
                  <a:srgbClr val="BC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矩形 7"/>
            <p:cNvSpPr/>
            <p:nvPr/>
          </p:nvSpPr>
          <p:spPr>
            <a:xfrm>
              <a:off x="2671795" y="1645509"/>
              <a:ext cx="7872802" cy="94086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zh-CN"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rPr>
                <a:t>钱三强组织中科院原子能研究所的黄祖洽等组成一个从事氢弹理论探索研究工作的机构—轻核反应装置理论探索组</a:t>
              </a:r>
              <a:r>
                <a:rPr kumimoji="0" lang="zh-CN" altLang="en-US"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rPr>
                <a:t>，</a:t>
              </a:r>
              <a:r>
                <a:rPr kumimoji="0" lang="zh-CN" altLang="zh-CN"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rPr>
                <a:t>在数学组和实验组的帮助下做了很多颇富成效的工作。</a:t>
              </a:r>
              <a:endParaRPr kumimoji="0" lang="zh-CN" altLang="zh-CN"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endParaRPr>
            </a:p>
          </p:txBody>
        </p:sp>
      </p:grpSp>
      <p:grpSp>
        <p:nvGrpSpPr>
          <p:cNvPr id="9" name="组合 8"/>
          <p:cNvGrpSpPr/>
          <p:nvPr/>
        </p:nvGrpSpPr>
        <p:grpSpPr>
          <a:xfrm>
            <a:off x="807721" y="1553405"/>
            <a:ext cx="1977042" cy="879296"/>
            <a:chOff x="896462" y="1713501"/>
            <a:chExt cx="2001450" cy="1947137"/>
          </a:xfrm>
        </p:grpSpPr>
        <p:sp>
          <p:nvSpPr>
            <p:cNvPr id="10" name="箭头: 五边形 9"/>
            <p:cNvSpPr/>
            <p:nvPr/>
          </p:nvSpPr>
          <p:spPr bwMode="auto">
            <a:xfrm>
              <a:off x="896462" y="1713501"/>
              <a:ext cx="2001450" cy="1947137"/>
            </a:xfrm>
            <a:prstGeom prst="homePlate">
              <a:avLst>
                <a:gd name="adj" fmla="val 19643"/>
              </a:avLst>
            </a:prstGeom>
            <a:solidFill>
              <a:srgbClr val="C00000"/>
            </a:solidFill>
            <a:ln w="12700" cap="flat" cmpd="sng" algn="ctr">
              <a:noFill/>
              <a:prstDash val="solid"/>
              <a:miter lim="800000"/>
            </a:ln>
            <a:effectLst/>
          </p:spPr>
          <p:txBody>
            <a:bodyPr rot="0" spcFirstLastPara="0" vertOverflow="overflow" horzOverflow="overflow" vert="horz" wrap="square" lIns="118746" tIns="59373" rIns="118746" bIns="59373" numCol="1" spcCol="0" rtlCol="0" fromWordArt="0" anchor="t" anchorCtr="0" forceAA="0" compatLnSpc="1">
              <a:noAutofit/>
            </a:bodyPr>
            <a:lstStyle/>
            <a:p>
              <a:pPr marL="0" marR="0" lvl="0" indent="0" algn="ctr" defTabSz="1187450" rtl="0" eaLnBrk="0" fontAlgn="base" latinLnBrk="0" hangingPunct="0">
                <a:lnSpc>
                  <a:spcPct val="120000"/>
                </a:lnSpc>
                <a:spcBef>
                  <a:spcPct val="0"/>
                </a:spcBef>
                <a:spcAft>
                  <a:spcPct val="0"/>
                </a:spcAft>
                <a:buClrTx/>
                <a:buSzTx/>
                <a:buFontTx/>
                <a:buNone/>
                <a:defRPr/>
              </a:pPr>
              <a:endParaRPr kumimoji="0" lang="zh-CN" altLang="en-US" sz="415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 name="TextBox 18"/>
            <p:cNvSpPr txBox="1"/>
            <p:nvPr/>
          </p:nvSpPr>
          <p:spPr>
            <a:xfrm>
              <a:off x="1032509" y="2158762"/>
              <a:ext cx="1639743" cy="1073248"/>
            </a:xfrm>
            <a:prstGeom prst="rect">
              <a:avLst/>
            </a:prstGeom>
            <a:noFill/>
          </p:spPr>
          <p:txBody>
            <a:bodyPr wrap="square" rtlCol="0">
              <a:spAutoFit/>
            </a:bodyPr>
            <a:lstStyle/>
            <a:p>
              <a:pPr marL="0" marR="0" lvl="0" indent="0" algn="ctr" defTabSz="1188085" rtl="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rPr>
                <a:t>1960</a:t>
              </a:r>
              <a:r>
                <a:rPr kumimoji="0" lang="zh-CN" altLang="zh-CN"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rPr>
                <a:t>年到</a:t>
              </a:r>
              <a:r>
                <a:rPr kumimoji="0" lang="en-US" altLang="zh-CN"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rPr>
                <a:t>1965</a:t>
              </a:r>
              <a:r>
                <a:rPr kumimoji="0" lang="zh-CN" altLang="zh-CN"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rPr>
                <a:t>年初</a:t>
              </a:r>
              <a:endPar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20" name="组合 19"/>
          <p:cNvGrpSpPr/>
          <p:nvPr/>
        </p:nvGrpSpPr>
        <p:grpSpPr>
          <a:xfrm>
            <a:off x="1080948" y="2660141"/>
            <a:ext cx="10663740" cy="938874"/>
            <a:chOff x="1258520" y="1604310"/>
            <a:chExt cx="9304421" cy="1351860"/>
          </a:xfrm>
        </p:grpSpPr>
        <p:sp>
          <p:nvSpPr>
            <p:cNvPr id="21" name="矩形 20"/>
            <p:cNvSpPr/>
            <p:nvPr/>
          </p:nvSpPr>
          <p:spPr bwMode="auto">
            <a:xfrm>
              <a:off x="1258520" y="1681316"/>
              <a:ext cx="9304421" cy="1274854"/>
            </a:xfrm>
            <a:prstGeom prst="rect">
              <a:avLst/>
            </a:prstGeom>
            <a:noFill/>
            <a:ln w="9525" cap="flat" cmpd="sng" algn="ctr">
              <a:solidFill>
                <a:srgbClr val="FFFFFF">
                  <a:lumMod val="75000"/>
                </a:srgbClr>
              </a:solidFill>
              <a:prstDash val="solid"/>
              <a:round/>
              <a:headEnd type="none" w="med" len="med"/>
              <a:tailEnd type="none" w="med" len="med"/>
            </a:ln>
            <a:effectLst/>
          </p:spPr>
          <p:txBody>
            <a:bodyPr vert="horz" wrap="square" lIns="118746" tIns="59373" rIns="118746" bIns="59373" numCol="1" rtlCol="0" anchor="t" anchorCtr="0" compatLnSpc="1"/>
            <a:lstStyle/>
            <a:p>
              <a:pPr marL="0" marR="0" lvl="0" indent="0" algn="l" defTabSz="1187450" rtl="0" eaLnBrk="1" fontAlgn="base" latinLnBrk="0" hangingPunct="1">
                <a:lnSpc>
                  <a:spcPct val="100000"/>
                </a:lnSpc>
                <a:spcBef>
                  <a:spcPct val="0"/>
                </a:spcBef>
                <a:spcAft>
                  <a:spcPct val="0"/>
                </a:spcAft>
                <a:buClrTx/>
                <a:buSzTx/>
                <a:buFontTx/>
                <a:buNone/>
                <a:defRPr/>
              </a:pPr>
              <a:endParaRPr kumimoji="0" lang="zh-CN" altLang="en-US" sz="2080" b="0" i="0" u="none" strike="noStrike" kern="0" cap="none" spc="0" normalizeH="0" baseline="0" noProof="0">
                <a:ln>
                  <a:noFill/>
                </a:ln>
                <a:solidFill>
                  <a:srgbClr val="BC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2" name="矩形 21"/>
            <p:cNvSpPr/>
            <p:nvPr/>
          </p:nvSpPr>
          <p:spPr>
            <a:xfrm>
              <a:off x="2686866" y="1604310"/>
              <a:ext cx="7872802" cy="125516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zh-CN"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rPr>
                <a:t>在青海核武器研制基地（</a:t>
              </a:r>
              <a:r>
                <a:rPr kumimoji="0" lang="en-US" altLang="zh-CN"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rPr>
                <a:t>221</a:t>
              </a:r>
              <a:r>
                <a:rPr kumimoji="0" lang="zh-CN" altLang="zh-CN"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rPr>
                <a:t>厂）六分厂的爆轰场地上成功进行了</a:t>
              </a:r>
              <a:r>
                <a:rPr kumimoji="0" lang="en-US" altLang="zh-CN"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rPr>
                <a:t>629</a:t>
              </a:r>
              <a:r>
                <a:rPr kumimoji="0" lang="zh-CN" altLang="zh-CN"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rPr>
                <a:t>冷实验，这是一次氢弹原理试验装置的全尺寸模型的爆轰试验。试验结果表明新的实验装置工作正常。</a:t>
              </a:r>
              <a:endParaRPr kumimoji="0" lang="zh-CN" altLang="zh-CN"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endParaRPr>
            </a:p>
          </p:txBody>
        </p:sp>
      </p:grpSp>
      <p:grpSp>
        <p:nvGrpSpPr>
          <p:cNvPr id="23" name="组合 22"/>
          <p:cNvGrpSpPr/>
          <p:nvPr/>
        </p:nvGrpSpPr>
        <p:grpSpPr>
          <a:xfrm>
            <a:off x="807721" y="2722032"/>
            <a:ext cx="1977042" cy="879296"/>
            <a:chOff x="896462" y="1713501"/>
            <a:chExt cx="2001450" cy="1947137"/>
          </a:xfrm>
        </p:grpSpPr>
        <p:sp>
          <p:nvSpPr>
            <p:cNvPr id="24" name="箭头: 五边形 23"/>
            <p:cNvSpPr/>
            <p:nvPr/>
          </p:nvSpPr>
          <p:spPr bwMode="auto">
            <a:xfrm>
              <a:off x="896462" y="1713501"/>
              <a:ext cx="2001450" cy="1947137"/>
            </a:xfrm>
            <a:prstGeom prst="homePlate">
              <a:avLst>
                <a:gd name="adj" fmla="val 19643"/>
              </a:avLst>
            </a:prstGeom>
            <a:solidFill>
              <a:srgbClr val="C00000"/>
            </a:solidFill>
            <a:ln w="12700" cap="flat" cmpd="sng" algn="ctr">
              <a:noFill/>
              <a:prstDash val="solid"/>
              <a:miter lim="800000"/>
            </a:ln>
            <a:effectLst/>
          </p:spPr>
          <p:txBody>
            <a:bodyPr rot="0" spcFirstLastPara="0" vertOverflow="overflow" horzOverflow="overflow" vert="horz" wrap="square" lIns="118746" tIns="59373" rIns="118746" bIns="59373" numCol="1" spcCol="0" rtlCol="0" fromWordArt="0" anchor="t" anchorCtr="0" forceAA="0" compatLnSpc="1">
              <a:noAutofit/>
            </a:bodyPr>
            <a:lstStyle/>
            <a:p>
              <a:pPr marL="0" marR="0" lvl="0" indent="0" algn="ctr" defTabSz="1187450" rtl="0" eaLnBrk="0" fontAlgn="base" latinLnBrk="0" hangingPunct="0">
                <a:lnSpc>
                  <a:spcPct val="120000"/>
                </a:lnSpc>
                <a:spcBef>
                  <a:spcPct val="0"/>
                </a:spcBef>
                <a:spcAft>
                  <a:spcPct val="0"/>
                </a:spcAft>
                <a:buClrTx/>
                <a:buSzTx/>
                <a:buFontTx/>
                <a:buNone/>
                <a:defRPr/>
              </a:pPr>
              <a:endParaRPr kumimoji="0" lang="zh-CN" altLang="en-US" sz="415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5" name="TextBox 18"/>
            <p:cNvSpPr txBox="1"/>
            <p:nvPr/>
          </p:nvSpPr>
          <p:spPr>
            <a:xfrm>
              <a:off x="1032509" y="2376392"/>
              <a:ext cx="1639743" cy="621354"/>
            </a:xfrm>
            <a:prstGeom prst="rect">
              <a:avLst/>
            </a:prstGeom>
            <a:noFill/>
          </p:spPr>
          <p:txBody>
            <a:bodyPr wrap="square" rtlCol="0">
              <a:spAutoFit/>
            </a:bodyPr>
            <a:lstStyle/>
            <a:p>
              <a:pPr marL="0" marR="0" lvl="0" indent="0" algn="ctr" defTabSz="1188085" rtl="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rPr>
                <a:t>1966</a:t>
              </a:r>
              <a:r>
                <a:rPr kumimoji="0" lang="zh-CN" altLang="zh-CN"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rPr>
                <a:t>年</a:t>
              </a:r>
              <a:endPar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28" name="组合 27"/>
          <p:cNvGrpSpPr/>
          <p:nvPr/>
        </p:nvGrpSpPr>
        <p:grpSpPr>
          <a:xfrm>
            <a:off x="1080948" y="3890659"/>
            <a:ext cx="10663740" cy="934294"/>
            <a:chOff x="1258520" y="1611526"/>
            <a:chExt cx="9304421" cy="1195801"/>
          </a:xfrm>
        </p:grpSpPr>
        <p:sp>
          <p:nvSpPr>
            <p:cNvPr id="29" name="矩形 28"/>
            <p:cNvSpPr/>
            <p:nvPr/>
          </p:nvSpPr>
          <p:spPr bwMode="auto">
            <a:xfrm>
              <a:off x="1258520" y="1681316"/>
              <a:ext cx="9304421" cy="1126011"/>
            </a:xfrm>
            <a:prstGeom prst="rect">
              <a:avLst/>
            </a:prstGeom>
            <a:noFill/>
            <a:ln w="9525" cap="flat" cmpd="sng" algn="ctr">
              <a:solidFill>
                <a:srgbClr val="FFFFFF">
                  <a:lumMod val="75000"/>
                </a:srgbClr>
              </a:solidFill>
              <a:prstDash val="solid"/>
              <a:round/>
              <a:headEnd type="none" w="med" len="med"/>
              <a:tailEnd type="none" w="med" len="med"/>
            </a:ln>
            <a:effectLst/>
          </p:spPr>
          <p:txBody>
            <a:bodyPr vert="horz" wrap="square" lIns="118746" tIns="59373" rIns="118746" bIns="59373" numCol="1" rtlCol="0" anchor="t" anchorCtr="0" compatLnSpc="1"/>
            <a:lstStyle/>
            <a:p>
              <a:pPr marL="0" marR="0" lvl="0" indent="0" algn="l" defTabSz="1187450" rtl="0" eaLnBrk="1" fontAlgn="base" latinLnBrk="0" hangingPunct="1">
                <a:lnSpc>
                  <a:spcPct val="100000"/>
                </a:lnSpc>
                <a:spcBef>
                  <a:spcPct val="0"/>
                </a:spcBef>
                <a:spcAft>
                  <a:spcPct val="0"/>
                </a:spcAft>
                <a:buClrTx/>
                <a:buSzTx/>
                <a:buFontTx/>
                <a:buNone/>
                <a:defRPr/>
              </a:pPr>
              <a:endParaRPr kumimoji="0" lang="zh-CN" altLang="en-US" sz="2080" b="0" i="0" u="none" strike="noStrike" kern="0" cap="none" spc="0" normalizeH="0" baseline="0" noProof="0">
                <a:ln>
                  <a:noFill/>
                </a:ln>
                <a:solidFill>
                  <a:srgbClr val="BC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2690139" y="1611526"/>
              <a:ext cx="7872802" cy="112776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zh-CN"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rPr>
                <a:t>实施</a:t>
              </a:r>
              <a:r>
                <a:rPr kumimoji="0" lang="en-US" altLang="zh-CN"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rPr>
                <a:t>629</a:t>
              </a:r>
              <a:r>
                <a:rPr kumimoji="0" lang="zh-CN" altLang="zh-CN"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rPr>
                <a:t>热试验，观察员记录</a:t>
              </a:r>
              <a:r>
                <a:rPr kumimoji="0" lang="zh-CN" altLang="en-US"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rPr>
                <a:t>后</a:t>
              </a:r>
              <a:r>
                <a:rPr kumimoji="0" lang="zh-CN" altLang="zh-CN"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rPr>
                <a:t>发现</a:t>
              </a:r>
              <a:r>
                <a:rPr kumimoji="0" lang="zh-CN" altLang="en-US"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rPr>
                <a:t>，</a:t>
              </a:r>
              <a:r>
                <a:rPr kumimoji="0" lang="zh-CN" altLang="zh-CN"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rPr>
                <a:t>这次实验和在</a:t>
              </a:r>
              <a:r>
                <a:rPr kumimoji="0" lang="en-US" altLang="zh-CN"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rPr>
                <a:t>221</a:t>
              </a:r>
              <a:r>
                <a:rPr kumimoji="0" lang="zh-CN" altLang="zh-CN"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rPr>
                <a:t>厂实验室里用加速器高能中子测量的情况一样。这也预示着氢弹原理试验成功了。</a:t>
              </a:r>
              <a:endParaRPr kumimoji="0" lang="zh-CN" altLang="zh-CN"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endParaRPr>
            </a:p>
          </p:txBody>
        </p:sp>
      </p:grpSp>
      <p:grpSp>
        <p:nvGrpSpPr>
          <p:cNvPr id="31" name="组合 30"/>
          <p:cNvGrpSpPr/>
          <p:nvPr/>
        </p:nvGrpSpPr>
        <p:grpSpPr>
          <a:xfrm>
            <a:off x="807721" y="3945657"/>
            <a:ext cx="1977042" cy="879296"/>
            <a:chOff x="896462" y="1776730"/>
            <a:chExt cx="2001450" cy="1947137"/>
          </a:xfrm>
        </p:grpSpPr>
        <p:sp>
          <p:nvSpPr>
            <p:cNvPr id="32" name="箭头: 五边形 31"/>
            <p:cNvSpPr/>
            <p:nvPr/>
          </p:nvSpPr>
          <p:spPr bwMode="auto">
            <a:xfrm>
              <a:off x="896462" y="1776730"/>
              <a:ext cx="2001450" cy="1947137"/>
            </a:xfrm>
            <a:prstGeom prst="homePlate">
              <a:avLst>
                <a:gd name="adj" fmla="val 19643"/>
              </a:avLst>
            </a:prstGeom>
            <a:solidFill>
              <a:srgbClr val="C00000"/>
            </a:solidFill>
            <a:ln w="12700" cap="flat" cmpd="sng" algn="ctr">
              <a:noFill/>
              <a:prstDash val="solid"/>
              <a:miter lim="800000"/>
            </a:ln>
            <a:effectLst/>
          </p:spPr>
          <p:txBody>
            <a:bodyPr rot="0" spcFirstLastPara="0" vertOverflow="overflow" horzOverflow="overflow" vert="horz" wrap="square" lIns="118746" tIns="59373" rIns="118746" bIns="59373" numCol="1" spcCol="0" rtlCol="0" fromWordArt="0" anchor="t" anchorCtr="0" forceAA="0" compatLnSpc="1">
              <a:noAutofit/>
            </a:bodyPr>
            <a:lstStyle/>
            <a:p>
              <a:pPr marL="0" marR="0" lvl="0" indent="0" algn="ctr" defTabSz="1187450" rtl="0" eaLnBrk="0" fontAlgn="base" latinLnBrk="0" hangingPunct="0">
                <a:lnSpc>
                  <a:spcPct val="120000"/>
                </a:lnSpc>
                <a:spcBef>
                  <a:spcPct val="0"/>
                </a:spcBef>
                <a:spcAft>
                  <a:spcPct val="0"/>
                </a:spcAft>
                <a:buClrTx/>
                <a:buSzTx/>
                <a:buFontTx/>
                <a:buNone/>
                <a:defRPr/>
              </a:pPr>
              <a:endParaRPr kumimoji="0" lang="zh-CN" altLang="en-US" sz="415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3" name="TextBox 18"/>
            <p:cNvSpPr txBox="1"/>
            <p:nvPr/>
          </p:nvSpPr>
          <p:spPr>
            <a:xfrm>
              <a:off x="1025666" y="2262936"/>
              <a:ext cx="1639743" cy="1073249"/>
            </a:xfrm>
            <a:prstGeom prst="rect">
              <a:avLst/>
            </a:prstGeom>
            <a:noFill/>
          </p:spPr>
          <p:txBody>
            <a:bodyPr wrap="square" rtlCol="0">
              <a:spAutoFit/>
            </a:bodyPr>
            <a:lstStyle/>
            <a:p>
              <a:pPr marL="0" marR="0" lvl="0" indent="0" algn="ctr" defTabSz="1188085" rtl="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rPr>
                <a:t>1966</a:t>
              </a:r>
              <a:r>
                <a:rPr kumimoji="0" lang="zh-CN" altLang="zh-CN"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rPr>
                <a:t>年</a:t>
              </a:r>
              <a:r>
                <a:rPr kumimoji="0" lang="en-US" altLang="zh-CN"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rPr>
                <a:t>12</a:t>
              </a:r>
              <a:r>
                <a:rPr kumimoji="0" lang="zh-CN" altLang="zh-CN"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rPr>
                <a:t>月</a:t>
              </a:r>
              <a:r>
                <a:rPr kumimoji="0" lang="en-US" altLang="zh-CN"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rPr>
                <a:t>28</a:t>
              </a:r>
              <a:r>
                <a:rPr kumimoji="0" lang="zh-CN" altLang="zh-CN"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rPr>
                <a:t>日</a:t>
              </a:r>
              <a:endPar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4" name="组合 33"/>
          <p:cNvGrpSpPr/>
          <p:nvPr/>
        </p:nvGrpSpPr>
        <p:grpSpPr>
          <a:xfrm>
            <a:off x="1080948" y="5116127"/>
            <a:ext cx="10726785" cy="879766"/>
            <a:chOff x="1258520" y="1681316"/>
            <a:chExt cx="9359430" cy="1126011"/>
          </a:xfrm>
        </p:grpSpPr>
        <p:sp>
          <p:nvSpPr>
            <p:cNvPr id="35" name="矩形 34"/>
            <p:cNvSpPr/>
            <p:nvPr/>
          </p:nvSpPr>
          <p:spPr bwMode="auto">
            <a:xfrm>
              <a:off x="1258520" y="1681316"/>
              <a:ext cx="9304421" cy="1126011"/>
            </a:xfrm>
            <a:prstGeom prst="rect">
              <a:avLst/>
            </a:prstGeom>
            <a:noFill/>
            <a:ln w="9525" cap="flat" cmpd="sng" algn="ctr">
              <a:solidFill>
                <a:srgbClr val="FFFFFF">
                  <a:lumMod val="75000"/>
                </a:srgbClr>
              </a:solidFill>
              <a:prstDash val="solid"/>
              <a:round/>
              <a:headEnd type="none" w="med" len="med"/>
              <a:tailEnd type="none" w="med" len="med"/>
            </a:ln>
            <a:effectLst/>
          </p:spPr>
          <p:txBody>
            <a:bodyPr vert="horz" wrap="square" lIns="118746" tIns="59373" rIns="118746" bIns="59373" numCol="1" rtlCol="0" anchor="t" anchorCtr="0" compatLnSpc="1"/>
            <a:lstStyle/>
            <a:p>
              <a:pPr marL="0" marR="0" lvl="0" indent="0" algn="l" defTabSz="1187450" rtl="0" eaLnBrk="1" fontAlgn="base" latinLnBrk="0" hangingPunct="1">
                <a:lnSpc>
                  <a:spcPct val="100000"/>
                </a:lnSpc>
                <a:spcBef>
                  <a:spcPct val="0"/>
                </a:spcBef>
                <a:spcAft>
                  <a:spcPct val="0"/>
                </a:spcAft>
                <a:buClrTx/>
                <a:buSzTx/>
                <a:buFontTx/>
                <a:buNone/>
                <a:defRPr/>
              </a:pPr>
              <a:endParaRPr kumimoji="0" lang="zh-CN" altLang="en-US" sz="2080" b="0" i="0" u="none" strike="noStrike" kern="0" cap="none" spc="0" normalizeH="0" baseline="0" noProof="0">
                <a:ln>
                  <a:noFill/>
                </a:ln>
                <a:solidFill>
                  <a:srgbClr val="BC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6" name="矩形 35"/>
            <p:cNvSpPr/>
            <p:nvPr/>
          </p:nvSpPr>
          <p:spPr>
            <a:xfrm>
              <a:off x="2745148" y="1913371"/>
              <a:ext cx="7872802" cy="59597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zh-CN"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rPr>
                <a:t>中国第一颗氢弹在新疆罗布泊空投爆炸试验成功。</a:t>
              </a:r>
              <a:endParaRPr kumimoji="0" lang="zh-CN" altLang="zh-CN" sz="1800" b="0" i="0" u="none" strike="noStrike" kern="100" cap="none" spc="0" normalizeH="0" baseline="0" noProof="0" dirty="0">
                <a:ln>
                  <a:noFill/>
                </a:ln>
                <a:solidFill>
                  <a:prstClr val="black"/>
                </a:solidFill>
                <a:effectLst/>
                <a:uLnTx/>
                <a:uFillTx/>
                <a:latin typeface="等线" panose="02010600030101010101" charset="-122"/>
                <a:ea typeface="等线" panose="02010600030101010101" charset="-122"/>
                <a:cs typeface="Times New Roman" panose="02020603050405020304" pitchFamily="18" charset="0"/>
              </a:endParaRPr>
            </a:p>
          </p:txBody>
        </p:sp>
      </p:grpSp>
      <p:grpSp>
        <p:nvGrpSpPr>
          <p:cNvPr id="37" name="组合 36"/>
          <p:cNvGrpSpPr/>
          <p:nvPr/>
        </p:nvGrpSpPr>
        <p:grpSpPr>
          <a:xfrm>
            <a:off x="807721" y="5116598"/>
            <a:ext cx="1977042" cy="879296"/>
            <a:chOff x="896462" y="1776730"/>
            <a:chExt cx="2001450" cy="1947137"/>
          </a:xfrm>
        </p:grpSpPr>
        <p:sp>
          <p:nvSpPr>
            <p:cNvPr id="38" name="箭头: 五边形 37"/>
            <p:cNvSpPr/>
            <p:nvPr/>
          </p:nvSpPr>
          <p:spPr bwMode="auto">
            <a:xfrm>
              <a:off x="896462" y="1776730"/>
              <a:ext cx="2001450" cy="1947137"/>
            </a:xfrm>
            <a:prstGeom prst="homePlate">
              <a:avLst>
                <a:gd name="adj" fmla="val 19643"/>
              </a:avLst>
            </a:prstGeom>
            <a:solidFill>
              <a:srgbClr val="C00000"/>
            </a:solidFill>
            <a:ln w="12700" cap="flat" cmpd="sng" algn="ctr">
              <a:noFill/>
              <a:prstDash val="solid"/>
              <a:miter lim="800000"/>
            </a:ln>
            <a:effectLst/>
          </p:spPr>
          <p:txBody>
            <a:bodyPr rot="0" spcFirstLastPara="0" vertOverflow="overflow" horzOverflow="overflow" vert="horz" wrap="square" lIns="118746" tIns="59373" rIns="118746" bIns="59373" numCol="1" spcCol="0" rtlCol="0" fromWordArt="0" anchor="t" anchorCtr="0" forceAA="0" compatLnSpc="1">
              <a:noAutofit/>
            </a:bodyPr>
            <a:lstStyle/>
            <a:p>
              <a:pPr marL="0" marR="0" lvl="0" indent="0" algn="ctr" defTabSz="1187450" rtl="0" eaLnBrk="0" fontAlgn="base" latinLnBrk="0" hangingPunct="0">
                <a:lnSpc>
                  <a:spcPct val="120000"/>
                </a:lnSpc>
                <a:spcBef>
                  <a:spcPct val="0"/>
                </a:spcBef>
                <a:spcAft>
                  <a:spcPct val="0"/>
                </a:spcAft>
                <a:buClrTx/>
                <a:buSzTx/>
                <a:buFontTx/>
                <a:buNone/>
                <a:defRPr/>
              </a:pPr>
              <a:endParaRPr kumimoji="0" lang="zh-CN" altLang="en-US" sz="415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9" name="TextBox 18"/>
            <p:cNvSpPr txBox="1"/>
            <p:nvPr/>
          </p:nvSpPr>
          <p:spPr>
            <a:xfrm>
              <a:off x="1025666" y="2262936"/>
              <a:ext cx="1639743" cy="1294942"/>
            </a:xfrm>
            <a:prstGeom prst="rect">
              <a:avLst/>
            </a:prstGeom>
            <a:noFill/>
          </p:spPr>
          <p:txBody>
            <a:bodyPr wrap="square" rtlCol="0">
              <a:spAutoFit/>
            </a:bodyPr>
            <a:lstStyle/>
            <a:p>
              <a:pPr marL="0" marR="0" lvl="0" indent="0" algn="ctr" defTabSz="1188085" rtl="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rPr>
                <a:t>1967</a:t>
              </a:r>
              <a:r>
                <a:rPr kumimoji="0" lang="zh-CN" altLang="zh-CN"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rPr>
                <a:t>年</a:t>
              </a:r>
              <a:r>
                <a:rPr kumimoji="0" lang="en-US" altLang="zh-CN"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rPr>
                <a:t>6</a:t>
              </a:r>
              <a:r>
                <a:rPr kumimoji="0" lang="zh-CN" altLang="zh-CN"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rPr>
                <a:t>月</a:t>
              </a:r>
              <a:r>
                <a:rPr kumimoji="0" lang="en-US" altLang="zh-CN"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rPr>
                <a:t>17</a:t>
              </a:r>
              <a:r>
                <a:rPr kumimoji="0" lang="zh-CN" altLang="zh-CN"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rPr>
                <a:t>日</a:t>
              </a:r>
              <a:endPar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0-#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1+#ppt_w/2"/>
                                          </p:val>
                                        </p:tav>
                                        <p:tav tm="100000">
                                          <p:val>
                                            <p:strVal val="#ppt_x"/>
                                          </p:val>
                                        </p:tav>
                                      </p:tavLst>
                                    </p:anim>
                                    <p:anim calcmode="lin" valueType="num">
                                      <p:cBhvr additive="base">
                                        <p:cTn id="46"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43"/>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第一颗氢弹爆炸</a:t>
            </a:r>
            <a:endPar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 name="矩形 10"/>
          <p:cNvSpPr/>
          <p:nvPr/>
        </p:nvSpPr>
        <p:spPr>
          <a:xfrm>
            <a:off x="843143" y="1913094"/>
            <a:ext cx="10505712" cy="2289661"/>
          </a:xfrm>
          <a:prstGeom prst="rect">
            <a:avLst/>
          </a:prstGeom>
          <a:noFill/>
          <a:ln w="19050" cap="flat" cmpd="sng" algn="ctr">
            <a:solidFill>
              <a:srgbClr val="C00000"/>
            </a:solidFill>
            <a:prstDash val="solid"/>
          </a:ln>
          <a:effectLst/>
        </p:spPr>
        <p:txBody>
          <a:bodyPr rtlCol="0" anchor="ctr"/>
          <a:lstStyle/>
          <a:p>
            <a:pPr marL="0" marR="0" lvl="0" indent="0" algn="ctr" defTabSz="593725" rtl="0" eaLnBrk="1" fontAlgn="auto" latinLnBrk="0" hangingPunct="1">
              <a:lnSpc>
                <a:spcPct val="100000"/>
              </a:lnSpc>
              <a:spcBef>
                <a:spcPts val="0"/>
              </a:spcBef>
              <a:spcAft>
                <a:spcPts val="0"/>
              </a:spcAft>
              <a:buClrTx/>
              <a:buSzTx/>
              <a:buFontTx/>
              <a:buNone/>
              <a:defRPr/>
            </a:pPr>
            <a:endParaRPr kumimoji="0" lang="zh-CN" altLang="en-US" sz="23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 name="矩形 11"/>
          <p:cNvSpPr/>
          <p:nvPr/>
        </p:nvSpPr>
        <p:spPr>
          <a:xfrm>
            <a:off x="1161067" y="2290922"/>
            <a:ext cx="9869864" cy="2017796"/>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中国第一颗氢弹空爆试验成功，以世界上最快的速度突破原子弹、氢弹两弹。这是中华民族科技创新的伟大创举，是</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a:t>
            </a:r>
            <a:r>
              <a:rPr kumimoji="0" lang="zh-CN"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世纪下半叶中华民族创建的辉煌伟业，标志着中国从此迈入</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了</a:t>
            </a:r>
            <a:r>
              <a:rPr kumimoji="0" lang="zh-CN"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核时代。这颗仅在短短的两年时间内研制出属于中国的第</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枚氢弹既是对美国蔑视的最有力的反击，同时也是对本国军事力量的一种实质性巩固。</a:t>
            </a:r>
            <a:endParaRPr kumimoji="0" lang="zh-CN"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4355184" y="1611270"/>
            <a:ext cx="3280528" cy="567868"/>
          </a:xfrm>
          <a:prstGeom prst="rect">
            <a:avLst/>
          </a:prstGeom>
          <a:solidFill>
            <a:srgbClr val="C00000"/>
          </a:solidFill>
          <a:ln w="25400" cap="flat" cmpd="sng" algn="ctr">
            <a:solidFill>
              <a:srgbClr val="C00000"/>
            </a:solidFill>
            <a:prstDash val="solid"/>
          </a:ln>
          <a:effectLst/>
        </p:spPr>
        <p:txBody>
          <a:bodyPr rtlCol="0" anchor="ctr"/>
          <a:lstStyle/>
          <a:p>
            <a:pPr marL="0" marR="0" lvl="0" indent="0" algn="ctr" defTabSz="593725"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意义</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矩形 14"/>
          <p:cNvSpPr/>
          <p:nvPr/>
        </p:nvSpPr>
        <p:spPr>
          <a:xfrm>
            <a:off x="843143" y="4504579"/>
            <a:ext cx="10505712" cy="181588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zh-CN" sz="28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没有“两弹”的爆炸成功，就没有中国后来的国际地位，就没有全国人民在危难之时自豪和坚挺的民族脊梁。</a:t>
            </a:r>
            <a:r>
              <a:rPr kumimoji="0" lang="en-US" altLang="zh-CN" sz="28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                   </a:t>
            </a:r>
            <a:endParaRPr kumimoji="0" lang="en-US" altLang="zh-CN" sz="28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                                       ——————</a:t>
            </a:r>
            <a:r>
              <a:rPr kumimoji="0" lang="zh-CN" altLang="en-US" sz="28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邓小平</a:t>
            </a:r>
            <a:r>
              <a:rPr kumimoji="0" lang="en-US" altLang="zh-CN" sz="28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                                                 </a:t>
            </a:r>
            <a:endParaRPr kumimoji="0" lang="zh-CN" altLang="zh-CN" sz="28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1000"/>
                                        <p:tgtEl>
                                          <p:spTgt spid="11"/>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1500"/>
                                        <p:tgtEl>
                                          <p:spTgt spid="12"/>
                                        </p:tgtEl>
                                      </p:cBhvr>
                                    </p:animEffect>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P spid="13" grpId="0" bldLvl="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A-102247"/>
          <p:cNvSpPr/>
          <p:nvPr>
            <p:custDataLst>
              <p:tags r:id="rId1"/>
            </p:custDataLst>
          </p:nvPr>
        </p:nvSpPr>
        <p:spPr>
          <a:xfrm>
            <a:off x="1845498" y="2806183"/>
            <a:ext cx="8501005" cy="132343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rPr>
              <a:t>第一枚洲际导弹</a:t>
            </a:r>
            <a:endParaRPr kumimoji="0" lang="zh-CN" altLang="en-US" sz="8000" b="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endParaRPr>
          </a:p>
        </p:txBody>
      </p:sp>
      <p:cxnSp>
        <p:nvCxnSpPr>
          <p:cNvPr id="94" name="PA-102248"/>
          <p:cNvCxnSpPr/>
          <p:nvPr>
            <p:custDataLst>
              <p:tags r:id="rId2"/>
            </p:custDataLst>
          </p:nvPr>
        </p:nvCxnSpPr>
        <p:spPr>
          <a:xfrm>
            <a:off x="2395595" y="2540245"/>
            <a:ext cx="7400811" cy="0"/>
          </a:xfrm>
          <a:prstGeom prst="line">
            <a:avLst/>
          </a:prstGeom>
          <a:noFill/>
          <a:ln w="6350" cap="flat" cmpd="sng" algn="ctr">
            <a:solidFill>
              <a:srgbClr val="C00000"/>
            </a:solidFill>
            <a:prstDash val="solid"/>
            <a:miter lim="800000"/>
          </a:ln>
          <a:effectLst/>
        </p:spPr>
      </p:cxnSp>
      <p:cxnSp>
        <p:nvCxnSpPr>
          <p:cNvPr id="95" name="PA-102249"/>
          <p:cNvCxnSpPr/>
          <p:nvPr>
            <p:custDataLst>
              <p:tags r:id="rId3"/>
            </p:custDataLst>
          </p:nvPr>
        </p:nvCxnSpPr>
        <p:spPr>
          <a:xfrm>
            <a:off x="2395595" y="4430017"/>
            <a:ext cx="7400811" cy="0"/>
          </a:xfrm>
          <a:prstGeom prst="line">
            <a:avLst/>
          </a:prstGeom>
          <a:noFill/>
          <a:ln w="6350" cap="flat" cmpd="sng" algn="ctr">
            <a:solidFill>
              <a:srgbClr val="C00000"/>
            </a:solidFill>
            <a:prstDash val="solid"/>
            <a:miter lim="800000"/>
          </a:ln>
          <a:effectLst/>
        </p:spPr>
      </p:cxnSp>
      <p:sp>
        <p:nvSpPr>
          <p:cNvPr id="98" name="PA-102250"/>
          <p:cNvSpPr/>
          <p:nvPr>
            <p:custDataLst>
              <p:tags r:id="rId4"/>
            </p:custDataLst>
          </p:nvPr>
        </p:nvSpPr>
        <p:spPr>
          <a:xfrm>
            <a:off x="5267325" y="1422610"/>
            <a:ext cx="1657350" cy="495281"/>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五</a:t>
            </a: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100" name="PA-102251"/>
          <p:cNvPicPr>
            <a:picLocks noChangeAspect="1"/>
          </p:cNvPicPr>
          <p:nvPr>
            <p:custDataLst>
              <p:tags r:id="rId5"/>
            </p:custDataLst>
          </p:nvPr>
        </p:nvPicPr>
        <p:blipFill>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artisticPlasticWrap/>
                    </a14:imgEffect>
                    <a14:imgEffect>
                      <a14:brightnessContrast bright="20000" contrast="-40000"/>
                    </a14:imgEffect>
                  </a14:imgLayer>
                </a14:imgProps>
              </a:ext>
            </a:extLst>
          </a:blip>
          <a:stretch>
            <a:fillRect/>
          </a:stretch>
        </p:blipFill>
        <p:spPr>
          <a:xfrm>
            <a:off x="9632972" y="660385"/>
            <a:ext cx="1887122" cy="1340701"/>
          </a:xfrm>
          <a:prstGeom prst="rect">
            <a:avLst/>
          </a:prstGeom>
        </p:spPr>
      </p:pic>
      <p:sp>
        <p:nvSpPr>
          <p:cNvPr id="101" name="PA-102252"/>
          <p:cNvSpPr txBox="1">
            <a:spLocks noChangeArrowheads="1"/>
          </p:cNvSpPr>
          <p:nvPr>
            <p:custDataLst>
              <p:tags r:id="rId8"/>
            </p:custDataLst>
          </p:nvPr>
        </p:nvSpPr>
        <p:spPr bwMode="auto">
          <a:xfrm rot="5400000">
            <a:off x="-1662553" y="2185078"/>
            <a:ext cx="3820084" cy="121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96" tIns="54847" rIns="109696" bIns="548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rgbClr val="C00000">
                    <a:alpha val="22000"/>
                  </a:srgbClr>
                </a:solidFill>
                <a:effectLst/>
                <a:uLnTx/>
                <a:uFillTx/>
                <a:latin typeface="微软雅黑" panose="020B0503020204020204" pitchFamily="34" charset="-122"/>
                <a:ea typeface="微软雅黑" panose="020B0503020204020204" pitchFamily="34" charset="-122"/>
                <a:cs typeface="+mn-ea"/>
                <a:sym typeface="+mn-lt"/>
              </a:rPr>
              <a:t>PART 02</a:t>
            </a:r>
            <a:endParaRPr kumimoji="0" lang="zh-CN" altLang="en-US" sz="7200" b="0" i="0" u="none" strike="noStrike" kern="1200" cap="none" spc="0" normalizeH="0" baseline="0" noProof="0" dirty="0">
              <a:ln>
                <a:noFill/>
              </a:ln>
              <a:solidFill>
                <a:srgbClr val="C00000">
                  <a:alpha val="22000"/>
                </a:srgbClr>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08" name="PA-102254"/>
          <p:cNvGrpSpPr/>
          <p:nvPr>
            <p:custDataLst>
              <p:tags r:id="rId9"/>
            </p:custDataLst>
          </p:nvPr>
        </p:nvGrpSpPr>
        <p:grpSpPr>
          <a:xfrm>
            <a:off x="1188719" y="5078225"/>
            <a:ext cx="9814562" cy="411158"/>
            <a:chOff x="1188720" y="5413580"/>
            <a:chExt cx="9814562" cy="411158"/>
          </a:xfrm>
        </p:grpSpPr>
        <p:sp>
          <p:nvSpPr>
            <p:cNvPr id="109" name="PA-矩形 108"/>
            <p:cNvSpPr/>
            <p:nvPr>
              <p:custDataLst>
                <p:tags r:id="rId10"/>
              </p:custDataLst>
            </p:nvPr>
          </p:nvSpPr>
          <p:spPr>
            <a:xfrm>
              <a:off x="1188720"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0" name="PA-矩形 109"/>
            <p:cNvSpPr/>
            <p:nvPr>
              <p:custDataLst>
                <p:tags r:id="rId11"/>
              </p:custDataLst>
            </p:nvPr>
          </p:nvSpPr>
          <p:spPr>
            <a:xfrm>
              <a:off x="7000242"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11" name="组合 110"/>
            <p:cNvGrpSpPr/>
            <p:nvPr/>
          </p:nvGrpSpPr>
          <p:grpSpPr>
            <a:xfrm>
              <a:off x="5406442" y="5413580"/>
              <a:ext cx="1379118" cy="411158"/>
              <a:chOff x="5402520" y="5413580"/>
              <a:chExt cx="1379118" cy="411158"/>
            </a:xfrm>
          </p:grpSpPr>
          <p:sp>
            <p:nvSpPr>
              <p:cNvPr id="112" name="PA-5-Point Star 111"/>
              <p:cNvSpPr/>
              <p:nvPr>
                <p:custDataLst>
                  <p:tags r:id="rId12"/>
                </p:custDataLst>
              </p:nvPr>
            </p:nvSpPr>
            <p:spPr>
              <a:xfrm>
                <a:off x="5886500" y="5413580"/>
                <a:ext cx="411158" cy="41115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3" name="PA-5-Point Star 112"/>
              <p:cNvSpPr/>
              <p:nvPr>
                <p:custDataLst>
                  <p:tags r:id="rId13"/>
                </p:custDataLst>
              </p:nvPr>
            </p:nvSpPr>
            <p:spPr>
              <a:xfrm>
                <a:off x="558608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4" name="PA-5-Point Star 113"/>
              <p:cNvSpPr/>
              <p:nvPr>
                <p:custDataLst>
                  <p:tags r:id="rId14"/>
                </p:custDataLst>
              </p:nvPr>
            </p:nvSpPr>
            <p:spPr>
              <a:xfrm>
                <a:off x="634915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5" name="PA-5-Point Star 114"/>
              <p:cNvSpPr/>
              <p:nvPr>
                <p:custDataLst>
                  <p:tags r:id="rId15"/>
                </p:custDataLst>
              </p:nvPr>
            </p:nvSpPr>
            <p:spPr>
              <a:xfrm>
                <a:off x="540252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6" name="PA-5-Point Star 115"/>
              <p:cNvSpPr/>
              <p:nvPr>
                <p:custDataLst>
                  <p:tags r:id="rId16"/>
                </p:custDataLst>
              </p:nvPr>
            </p:nvSpPr>
            <p:spPr>
              <a:xfrm>
                <a:off x="664957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101">
                                            <p:txEl>
                                              <p:pRg st="0" end="0"/>
                                            </p:txEl>
                                          </p:spTgt>
                                        </p:tgtEl>
                                        <p:attrNameLst>
                                          <p:attrName>style.visibility</p:attrName>
                                        </p:attrNameLst>
                                      </p:cBhvr>
                                      <p:to>
                                        <p:strVal val="visible"/>
                                      </p:to>
                                    </p:set>
                                    <p:anim calcmode="lin" valueType="num">
                                      <p:cBhvr additive="base">
                                        <p:cTn id="7" dur="750"/>
                                        <p:tgtEl>
                                          <p:spTgt spid="10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750"/>
                                        <p:tgtEl>
                                          <p:spTgt spid="101">
                                            <p:txEl>
                                              <p:pRg st="0" end="0"/>
                                            </p:txEl>
                                          </p:spTgt>
                                        </p:tgtEl>
                                      </p:cBhvr>
                                    </p:animEffect>
                                  </p:childTnLst>
                                </p:cTn>
                              </p:par>
                            </p:childTnLst>
                          </p:cTn>
                        </p:par>
                        <p:par>
                          <p:cTn id="9" fill="hold">
                            <p:stCondLst>
                              <p:cond delay="1500"/>
                            </p:stCondLst>
                            <p:childTnLst>
                              <p:par>
                                <p:cTn id="10" presetID="16" presetClass="entr" presetSubtype="37" fill="hold" nodeType="after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barn(outVertical)">
                                      <p:cBhvr>
                                        <p:cTn id="12" dur="500"/>
                                        <p:tgtEl>
                                          <p:spTgt spid="94"/>
                                        </p:tgtEl>
                                      </p:cBhvr>
                                    </p:animEffect>
                                  </p:childTnLst>
                                </p:cTn>
                              </p:par>
                              <p:par>
                                <p:cTn id="13" presetID="16" presetClass="entr" presetSubtype="37"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barn(outVertical)">
                                      <p:cBhvr>
                                        <p:cTn id="15" dur="500"/>
                                        <p:tgtEl>
                                          <p:spTgt spid="95"/>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93">
                                            <p:txEl>
                                              <p:pRg st="0" end="0"/>
                                            </p:txEl>
                                          </p:spTgt>
                                        </p:tgtEl>
                                        <p:attrNameLst>
                                          <p:attrName>style.visibility</p:attrName>
                                        </p:attrNameLst>
                                      </p:cBhvr>
                                      <p:to>
                                        <p:strVal val="visible"/>
                                      </p:to>
                                    </p:set>
                                    <p:anim calcmode="lin" valueType="num">
                                      <p:cBhvr>
                                        <p:cTn id="19" dur="1250" fill="hold"/>
                                        <p:tgtEl>
                                          <p:spTgt spid="93">
                                            <p:txEl>
                                              <p:pRg st="0" end="0"/>
                                            </p:txEl>
                                          </p:spTgt>
                                        </p:tgtEl>
                                        <p:attrNameLst>
                                          <p:attrName>ppt_w</p:attrName>
                                        </p:attrNameLst>
                                      </p:cBhvr>
                                      <p:tavLst>
                                        <p:tav tm="0">
                                          <p:val>
                                            <p:strVal val="#ppt_w+.3"/>
                                          </p:val>
                                        </p:tav>
                                        <p:tav tm="100000">
                                          <p:val>
                                            <p:strVal val="#ppt_w"/>
                                          </p:val>
                                        </p:tav>
                                      </p:tavLst>
                                    </p:anim>
                                    <p:anim calcmode="lin" valueType="num">
                                      <p:cBhvr>
                                        <p:cTn id="20" dur="1250" fill="hold"/>
                                        <p:tgtEl>
                                          <p:spTgt spid="93">
                                            <p:txEl>
                                              <p:pRg st="0" end="0"/>
                                            </p:txEl>
                                          </p:spTgt>
                                        </p:tgtEl>
                                        <p:attrNameLst>
                                          <p:attrName>ppt_h</p:attrName>
                                        </p:attrNameLst>
                                      </p:cBhvr>
                                      <p:tavLst>
                                        <p:tav tm="0">
                                          <p:val>
                                            <p:strVal val="#ppt_h"/>
                                          </p:val>
                                        </p:tav>
                                        <p:tav tm="100000">
                                          <p:val>
                                            <p:strVal val="#ppt_h"/>
                                          </p:val>
                                        </p:tav>
                                      </p:tavLst>
                                    </p:anim>
                                    <p:animEffect transition="in" filter="fade">
                                      <p:cBhvr>
                                        <p:cTn id="21" dur="1250"/>
                                        <p:tgtEl>
                                          <p:spTgt spid="93">
                                            <p:txEl>
                                              <p:pRg st="0" end="0"/>
                                            </p:txEl>
                                          </p:spTgt>
                                        </p:tgtEl>
                                      </p:cBhvr>
                                    </p:animEffect>
                                  </p:childTnLst>
                                </p:cTn>
                              </p:par>
                            </p:childTnLst>
                          </p:cTn>
                        </p:par>
                        <p:par>
                          <p:cTn id="22" fill="hold">
                            <p:stCondLst>
                              <p:cond delay="3500"/>
                            </p:stCondLst>
                            <p:childTnLst>
                              <p:par>
                                <p:cTn id="23" presetID="52" presetClass="entr" presetSubtype="0" fill="hold" nodeType="afterEffect">
                                  <p:stCondLst>
                                    <p:cond delay="0"/>
                                  </p:stCondLst>
                                  <p:childTnLst>
                                    <p:set>
                                      <p:cBhvr>
                                        <p:cTn id="24" dur="1" fill="hold">
                                          <p:stCondLst>
                                            <p:cond delay="0"/>
                                          </p:stCondLst>
                                        </p:cTn>
                                        <p:tgtEl>
                                          <p:spTgt spid="100"/>
                                        </p:tgtEl>
                                        <p:attrNameLst>
                                          <p:attrName>style.visibility</p:attrName>
                                        </p:attrNameLst>
                                      </p:cBhvr>
                                      <p:to>
                                        <p:strVal val="visible"/>
                                      </p:to>
                                    </p:set>
                                    <p:animScale>
                                      <p:cBhvr>
                                        <p:cTn id="25" dur="1250" decel="50000" fill="hold">
                                          <p:stCondLst>
                                            <p:cond delay="0"/>
                                          </p:stCondLst>
                                        </p:cTn>
                                        <p:tgtEl>
                                          <p:spTgt spid="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250" decel="50000" fill="hold">
                                          <p:stCondLst>
                                            <p:cond delay="0"/>
                                          </p:stCondLst>
                                        </p:cTn>
                                        <p:tgtEl>
                                          <p:spTgt spid="100"/>
                                        </p:tgtEl>
                                        <p:attrNameLst>
                                          <p:attrName>ppt_x</p:attrName>
                                          <p:attrName>ppt_y</p:attrName>
                                        </p:attrNameLst>
                                      </p:cBhvr>
                                    </p:animMotion>
                                    <p:animEffect transition="in" filter="fade">
                                      <p:cBhvr>
                                        <p:cTn id="27" dur="1250"/>
                                        <p:tgtEl>
                                          <p:spTgt spid="100"/>
                                        </p:tgtEl>
                                      </p:cBhvr>
                                    </p:animEffect>
                                  </p:childTnLst>
                                </p:cTn>
                              </p:par>
                            </p:childTnLst>
                          </p:cTn>
                        </p:par>
                        <p:par>
                          <p:cTn id="28" fill="hold">
                            <p:stCondLst>
                              <p:cond delay="5000"/>
                            </p:stCondLst>
                            <p:childTnLst>
                              <p:par>
                                <p:cTn id="29" presetID="16" presetClass="entr" presetSubtype="37" fill="hold" grpId="0" nodeType="afterEffect">
                                  <p:stCondLst>
                                    <p:cond delay="0"/>
                                  </p:stCondLst>
                                  <p:iterate type="lt">
                                    <p:tmPct val="0"/>
                                  </p:iterate>
                                  <p:childTnLst>
                                    <p:set>
                                      <p:cBhvr>
                                        <p:cTn id="30" dur="1" fill="hold">
                                          <p:stCondLst>
                                            <p:cond delay="0"/>
                                          </p:stCondLst>
                                        </p:cTn>
                                        <p:tgtEl>
                                          <p:spTgt spid="101"/>
                                        </p:tgtEl>
                                        <p:attrNameLst>
                                          <p:attrName>style.visibility</p:attrName>
                                        </p:attrNameLst>
                                      </p:cBhvr>
                                      <p:to>
                                        <p:strVal val="visible"/>
                                      </p:to>
                                    </p:set>
                                    <p:animEffect transition="in" filter="barn(outVertical)">
                                      <p:cBhvr>
                                        <p:cTn id="31" dur="250"/>
                                        <p:tgtEl>
                                          <p:spTgt spid="101"/>
                                        </p:tgtEl>
                                      </p:cBhvr>
                                    </p:animEffect>
                                  </p:childTnLst>
                                </p:cTn>
                              </p:par>
                              <p:par>
                                <p:cTn id="32" presetID="42" presetClass="entr" presetSubtype="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fade">
                                      <p:cBhvr>
                                        <p:cTn id="34" dur="1000"/>
                                        <p:tgtEl>
                                          <p:spTgt spid="108"/>
                                        </p:tgtEl>
                                      </p:cBhvr>
                                    </p:animEffect>
                                    <p:anim calcmode="lin" valueType="num">
                                      <p:cBhvr>
                                        <p:cTn id="35" dur="1000" fill="hold"/>
                                        <p:tgtEl>
                                          <p:spTgt spid="108"/>
                                        </p:tgtEl>
                                        <p:attrNameLst>
                                          <p:attrName>ppt_x</p:attrName>
                                        </p:attrNameLst>
                                      </p:cBhvr>
                                      <p:tavLst>
                                        <p:tav tm="0">
                                          <p:val>
                                            <p:strVal val="#ppt_x"/>
                                          </p:val>
                                        </p:tav>
                                        <p:tav tm="100000">
                                          <p:val>
                                            <p:strVal val="#ppt_x"/>
                                          </p:val>
                                        </p:tav>
                                      </p:tavLst>
                                    </p:anim>
                                    <p:anim calcmode="lin" valueType="num">
                                      <p:cBhvr>
                                        <p:cTn id="36"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57"/>
          <p:cNvSpPr/>
          <p:nvPr>
            <p:custDataLst>
              <p:tags r:id="rId1"/>
            </p:custDataLst>
          </p:nvPr>
        </p:nvSpPr>
        <p:spPr>
          <a:xfrm>
            <a:off x="1054475" y="296663"/>
            <a:ext cx="108708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一、研制背景</a:t>
            </a:r>
            <a:endPar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6" name="PA-102286"/>
          <p:cNvGrpSpPr/>
          <p:nvPr>
            <p:custDataLst>
              <p:tags r:id="rId2"/>
            </p:custDataLst>
          </p:nvPr>
        </p:nvGrpSpPr>
        <p:grpSpPr>
          <a:xfrm>
            <a:off x="943842" y="1495780"/>
            <a:ext cx="9603289" cy="504672"/>
            <a:chOff x="5523736" y="4035430"/>
            <a:chExt cx="6601397" cy="279354"/>
          </a:xfrm>
        </p:grpSpPr>
        <p:cxnSp>
          <p:nvCxnSpPr>
            <p:cNvPr id="8" name="PA-直接连接符 11"/>
            <p:cNvCxnSpPr/>
            <p:nvPr>
              <p:custDataLst>
                <p:tags r:id="rId3"/>
              </p:custDataLst>
            </p:nvPr>
          </p:nvCxnSpPr>
          <p:spPr>
            <a:xfrm>
              <a:off x="5523736" y="4187013"/>
              <a:ext cx="3060000" cy="0"/>
            </a:xfrm>
            <a:prstGeom prst="line">
              <a:avLst/>
            </a:prstGeom>
            <a:noFill/>
            <a:ln w="12700" cap="rnd" cmpd="sng" algn="ctr">
              <a:solidFill>
                <a:srgbClr val="D20000"/>
              </a:solidFill>
              <a:prstDash val="dash"/>
              <a:round/>
            </a:ln>
            <a:effectLst/>
          </p:spPr>
        </p:cxnSp>
        <p:sp>
          <p:nvSpPr>
            <p:cNvPr id="9" name="PA-5-Point Star 12"/>
            <p:cNvSpPr/>
            <p:nvPr>
              <p:custDataLst>
                <p:tags r:id="rId4"/>
              </p:custDataLst>
            </p:nvPr>
          </p:nvSpPr>
          <p:spPr>
            <a:xfrm>
              <a:off x="8684757" y="4035430"/>
              <a:ext cx="279354" cy="279354"/>
            </a:xfrm>
            <a:prstGeom prst="star5">
              <a:avLst>
                <a:gd name="adj" fmla="val 25458"/>
                <a:gd name="hf" fmla="val 105146"/>
                <a:gd name="vf" fmla="val 110557"/>
              </a:avLst>
            </a:prstGeom>
            <a:solidFill>
              <a:srgbClr val="D20000"/>
            </a:solidFill>
            <a:ln>
              <a:solidFill>
                <a:srgbClr val="D20000"/>
              </a:solidFill>
            </a:ln>
            <a:effec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10" name="PA-直接连接符 13"/>
            <p:cNvCxnSpPr/>
            <p:nvPr>
              <p:custDataLst>
                <p:tags r:id="rId5"/>
              </p:custDataLst>
            </p:nvPr>
          </p:nvCxnSpPr>
          <p:spPr>
            <a:xfrm>
              <a:off x="9065133" y="4187013"/>
              <a:ext cx="3060000" cy="0"/>
            </a:xfrm>
            <a:prstGeom prst="line">
              <a:avLst/>
            </a:prstGeom>
            <a:noFill/>
            <a:ln w="12700" cap="rnd" cmpd="sng" algn="ctr">
              <a:solidFill>
                <a:srgbClr val="D20000"/>
              </a:solidFill>
              <a:prstDash val="dash"/>
              <a:round/>
            </a:ln>
            <a:effectLst/>
          </p:spPr>
        </p:cxnSp>
      </p:grpSp>
      <p:cxnSp>
        <p:nvCxnSpPr>
          <p:cNvPr id="12" name="直接连接符 11"/>
          <p:cNvCxnSpPr/>
          <p:nvPr/>
        </p:nvCxnSpPr>
        <p:spPr>
          <a:xfrm>
            <a:off x="718175" y="2232209"/>
            <a:ext cx="0" cy="4308102"/>
          </a:xfrm>
          <a:prstGeom prst="line">
            <a:avLst/>
          </a:prstGeom>
          <a:noFill/>
          <a:ln w="9525" cap="flat" cmpd="sng" algn="ctr">
            <a:solidFill>
              <a:srgbClr val="591300"/>
            </a:solidFill>
            <a:prstDash val="solid"/>
            <a:miter lim="800000"/>
          </a:ln>
          <a:effectLst/>
        </p:spPr>
      </p:cxnSp>
      <p:sp>
        <p:nvSpPr>
          <p:cNvPr id="15" name="Freeform 29"/>
          <p:cNvSpPr/>
          <p:nvPr/>
        </p:nvSpPr>
        <p:spPr bwMode="auto">
          <a:xfrm>
            <a:off x="481133" y="1591518"/>
            <a:ext cx="548497" cy="49013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FDFB"/>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938153" y="2000451"/>
            <a:ext cx="3983338" cy="4480842"/>
          </a:xfrm>
          <a:prstGeom prst="rect">
            <a:avLst/>
          </a:prstGeom>
          <a:noFill/>
        </p:spPr>
        <p:txBody>
          <a:bodyPr wrap="square" rtlCol="0">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洲际弹道导弹通常指射程大于</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8000</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公里的远程弹道式导弹。它是战略核力量的重要组成部分，主要用于攻击敌国领土上的重要军事、政治和经济目标，其战略牵制和威慑意义极大。</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457200" algn="l" defTabSz="914400" rtl="0" eaLnBrk="1" fontAlgn="auto" latinLnBrk="0" hangingPunct="1">
              <a:lnSpc>
                <a:spcPct val="1500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457200" algn="l"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世纪</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60</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年代，中国掌握核武器技术后，洲际导弹的研制工作也被提上了日程。</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1965</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月，负责规划“两弹一星”的中央专委决定研制洲际导弹，编号命名为</a:t>
            </a:r>
            <a:r>
              <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“东风五号”</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并下达了主要战术技术指标。</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4531" y="2737231"/>
            <a:ext cx="5940644" cy="3596892"/>
          </a:xfrm>
          <a:prstGeom prst="rect">
            <a:avLst/>
          </a:prstGeom>
        </p:spPr>
      </p:pic>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8631" y="2737231"/>
            <a:ext cx="5996544" cy="3596892"/>
          </a:xfrm>
          <a:prstGeom prst="rect">
            <a:avLst/>
          </a:prstGeom>
        </p:spPr>
      </p:pic>
      <p:pic>
        <p:nvPicPr>
          <p:cNvPr id="18" name="图片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1491" y="2737231"/>
            <a:ext cx="6003684" cy="35968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39"/>
          <p:cNvSpPr/>
          <p:nvPr>
            <p:custDataLst>
              <p:tags r:id="rId1"/>
            </p:custDataLst>
          </p:nvPr>
        </p:nvSpPr>
        <p:spPr>
          <a:xfrm>
            <a:off x="1054475" y="296663"/>
            <a:ext cx="1005541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二、研发经过及结果</a:t>
            </a:r>
            <a:endPar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4" name="PA-102266"/>
          <p:cNvGrpSpPr/>
          <p:nvPr>
            <p:custDataLst>
              <p:tags r:id="rId2"/>
            </p:custDataLst>
          </p:nvPr>
        </p:nvGrpSpPr>
        <p:grpSpPr>
          <a:xfrm>
            <a:off x="151469" y="1055697"/>
            <a:ext cx="11279000" cy="5648492"/>
            <a:chOff x="629976" y="1501253"/>
            <a:chExt cx="9930448" cy="4973139"/>
          </a:xfrm>
        </p:grpSpPr>
        <p:sp>
          <p:nvSpPr>
            <p:cNvPr id="5" name="PA-圆角矩形 14"/>
            <p:cNvSpPr/>
            <p:nvPr>
              <p:custDataLst>
                <p:tags r:id="rId3"/>
              </p:custDataLst>
            </p:nvPr>
          </p:nvSpPr>
          <p:spPr>
            <a:xfrm>
              <a:off x="629976" y="2912834"/>
              <a:ext cx="5149921" cy="904485"/>
            </a:xfrm>
            <a:prstGeom prst="roundRect">
              <a:avLst/>
            </a:prstGeom>
            <a:noFill/>
            <a:ln w="12700">
              <a:solidFill>
                <a:srgbClr val="C9110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 name="PA-圆角矩形 15"/>
            <p:cNvSpPr/>
            <p:nvPr>
              <p:custDataLst>
                <p:tags r:id="rId4"/>
              </p:custDataLst>
            </p:nvPr>
          </p:nvSpPr>
          <p:spPr>
            <a:xfrm>
              <a:off x="673290" y="5425745"/>
              <a:ext cx="5209619" cy="1048647"/>
            </a:xfrm>
            <a:prstGeom prst="roundRect">
              <a:avLst/>
            </a:prstGeom>
            <a:noFill/>
            <a:ln w="12700">
              <a:solidFill>
                <a:srgbClr val="C9110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PA-圆角矩形 16"/>
            <p:cNvSpPr/>
            <p:nvPr>
              <p:custDataLst>
                <p:tags r:id="rId5"/>
              </p:custDataLst>
            </p:nvPr>
          </p:nvSpPr>
          <p:spPr>
            <a:xfrm>
              <a:off x="654140" y="1501253"/>
              <a:ext cx="5125758" cy="1205284"/>
            </a:xfrm>
            <a:prstGeom prst="roundRect">
              <a:avLst/>
            </a:prstGeom>
            <a:noFill/>
            <a:ln w="12700">
              <a:solidFill>
                <a:srgbClr val="C9110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 name="PA-圆角矩形 17"/>
            <p:cNvSpPr/>
            <p:nvPr>
              <p:custDataLst>
                <p:tags r:id="rId6"/>
              </p:custDataLst>
            </p:nvPr>
          </p:nvSpPr>
          <p:spPr>
            <a:xfrm>
              <a:off x="673290" y="4009842"/>
              <a:ext cx="5149921" cy="1217870"/>
            </a:xfrm>
            <a:prstGeom prst="roundRect">
              <a:avLst/>
            </a:prstGeom>
            <a:noFill/>
            <a:ln w="12700">
              <a:solidFill>
                <a:srgbClr val="C9110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PA-矩形 8"/>
            <p:cNvSpPr/>
            <p:nvPr>
              <p:custDataLst>
                <p:tags r:id="rId7"/>
              </p:custDataLst>
            </p:nvPr>
          </p:nvSpPr>
          <p:spPr>
            <a:xfrm>
              <a:off x="1570377" y="2707902"/>
              <a:ext cx="3093061" cy="367457"/>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 name="PA-矩形 9"/>
            <p:cNvSpPr/>
            <p:nvPr>
              <p:custDataLst>
                <p:tags r:id="rId8"/>
              </p:custDataLst>
            </p:nvPr>
          </p:nvSpPr>
          <p:spPr>
            <a:xfrm>
              <a:off x="7306140" y="2697042"/>
              <a:ext cx="3093061" cy="367457"/>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 name="PA-矩形 10"/>
            <p:cNvSpPr/>
            <p:nvPr>
              <p:custDataLst>
                <p:tags r:id="rId9"/>
              </p:custDataLst>
            </p:nvPr>
          </p:nvSpPr>
          <p:spPr>
            <a:xfrm>
              <a:off x="1651315" y="4387109"/>
              <a:ext cx="3093061" cy="367457"/>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PA-矩形 11"/>
            <p:cNvSpPr/>
            <p:nvPr>
              <p:custDataLst>
                <p:tags r:id="rId10"/>
              </p:custDataLst>
            </p:nvPr>
          </p:nvSpPr>
          <p:spPr>
            <a:xfrm>
              <a:off x="7396938" y="4234337"/>
              <a:ext cx="3163486" cy="2980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7" name="TextBox 16"/>
          <p:cNvSpPr txBox="1"/>
          <p:nvPr/>
        </p:nvSpPr>
        <p:spPr>
          <a:xfrm>
            <a:off x="178915" y="6712749"/>
            <a:ext cx="1440159" cy="123111"/>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a:ln>
                  <a:noFill/>
                </a:ln>
                <a:solidFill>
                  <a:srgbClr val="FFEDC2"/>
                </a:solidFill>
                <a:effectLst/>
                <a:uLnTx/>
                <a:uFillTx/>
                <a:latin typeface="微软雅黑" panose="020B0503020204020204" pitchFamily="34" charset="-122"/>
                <a:ea typeface="微软雅黑" panose="020B0503020204020204" pitchFamily="34" charset="-122"/>
                <a:cs typeface="+mn-cs"/>
              </a:rPr>
              <a:t>行业</a:t>
            </a:r>
            <a:r>
              <a:rPr kumimoji="0" lang="en-US" altLang="zh-CN" sz="100" b="0" i="0" u="none" strike="noStrike" kern="0" cap="none" spc="0" normalizeH="0" baseline="0" noProof="0" dirty="0">
                <a:ln>
                  <a:noFill/>
                </a:ln>
                <a:solidFill>
                  <a:srgbClr val="FFEDC2"/>
                </a:solidFill>
                <a:effectLst/>
                <a:uLnTx/>
                <a:uFillTx/>
                <a:latin typeface="微软雅黑" panose="020B0503020204020204" pitchFamily="34" charset="-122"/>
                <a:ea typeface="微软雅黑" panose="020B0503020204020204" pitchFamily="34" charset="-122"/>
                <a:cs typeface="+mn-cs"/>
              </a:rPr>
              <a:t>PPT</a:t>
            </a:r>
            <a:r>
              <a:rPr kumimoji="0" lang="zh-CN" altLang="en-US" sz="100" b="0" i="0" u="none" strike="noStrike" kern="0" cap="none" spc="0" normalizeH="0" baseline="0" noProof="0" dirty="0">
                <a:ln>
                  <a:noFill/>
                </a:ln>
                <a:solidFill>
                  <a:srgbClr val="FFEDC2"/>
                </a:solidFill>
                <a:effectLst/>
                <a:uLnTx/>
                <a:uFillTx/>
                <a:latin typeface="微软雅黑" panose="020B0503020204020204" pitchFamily="34" charset="-122"/>
                <a:ea typeface="微软雅黑" panose="020B0503020204020204" pitchFamily="34" charset="-122"/>
                <a:cs typeface="+mn-cs"/>
              </a:rPr>
              <a:t>模板</a:t>
            </a:r>
            <a:r>
              <a:rPr kumimoji="0" lang="en-US" altLang="zh-CN" sz="100" b="0" i="0" u="none" strike="noStrike" kern="0" cap="none" spc="0" normalizeH="0" baseline="0" noProof="0" dirty="0">
                <a:ln>
                  <a:noFill/>
                </a:ln>
                <a:solidFill>
                  <a:srgbClr val="FFEDC2"/>
                </a:solidFill>
                <a:effectLst/>
                <a:uLnTx/>
                <a:uFillTx/>
                <a:latin typeface="微软雅黑" panose="020B0503020204020204" pitchFamily="34" charset="-122"/>
                <a:ea typeface="微软雅黑" panose="020B0503020204020204" pitchFamily="34" charset="-122"/>
                <a:cs typeface="+mn-cs"/>
              </a:rPr>
              <a:t>http://www.1ppt.com/hangye/</a:t>
            </a:r>
            <a:endParaRPr kumimoji="0" lang="en-US" altLang="zh-CN" sz="100" b="0" i="0" u="none" strike="noStrike" kern="0" cap="none" spc="0" normalizeH="0" baseline="0" noProof="0" dirty="0">
              <a:ln>
                <a:noFill/>
              </a:ln>
              <a:solidFill>
                <a:srgbClr val="FFEDC2"/>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388797" y="1125811"/>
            <a:ext cx="5611952"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1971</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年，第一批试验弹研制完成，试验基地建设也初具规模。</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1977</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年，中共中央批准了“三抓”任务，并将研制洲际导弹列为首位。</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 name="文本框 17"/>
          <p:cNvSpPr txBox="1"/>
          <p:nvPr/>
        </p:nvSpPr>
        <p:spPr>
          <a:xfrm>
            <a:off x="332019" y="2871712"/>
            <a:ext cx="551562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1979</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年，中央专委要求各有关单位周到细致地做好洲际导弹全程飞行试验的一切准备，争取一次成功。</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p:cNvSpPr txBox="1"/>
          <p:nvPr/>
        </p:nvSpPr>
        <p:spPr>
          <a:xfrm>
            <a:off x="534284" y="4192688"/>
            <a:ext cx="537013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1980</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月</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18</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日上午</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10</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时整，中国自行研制的第一枚洲际导弹“东风五号”在酒泉发射场腾空而起，直上云天。</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文本框 21"/>
          <p:cNvSpPr txBox="1"/>
          <p:nvPr/>
        </p:nvSpPr>
        <p:spPr>
          <a:xfrm>
            <a:off x="534284" y="5575945"/>
            <a:ext cx="537013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1984</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10</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月</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日，“东风五号”洲际导弹在国庆</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35</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周年阅兵式上首次展示。</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1985</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年邓小平提出“百万大裁军”的底气。</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28" name="图片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73119" y="1055696"/>
            <a:ext cx="5567412" cy="5780163"/>
          </a:xfrm>
          <a:prstGeom prst="rect">
            <a:avLst/>
          </a:prstGeom>
        </p:spPr>
      </p:pic>
      <p:pic>
        <p:nvPicPr>
          <p:cNvPr id="30" name="图片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83725" y="1055696"/>
            <a:ext cx="5529359" cy="5802304"/>
          </a:xfrm>
          <a:prstGeom prst="rect">
            <a:avLst/>
          </a:prstGeom>
        </p:spPr>
      </p:pic>
      <p:pic>
        <p:nvPicPr>
          <p:cNvPr id="32" name="图片 3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73118" y="1055696"/>
            <a:ext cx="5529358" cy="2849257"/>
          </a:xfrm>
          <a:prstGeom prst="rect">
            <a:avLst/>
          </a:prstGeom>
        </p:spPr>
      </p:pic>
      <p:pic>
        <p:nvPicPr>
          <p:cNvPr id="34" name="图片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83723" y="3904953"/>
            <a:ext cx="5529358" cy="29309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arn(inVertical)">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41"/>
          <p:cNvSpPr/>
          <p:nvPr>
            <p:custDataLst>
              <p:tags r:id="rId1"/>
            </p:custDataLst>
          </p:nvPr>
        </p:nvSpPr>
        <p:spPr>
          <a:xfrm>
            <a:off x="103542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三、研制的意义</a:t>
            </a:r>
            <a:endPar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11" name="图片 10"/>
          <p:cNvPicPr>
            <a:picLocks noChangeAspect="1"/>
          </p:cNvPicPr>
          <p:nvPr/>
        </p:nvPicPr>
        <p:blipFill rotWithShape="1">
          <a:blip r:embed="rId2" cstate="screen">
            <a:duotone>
              <a:schemeClr val="accent4">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a:xfrm flipH="1">
            <a:off x="0" y="2756958"/>
            <a:ext cx="6837356" cy="4100660"/>
          </a:xfrm>
          <a:prstGeom prst="rect">
            <a:avLst/>
          </a:prstGeom>
        </p:spPr>
      </p:pic>
      <p:sp>
        <p:nvSpPr>
          <p:cNvPr id="12" name="文本框 11"/>
          <p:cNvSpPr txBox="1"/>
          <p:nvPr/>
        </p:nvSpPr>
        <p:spPr>
          <a:xfrm>
            <a:off x="3008670" y="1247174"/>
            <a:ext cx="8819535" cy="3649012"/>
          </a:xfrm>
          <a:prstGeom prst="rect">
            <a:avLst/>
          </a:prstGeom>
          <a:noFill/>
          <a:ln>
            <a:solidFill>
              <a:srgbClr val="9B0D13"/>
            </a:solidFill>
          </a:ln>
        </p:spPr>
        <p:txBody>
          <a:bodyPr wrap="square" rtlCol="0">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“东风五号”全程飞行试验的成功，标志着中国拥有了第一代洲际导弹，标志着中国导弹技术达到了一个新的水平，战略导弹系列化走完了研制、试验的全过程。</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也标志着中国成为继美国、苏联之后世界上第三个进行洲际导弹全程试验获得成功的国家，它打破了超级大国对洲际战略核武器的长期垄断。这对于发展国防科技，加速部队装备现代化建设，增强在反侵略战争中的防卫反击力量，都具有重要的意义。</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3" name="组合 12"/>
          <p:cNvGrpSpPr/>
          <p:nvPr/>
        </p:nvGrpSpPr>
        <p:grpSpPr>
          <a:xfrm>
            <a:off x="8382772" y="4728129"/>
            <a:ext cx="1595758" cy="1064873"/>
            <a:chOff x="8700131" y="3394303"/>
            <a:chExt cx="1595758" cy="1064873"/>
          </a:xfrm>
        </p:grpSpPr>
        <p:pic>
          <p:nvPicPr>
            <p:cNvPr id="14" name="Picture 4" descr="C:\Users\Administrator\Desktop\线稿长城11.png"/>
            <p:cNvPicPr>
              <a:picLocks noChangeAspect="1" noChangeArrowheads="1"/>
            </p:cNvPicPr>
            <p:nvPr/>
          </p:nvPicPr>
          <p:blipFill>
            <a:blip r:embed="rId4" cstate="screen">
              <a:duotone>
                <a:schemeClr val="accent4">
                  <a:shade val="45000"/>
                  <a:satMod val="135000"/>
                </a:schemeClr>
                <a:prstClr val="white"/>
              </a:duotone>
              <a:extLst>
                <a:ext uri="{BEBA8EAE-BF5A-486C-A8C5-ECC9F3942E4B}">
                  <a14:imgProps xmlns:a14="http://schemas.microsoft.com/office/drawing/2010/main">
                    <a14:imgLayer r:embed="rId5">
                      <a14:imgEffect>
                        <a14:saturation sat="66000"/>
                      </a14:imgEffect>
                    </a14:imgLayer>
                  </a14:imgProps>
                </a:ext>
              </a:extLst>
            </a:blip>
            <a:srcRect/>
            <a:stretch>
              <a:fillRect/>
            </a:stretch>
          </p:blipFill>
          <p:spPr bwMode="auto">
            <a:xfrm>
              <a:off x="8700131" y="3394303"/>
              <a:ext cx="1210990" cy="10648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Administrator\Desktop\线稿长城11.png"/>
            <p:cNvPicPr>
              <a:picLocks noChangeAspect="1" noChangeArrowheads="1"/>
            </p:cNvPicPr>
            <p:nvPr/>
          </p:nvPicPr>
          <p:blipFill>
            <a:blip r:embed="rId6" cstate="screen">
              <a:duotone>
                <a:schemeClr val="accent4">
                  <a:shade val="45000"/>
                  <a:satMod val="135000"/>
                </a:schemeClr>
                <a:prstClr val="white"/>
              </a:duotone>
              <a:extLst>
                <a:ext uri="{BEBA8EAE-BF5A-486C-A8C5-ECC9F3942E4B}">
                  <a14:imgProps xmlns:a14="http://schemas.microsoft.com/office/drawing/2010/main">
                    <a14:imgLayer r:embed="rId7">
                      <a14:imgEffect>
                        <a14:saturation sat="66000"/>
                      </a14:imgEffect>
                    </a14:imgLayer>
                  </a14:imgProps>
                </a:ext>
              </a:extLst>
            </a:blip>
            <a:srcRect/>
            <a:stretch>
              <a:fillRect/>
            </a:stretch>
          </p:blipFill>
          <p:spPr bwMode="auto">
            <a:xfrm rot="900000">
              <a:off x="9594226" y="3579708"/>
              <a:ext cx="701663" cy="61700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A-102227"/>
          <p:cNvSpPr/>
          <p:nvPr>
            <p:custDataLst>
              <p:tags r:id="rId1"/>
            </p:custDataLst>
          </p:nvPr>
        </p:nvSpPr>
        <p:spPr>
          <a:xfrm>
            <a:off x="2395595" y="2806183"/>
            <a:ext cx="7400812" cy="132207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800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rPr>
              <a:t>总结与启示</a:t>
            </a:r>
            <a:endParaRPr kumimoji="0" lang="zh-CN" altLang="en-US" sz="800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endParaRPr>
          </a:p>
        </p:txBody>
      </p:sp>
      <p:cxnSp>
        <p:nvCxnSpPr>
          <p:cNvPr id="94" name="PA-102228"/>
          <p:cNvCxnSpPr/>
          <p:nvPr>
            <p:custDataLst>
              <p:tags r:id="rId2"/>
            </p:custDataLst>
          </p:nvPr>
        </p:nvCxnSpPr>
        <p:spPr>
          <a:xfrm>
            <a:off x="2395595" y="2540245"/>
            <a:ext cx="7400811" cy="0"/>
          </a:xfrm>
          <a:prstGeom prst="line">
            <a:avLst/>
          </a:prstGeom>
          <a:noFill/>
          <a:ln w="6350" cap="flat" cmpd="sng" algn="ctr">
            <a:solidFill>
              <a:srgbClr val="C00000"/>
            </a:solidFill>
            <a:prstDash val="solid"/>
            <a:miter lim="800000"/>
          </a:ln>
          <a:effectLst/>
        </p:spPr>
      </p:cxnSp>
      <p:cxnSp>
        <p:nvCxnSpPr>
          <p:cNvPr id="95" name="PA-102229"/>
          <p:cNvCxnSpPr/>
          <p:nvPr>
            <p:custDataLst>
              <p:tags r:id="rId3"/>
            </p:custDataLst>
          </p:nvPr>
        </p:nvCxnSpPr>
        <p:spPr>
          <a:xfrm>
            <a:off x="2395595" y="4430017"/>
            <a:ext cx="7400811" cy="0"/>
          </a:xfrm>
          <a:prstGeom prst="line">
            <a:avLst/>
          </a:prstGeom>
          <a:noFill/>
          <a:ln w="6350" cap="flat" cmpd="sng" algn="ctr">
            <a:solidFill>
              <a:srgbClr val="C00000"/>
            </a:solidFill>
            <a:prstDash val="solid"/>
            <a:miter lim="800000"/>
          </a:ln>
          <a:effectLst/>
        </p:spPr>
      </p:cxnSp>
      <p:sp>
        <p:nvSpPr>
          <p:cNvPr id="98" name="PA-102230"/>
          <p:cNvSpPr/>
          <p:nvPr>
            <p:custDataLst>
              <p:tags r:id="rId4"/>
            </p:custDataLst>
          </p:nvPr>
        </p:nvSpPr>
        <p:spPr>
          <a:xfrm>
            <a:off x="5267325" y="1422610"/>
            <a:ext cx="1657350" cy="495281"/>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a:ln>
                  <a:noFill/>
                </a:ln>
                <a:solidFill>
                  <a:prstClr val="white"/>
                </a:solidFill>
                <a:effectLst/>
                <a:uLnTx/>
                <a:uFillTx/>
                <a:cs typeface="+mn-ea"/>
                <a:sym typeface="+mn-lt"/>
              </a:rPr>
              <a:t>第</a:t>
            </a:r>
            <a:r>
              <a:rPr kumimoji="0" lang="zh-CN" altLang="en-US" sz="2000" b="0" i="0" u="none" strike="noStrike" kern="0" cap="none" spc="0" normalizeH="0" baseline="0" noProof="0">
                <a:ln>
                  <a:noFill/>
                </a:ln>
                <a:solidFill>
                  <a:prstClr val="white"/>
                </a:solidFill>
                <a:effectLst/>
                <a:uLnTx/>
                <a:uFillTx/>
                <a:cs typeface="+mn-ea"/>
                <a:sym typeface="+mn-lt"/>
              </a:rPr>
              <a:t>二章</a:t>
            </a:r>
            <a:endParaRPr kumimoji="0" lang="zh-CN" altLang="en-US" sz="2000" b="0" i="0" u="none" strike="noStrike" kern="0" cap="none" spc="0" normalizeH="0" baseline="0" noProof="0" dirty="0">
              <a:ln>
                <a:noFill/>
              </a:ln>
              <a:solidFill>
                <a:prstClr val="white"/>
              </a:solidFill>
              <a:effectLst/>
              <a:uLnTx/>
              <a:uFillTx/>
              <a:cs typeface="+mn-ea"/>
              <a:sym typeface="+mn-lt"/>
            </a:endParaRPr>
          </a:p>
        </p:txBody>
      </p:sp>
      <p:pic>
        <p:nvPicPr>
          <p:cNvPr id="100" name="PA-102231"/>
          <p:cNvPicPr>
            <a:picLocks noChangeAspect="1"/>
          </p:cNvPicPr>
          <p:nvPr>
            <p:custDataLst>
              <p:tags r:id="rId5"/>
            </p:custDataLst>
          </p:nvPr>
        </p:nvPicPr>
        <p:blipFill>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artisticPlasticWrap/>
                    </a14:imgEffect>
                    <a14:imgEffect>
                      <a14:brightnessContrast bright="20000" contrast="-40000"/>
                    </a14:imgEffect>
                  </a14:imgLayer>
                </a14:imgProps>
              </a:ext>
            </a:extLst>
          </a:blip>
          <a:stretch>
            <a:fillRect/>
          </a:stretch>
        </p:blipFill>
        <p:spPr>
          <a:xfrm>
            <a:off x="9632972" y="660385"/>
            <a:ext cx="1887122" cy="1340701"/>
          </a:xfrm>
          <a:prstGeom prst="rect">
            <a:avLst/>
          </a:prstGeom>
        </p:spPr>
      </p:pic>
      <p:sp>
        <p:nvSpPr>
          <p:cNvPr id="101" name="PA-102232"/>
          <p:cNvSpPr txBox="1">
            <a:spLocks noChangeArrowheads="1"/>
          </p:cNvSpPr>
          <p:nvPr>
            <p:custDataLst>
              <p:tags r:id="rId8"/>
            </p:custDataLst>
          </p:nvPr>
        </p:nvSpPr>
        <p:spPr bwMode="auto">
          <a:xfrm rot="5400000">
            <a:off x="-1662554" y="2185078"/>
            <a:ext cx="3820085" cy="121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96" tIns="54847" rIns="109696" bIns="548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rgbClr val="C00000">
                    <a:alpha val="22000"/>
                  </a:srgbClr>
                </a:solidFill>
                <a:effectLst/>
                <a:uLnTx/>
                <a:uFillTx/>
                <a:latin typeface="+mn-lt"/>
                <a:ea typeface="+mn-ea"/>
                <a:cs typeface="+mn-ea"/>
                <a:sym typeface="+mn-lt"/>
              </a:rPr>
              <a:t>PART 01</a:t>
            </a:r>
            <a:endParaRPr kumimoji="0" lang="zh-CN" altLang="en-US" sz="7200" b="0" i="0" u="none" strike="noStrike" kern="1200" cap="none" spc="0" normalizeH="0" baseline="0" noProof="0" dirty="0">
              <a:ln>
                <a:noFill/>
              </a:ln>
              <a:solidFill>
                <a:srgbClr val="C00000">
                  <a:alpha val="22000"/>
                </a:srgbClr>
              </a:solidFill>
              <a:effectLst/>
              <a:uLnTx/>
              <a:uFillTx/>
              <a:latin typeface="+mn-lt"/>
              <a:ea typeface="+mn-ea"/>
              <a:cs typeface="+mn-ea"/>
              <a:sym typeface="+mn-lt"/>
            </a:endParaRPr>
          </a:p>
        </p:txBody>
      </p:sp>
      <p:sp>
        <p:nvSpPr>
          <p:cNvPr id="107" name="PA-102233"/>
          <p:cNvSpPr/>
          <p:nvPr>
            <p:custDataLst>
              <p:tags r:id="rId9"/>
            </p:custDataLst>
          </p:nvPr>
        </p:nvSpPr>
        <p:spPr>
          <a:xfrm>
            <a:off x="1188719" y="5789779"/>
            <a:ext cx="9814562" cy="338554"/>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C00000"/>
                </a:solidFill>
                <a:effectLst/>
                <a:uLnTx/>
                <a:uFillTx/>
                <a:cs typeface="+mn-ea"/>
                <a:sym typeface="+mn-lt"/>
              </a:rPr>
              <a:t>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持</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的</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领</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导</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民</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当</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家</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作</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依</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法</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国</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有</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统</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一</a:t>
            </a:r>
            <a:endParaRPr kumimoji="0" lang="zh-CN" altLang="en-US" sz="1600" b="1" i="0" u="none" strike="noStrike" kern="1200" cap="none" spc="0" normalizeH="0" baseline="0" noProof="0" dirty="0">
              <a:ln>
                <a:noFill/>
              </a:ln>
              <a:solidFill>
                <a:srgbClr val="C00000"/>
              </a:solidFill>
              <a:effectLst/>
              <a:uLnTx/>
              <a:uFillTx/>
              <a:cs typeface="+mn-ea"/>
              <a:sym typeface="+mn-lt"/>
            </a:endParaRPr>
          </a:p>
        </p:txBody>
      </p:sp>
      <p:grpSp>
        <p:nvGrpSpPr>
          <p:cNvPr id="108" name="PA-102234"/>
          <p:cNvGrpSpPr/>
          <p:nvPr>
            <p:custDataLst>
              <p:tags r:id="rId10"/>
            </p:custDataLst>
          </p:nvPr>
        </p:nvGrpSpPr>
        <p:grpSpPr>
          <a:xfrm>
            <a:off x="1188719" y="5078225"/>
            <a:ext cx="9814562" cy="411158"/>
            <a:chOff x="1188720" y="5413580"/>
            <a:chExt cx="9814562" cy="411158"/>
          </a:xfrm>
        </p:grpSpPr>
        <p:sp>
          <p:nvSpPr>
            <p:cNvPr id="109" name="PA-矩形 108"/>
            <p:cNvSpPr/>
            <p:nvPr>
              <p:custDataLst>
                <p:tags r:id="rId11"/>
              </p:custDataLst>
            </p:nvPr>
          </p:nvSpPr>
          <p:spPr>
            <a:xfrm>
              <a:off x="1188720"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0" name="PA-矩形 109"/>
            <p:cNvSpPr/>
            <p:nvPr>
              <p:custDataLst>
                <p:tags r:id="rId12"/>
              </p:custDataLst>
            </p:nvPr>
          </p:nvSpPr>
          <p:spPr>
            <a:xfrm>
              <a:off x="7000242"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111" name="组合 110"/>
            <p:cNvGrpSpPr/>
            <p:nvPr/>
          </p:nvGrpSpPr>
          <p:grpSpPr>
            <a:xfrm>
              <a:off x="5406442" y="5413580"/>
              <a:ext cx="1379118" cy="411158"/>
              <a:chOff x="5402520" y="5413580"/>
              <a:chExt cx="1379118" cy="411158"/>
            </a:xfrm>
          </p:grpSpPr>
          <p:sp>
            <p:nvSpPr>
              <p:cNvPr id="112" name="PA-5-Point Star 111"/>
              <p:cNvSpPr/>
              <p:nvPr>
                <p:custDataLst>
                  <p:tags r:id="rId13"/>
                </p:custDataLst>
              </p:nvPr>
            </p:nvSpPr>
            <p:spPr>
              <a:xfrm>
                <a:off x="5886500" y="5413580"/>
                <a:ext cx="411158" cy="41115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3" name="PA-5-Point Star 112"/>
              <p:cNvSpPr/>
              <p:nvPr>
                <p:custDataLst>
                  <p:tags r:id="rId14"/>
                </p:custDataLst>
              </p:nvPr>
            </p:nvSpPr>
            <p:spPr>
              <a:xfrm>
                <a:off x="558608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4" name="PA-5-Point Star 113"/>
              <p:cNvSpPr/>
              <p:nvPr>
                <p:custDataLst>
                  <p:tags r:id="rId15"/>
                </p:custDataLst>
              </p:nvPr>
            </p:nvSpPr>
            <p:spPr>
              <a:xfrm>
                <a:off x="634915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5" name="PA-5-Point Star 114"/>
              <p:cNvSpPr/>
              <p:nvPr>
                <p:custDataLst>
                  <p:tags r:id="rId16"/>
                </p:custDataLst>
              </p:nvPr>
            </p:nvSpPr>
            <p:spPr>
              <a:xfrm>
                <a:off x="540252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6" name="PA-5-Point Star 115"/>
              <p:cNvSpPr/>
              <p:nvPr>
                <p:custDataLst>
                  <p:tags r:id="rId17"/>
                </p:custDataLst>
              </p:nvPr>
            </p:nvSpPr>
            <p:spPr>
              <a:xfrm>
                <a:off x="664957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101">
                                            <p:txEl>
                                              <p:pRg st="0" end="0"/>
                                            </p:txEl>
                                          </p:spTgt>
                                        </p:tgtEl>
                                        <p:attrNameLst>
                                          <p:attrName>style.visibility</p:attrName>
                                        </p:attrNameLst>
                                      </p:cBhvr>
                                      <p:to>
                                        <p:strVal val="visible"/>
                                      </p:to>
                                    </p:set>
                                    <p:anim calcmode="lin" valueType="num">
                                      <p:cBhvr additive="base">
                                        <p:cTn id="7" dur="750"/>
                                        <p:tgtEl>
                                          <p:spTgt spid="10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750"/>
                                        <p:tgtEl>
                                          <p:spTgt spid="101">
                                            <p:txEl>
                                              <p:pRg st="0" end="0"/>
                                            </p:txEl>
                                          </p:spTgt>
                                        </p:tgtEl>
                                      </p:cBhvr>
                                    </p:animEffect>
                                  </p:childTnLst>
                                </p:cTn>
                              </p:par>
                            </p:childTnLst>
                          </p:cTn>
                        </p:par>
                        <p:par>
                          <p:cTn id="9" fill="hold">
                            <p:stCondLst>
                              <p:cond delay="1500"/>
                            </p:stCondLst>
                            <p:childTnLst>
                              <p:par>
                                <p:cTn id="10" presetID="16" presetClass="entr" presetSubtype="37" fill="hold" nodeType="after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barn(outVertical)">
                                      <p:cBhvr>
                                        <p:cTn id="12" dur="500"/>
                                        <p:tgtEl>
                                          <p:spTgt spid="94"/>
                                        </p:tgtEl>
                                      </p:cBhvr>
                                    </p:animEffect>
                                  </p:childTnLst>
                                </p:cTn>
                              </p:par>
                              <p:par>
                                <p:cTn id="13" presetID="16" presetClass="entr" presetSubtype="37"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barn(outVertical)">
                                      <p:cBhvr>
                                        <p:cTn id="15" dur="500"/>
                                        <p:tgtEl>
                                          <p:spTgt spid="95"/>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93">
                                            <p:txEl>
                                              <p:pRg st="0" end="0"/>
                                            </p:txEl>
                                          </p:spTgt>
                                        </p:tgtEl>
                                        <p:attrNameLst>
                                          <p:attrName>style.visibility</p:attrName>
                                        </p:attrNameLst>
                                      </p:cBhvr>
                                      <p:to>
                                        <p:strVal val="visible"/>
                                      </p:to>
                                    </p:set>
                                    <p:anim calcmode="lin" valueType="num">
                                      <p:cBhvr>
                                        <p:cTn id="19" dur="1250" fill="hold"/>
                                        <p:tgtEl>
                                          <p:spTgt spid="93">
                                            <p:txEl>
                                              <p:pRg st="0" end="0"/>
                                            </p:txEl>
                                          </p:spTgt>
                                        </p:tgtEl>
                                        <p:attrNameLst>
                                          <p:attrName>ppt_w</p:attrName>
                                        </p:attrNameLst>
                                      </p:cBhvr>
                                      <p:tavLst>
                                        <p:tav tm="0">
                                          <p:val>
                                            <p:strVal val="#ppt_w+.3"/>
                                          </p:val>
                                        </p:tav>
                                        <p:tav tm="100000">
                                          <p:val>
                                            <p:strVal val="#ppt_w"/>
                                          </p:val>
                                        </p:tav>
                                      </p:tavLst>
                                    </p:anim>
                                    <p:anim calcmode="lin" valueType="num">
                                      <p:cBhvr>
                                        <p:cTn id="20" dur="1250" fill="hold"/>
                                        <p:tgtEl>
                                          <p:spTgt spid="93">
                                            <p:txEl>
                                              <p:pRg st="0" end="0"/>
                                            </p:txEl>
                                          </p:spTgt>
                                        </p:tgtEl>
                                        <p:attrNameLst>
                                          <p:attrName>ppt_h</p:attrName>
                                        </p:attrNameLst>
                                      </p:cBhvr>
                                      <p:tavLst>
                                        <p:tav tm="0">
                                          <p:val>
                                            <p:strVal val="#ppt_h"/>
                                          </p:val>
                                        </p:tav>
                                        <p:tav tm="100000">
                                          <p:val>
                                            <p:strVal val="#ppt_h"/>
                                          </p:val>
                                        </p:tav>
                                      </p:tavLst>
                                    </p:anim>
                                    <p:animEffect transition="in" filter="fade">
                                      <p:cBhvr>
                                        <p:cTn id="21" dur="1250"/>
                                        <p:tgtEl>
                                          <p:spTgt spid="93">
                                            <p:txEl>
                                              <p:pRg st="0" end="0"/>
                                            </p:txEl>
                                          </p:spTgt>
                                        </p:tgtEl>
                                      </p:cBhvr>
                                    </p:animEffect>
                                  </p:childTnLst>
                                </p:cTn>
                              </p:par>
                            </p:childTnLst>
                          </p:cTn>
                        </p:par>
                        <p:par>
                          <p:cTn id="22" fill="hold">
                            <p:stCondLst>
                              <p:cond delay="3500"/>
                            </p:stCondLst>
                            <p:childTnLst>
                              <p:par>
                                <p:cTn id="23" presetID="52" presetClass="entr" presetSubtype="0" fill="hold" nodeType="afterEffect">
                                  <p:stCondLst>
                                    <p:cond delay="0"/>
                                  </p:stCondLst>
                                  <p:childTnLst>
                                    <p:set>
                                      <p:cBhvr>
                                        <p:cTn id="24" dur="1" fill="hold">
                                          <p:stCondLst>
                                            <p:cond delay="0"/>
                                          </p:stCondLst>
                                        </p:cTn>
                                        <p:tgtEl>
                                          <p:spTgt spid="100"/>
                                        </p:tgtEl>
                                        <p:attrNameLst>
                                          <p:attrName>style.visibility</p:attrName>
                                        </p:attrNameLst>
                                      </p:cBhvr>
                                      <p:to>
                                        <p:strVal val="visible"/>
                                      </p:to>
                                    </p:set>
                                    <p:animScale>
                                      <p:cBhvr>
                                        <p:cTn id="25" dur="1250" decel="50000" fill="hold">
                                          <p:stCondLst>
                                            <p:cond delay="0"/>
                                          </p:stCondLst>
                                        </p:cTn>
                                        <p:tgtEl>
                                          <p:spTgt spid="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250" decel="50000" fill="hold">
                                          <p:stCondLst>
                                            <p:cond delay="0"/>
                                          </p:stCondLst>
                                        </p:cTn>
                                        <p:tgtEl>
                                          <p:spTgt spid="100"/>
                                        </p:tgtEl>
                                        <p:attrNameLst>
                                          <p:attrName>ppt_x</p:attrName>
                                          <p:attrName>ppt_y</p:attrName>
                                        </p:attrNameLst>
                                      </p:cBhvr>
                                    </p:animMotion>
                                    <p:animEffect transition="in" filter="fade">
                                      <p:cBhvr>
                                        <p:cTn id="27" dur="1250"/>
                                        <p:tgtEl>
                                          <p:spTgt spid="100"/>
                                        </p:tgtEl>
                                      </p:cBhvr>
                                    </p:animEffect>
                                  </p:childTnLst>
                                </p:cTn>
                              </p:par>
                            </p:childTnLst>
                          </p:cTn>
                        </p:par>
                        <p:par>
                          <p:cTn id="28" fill="hold">
                            <p:stCondLst>
                              <p:cond delay="5000"/>
                            </p:stCondLst>
                            <p:childTnLst>
                              <p:par>
                                <p:cTn id="29" presetID="16" presetClass="entr" presetSubtype="37" fill="hold" grpId="0" nodeType="afterEffect">
                                  <p:stCondLst>
                                    <p:cond delay="0"/>
                                  </p:stCondLst>
                                  <p:iterate type="lt">
                                    <p:tmPct val="0"/>
                                  </p:iterate>
                                  <p:childTnLst>
                                    <p:set>
                                      <p:cBhvr>
                                        <p:cTn id="30" dur="1" fill="hold">
                                          <p:stCondLst>
                                            <p:cond delay="0"/>
                                          </p:stCondLst>
                                        </p:cTn>
                                        <p:tgtEl>
                                          <p:spTgt spid="101"/>
                                        </p:tgtEl>
                                        <p:attrNameLst>
                                          <p:attrName>style.visibility</p:attrName>
                                        </p:attrNameLst>
                                      </p:cBhvr>
                                      <p:to>
                                        <p:strVal val="visible"/>
                                      </p:to>
                                    </p:set>
                                    <p:animEffect transition="in" filter="barn(outVertical)">
                                      <p:cBhvr>
                                        <p:cTn id="31" dur="250"/>
                                        <p:tgtEl>
                                          <p:spTgt spid="101"/>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1000"/>
                                        <p:tgtEl>
                                          <p:spTgt spid="107"/>
                                        </p:tgtEl>
                                      </p:cBhvr>
                                    </p:animEffect>
                                    <p:anim calcmode="lin" valueType="num">
                                      <p:cBhvr>
                                        <p:cTn id="35" dur="1000" fill="hold"/>
                                        <p:tgtEl>
                                          <p:spTgt spid="107"/>
                                        </p:tgtEl>
                                        <p:attrNameLst>
                                          <p:attrName>ppt_x</p:attrName>
                                        </p:attrNameLst>
                                      </p:cBhvr>
                                      <p:tavLst>
                                        <p:tav tm="0">
                                          <p:val>
                                            <p:strVal val="#ppt_x"/>
                                          </p:val>
                                        </p:tav>
                                        <p:tav tm="100000">
                                          <p:val>
                                            <p:strVal val="#ppt_x"/>
                                          </p:val>
                                        </p:tav>
                                      </p:tavLst>
                                    </p:anim>
                                    <p:anim calcmode="lin" valueType="num">
                                      <p:cBhvr>
                                        <p:cTn id="36" dur="1000" fill="hold"/>
                                        <p:tgtEl>
                                          <p:spTgt spid="10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1000"/>
                                        <p:tgtEl>
                                          <p:spTgt spid="108"/>
                                        </p:tgtEl>
                                      </p:cBhvr>
                                    </p:animEffect>
                                    <p:anim calcmode="lin" valueType="num">
                                      <p:cBhvr>
                                        <p:cTn id="40" dur="1000" fill="hold"/>
                                        <p:tgtEl>
                                          <p:spTgt spid="108"/>
                                        </p:tgtEl>
                                        <p:attrNameLst>
                                          <p:attrName>ppt_x</p:attrName>
                                        </p:attrNameLst>
                                      </p:cBhvr>
                                      <p:tavLst>
                                        <p:tav tm="0">
                                          <p:val>
                                            <p:strVal val="#ppt_x"/>
                                          </p:val>
                                        </p:tav>
                                        <p:tav tm="100000">
                                          <p:val>
                                            <p:strVal val="#ppt_x"/>
                                          </p:val>
                                        </p:tav>
                                      </p:tavLst>
                                    </p:anim>
                                    <p:anim calcmode="lin" valueType="num">
                                      <p:cBhvr>
                                        <p:cTn id="41"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39"/>
          <p:cNvSpPr/>
          <p:nvPr>
            <p:custDataLst>
              <p:tags r:id="rId1"/>
            </p:custDataLst>
          </p:nvPr>
        </p:nvSpPr>
        <p:spPr>
          <a:xfrm>
            <a:off x="1054475" y="296663"/>
            <a:ext cx="4381125" cy="6451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cs typeface="+mn-ea"/>
                <a:sym typeface="+mn-lt"/>
              </a:rPr>
              <a:t>总结</a:t>
            </a:r>
            <a:endParaRPr kumimoji="0" lang="zh-CN" altLang="en-US" sz="3600" b="1" i="0" u="none" strike="noStrike" kern="1200" cap="none" spc="0" normalizeH="0" baseline="0" noProof="0" dirty="0">
              <a:ln>
                <a:noFill/>
              </a:ln>
              <a:solidFill>
                <a:srgbClr val="C00000"/>
              </a:solidFill>
              <a:effectLst/>
              <a:uLnTx/>
              <a:uFillTx/>
              <a:cs typeface="+mn-ea"/>
              <a:sym typeface="+mn-lt"/>
            </a:endParaRPr>
          </a:p>
        </p:txBody>
      </p:sp>
      <p:grpSp>
        <p:nvGrpSpPr>
          <p:cNvPr id="4" name="PA-102266"/>
          <p:cNvGrpSpPr/>
          <p:nvPr>
            <p:custDataLst>
              <p:tags r:id="rId2"/>
            </p:custDataLst>
          </p:nvPr>
        </p:nvGrpSpPr>
        <p:grpSpPr>
          <a:xfrm>
            <a:off x="364325" y="1586865"/>
            <a:ext cx="11827205" cy="4964426"/>
            <a:chOff x="938970" y="2223548"/>
            <a:chExt cx="10413108" cy="4370864"/>
          </a:xfrm>
        </p:grpSpPr>
        <p:sp>
          <p:nvSpPr>
            <p:cNvPr id="5" name="PA-圆角矩形 14"/>
            <p:cNvSpPr/>
            <p:nvPr>
              <p:custDataLst>
                <p:tags r:id="rId3"/>
              </p:custDataLst>
            </p:nvPr>
          </p:nvSpPr>
          <p:spPr>
            <a:xfrm>
              <a:off x="6887654" y="2223548"/>
              <a:ext cx="4464424" cy="1286734"/>
            </a:xfrm>
            <a:prstGeom prst="roundRect">
              <a:avLst/>
            </a:prstGeom>
            <a:noFill/>
            <a:ln w="12700">
              <a:solidFill>
                <a:srgbClr val="C9110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6" name="PA-圆角矩形 15"/>
            <p:cNvSpPr/>
            <p:nvPr>
              <p:custDataLst>
                <p:tags r:id="rId4"/>
              </p:custDataLst>
            </p:nvPr>
          </p:nvSpPr>
          <p:spPr>
            <a:xfrm>
              <a:off x="3752906" y="5307678"/>
              <a:ext cx="4464424" cy="1286734"/>
            </a:xfrm>
            <a:prstGeom prst="roundRect">
              <a:avLst/>
            </a:prstGeom>
            <a:noFill/>
            <a:ln w="12700">
              <a:solidFill>
                <a:srgbClr val="C9110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8" name="PA-圆角矩形 16"/>
            <p:cNvSpPr/>
            <p:nvPr>
              <p:custDataLst>
                <p:tags r:id="rId5"/>
              </p:custDataLst>
            </p:nvPr>
          </p:nvSpPr>
          <p:spPr>
            <a:xfrm>
              <a:off x="938970" y="2263242"/>
              <a:ext cx="4464424" cy="1286734"/>
            </a:xfrm>
            <a:prstGeom prst="roundRect">
              <a:avLst/>
            </a:prstGeom>
            <a:noFill/>
            <a:ln w="12700">
              <a:solidFill>
                <a:srgbClr val="C9110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0" name="PA-矩形 8"/>
            <p:cNvSpPr/>
            <p:nvPr>
              <p:custDataLst>
                <p:tags r:id="rId6"/>
              </p:custDataLst>
            </p:nvPr>
          </p:nvSpPr>
          <p:spPr>
            <a:xfrm>
              <a:off x="1225216" y="2263241"/>
              <a:ext cx="3691588" cy="1207048"/>
            </a:xfrm>
            <a:prstGeom prst="rect">
              <a:avLst/>
            </a:prstGeom>
          </p:spPr>
          <p:txBody>
            <a:bodyPr wrap="square">
              <a:spAutoFit/>
            </a:bodyPr>
            <a:lstStyle/>
            <a:p>
              <a:pPr algn="just">
                <a:lnSpc>
                  <a:spcPct val="130000"/>
                </a:lnSpc>
              </a:pPr>
              <a:r>
                <a:rPr lang="zh-CN" altLang="en-US" sz="1600" dirty="0">
                  <a:cs typeface="+mn-ea"/>
                  <a:sym typeface="+mn-lt"/>
                </a:rPr>
                <a:t>汽车工业的发展，既促进了科技的发展，也可以为相关行业提供更多的就业岗位，促进经济的发展同时还还能带来运输业、交通等的连环好的效应</a:t>
              </a:r>
              <a:endParaRPr lang="zh-CN" altLang="en-US" sz="1600" dirty="0">
                <a:cs typeface="+mn-ea"/>
                <a:sym typeface="+mn-lt"/>
              </a:endParaRPr>
            </a:p>
          </p:txBody>
        </p:sp>
        <p:sp>
          <p:nvSpPr>
            <p:cNvPr id="11" name="PA-矩形 9"/>
            <p:cNvSpPr/>
            <p:nvPr>
              <p:custDataLst>
                <p:tags r:id="rId7"/>
              </p:custDataLst>
            </p:nvPr>
          </p:nvSpPr>
          <p:spPr>
            <a:xfrm>
              <a:off x="7069254" y="2263242"/>
              <a:ext cx="4188049" cy="1207048"/>
            </a:xfrm>
            <a:prstGeom prst="rect">
              <a:avLst/>
            </a:prstGeom>
          </p:spPr>
          <p:txBody>
            <a:bodyPr wrap="square">
              <a:spAutoFit/>
            </a:bodyPr>
            <a:lstStyle/>
            <a:p>
              <a:pPr>
                <a:lnSpc>
                  <a:spcPct val="130000"/>
                </a:lnSpc>
              </a:pPr>
              <a:r>
                <a:rPr lang="zh-CN" altLang="en-US" sz="1600" dirty="0">
                  <a:cs typeface="+mn-ea"/>
                  <a:sym typeface="+mn-lt"/>
                </a:rPr>
                <a:t>原子弹、氢弹和洲际导弹的研发成功都标志着中国在军事实力上的一大进步，</a:t>
              </a:r>
              <a:r>
                <a:rPr lang="en-US" altLang="zh-CN" sz="1600" dirty="0">
                  <a:cs typeface="+mn-ea"/>
                  <a:sym typeface="+mn-lt"/>
                </a:rPr>
                <a:t>“</a:t>
              </a:r>
              <a:r>
                <a:rPr lang="zh-CN" altLang="en-US" sz="1600" dirty="0">
                  <a:cs typeface="+mn-ea"/>
                  <a:sym typeface="+mn-lt"/>
                </a:rPr>
                <a:t>落后就要挨打</a:t>
              </a:r>
              <a:r>
                <a:rPr lang="en-US" altLang="zh-CN" sz="1600" dirty="0">
                  <a:cs typeface="+mn-ea"/>
                  <a:sym typeface="+mn-lt"/>
                </a:rPr>
                <a:t>””</a:t>
              </a:r>
              <a:r>
                <a:rPr lang="zh-CN" altLang="en-US" sz="1600" dirty="0">
                  <a:cs typeface="+mn-ea"/>
                  <a:sym typeface="+mn-lt"/>
                </a:rPr>
                <a:t>真理只存在大炮的射程之内</a:t>
              </a:r>
              <a:r>
                <a:rPr lang="en-US" altLang="zh-CN" sz="1600" dirty="0">
                  <a:cs typeface="+mn-ea"/>
                  <a:sym typeface="+mn-lt"/>
                </a:rPr>
                <a:t>“</a:t>
              </a:r>
              <a:r>
                <a:rPr lang="zh-CN" altLang="en-US" sz="1600" dirty="0">
                  <a:cs typeface="+mn-ea"/>
                  <a:sym typeface="+mn-lt"/>
                </a:rPr>
                <a:t>无一不说明了国家军事强大的重要性</a:t>
              </a:r>
              <a:endParaRPr lang="zh-CN" altLang="en-US" sz="1600" dirty="0">
                <a:cs typeface="+mn-ea"/>
                <a:sym typeface="+mn-lt"/>
              </a:endParaRPr>
            </a:p>
          </p:txBody>
        </p:sp>
        <p:sp>
          <p:nvSpPr>
            <p:cNvPr id="13" name="PA-矩形 11"/>
            <p:cNvSpPr/>
            <p:nvPr>
              <p:custDataLst>
                <p:tags r:id="rId8"/>
              </p:custDataLst>
            </p:nvPr>
          </p:nvSpPr>
          <p:spPr>
            <a:xfrm>
              <a:off x="3919412" y="5433211"/>
              <a:ext cx="4159536" cy="1072311"/>
            </a:xfrm>
            <a:prstGeom prst="rect">
              <a:avLst/>
            </a:prstGeom>
          </p:spPr>
          <p:txBody>
            <a:bodyPr wrap="square">
              <a:noAutofit/>
            </a:bodyPr>
            <a:lstStyle/>
            <a:p>
              <a:pPr algn="just"/>
              <a:r>
                <a:rPr lang="zh-CN" altLang="en-US" sz="1600" dirty="0">
                  <a:cs typeface="+mn-ea"/>
                  <a:sym typeface="+mn-lt"/>
                </a:rPr>
                <a:t>飞机的成功研发带来的好处和汽车的发展很相像，但是飞机行业的大力发展还能够促进一个尖端邻域的发展</a:t>
              </a:r>
              <a:r>
                <a:rPr lang="en-US" altLang="zh-CN" sz="1600" dirty="0">
                  <a:cs typeface="+mn-ea"/>
                  <a:sym typeface="+mn-lt"/>
                </a:rPr>
                <a:t>—</a:t>
              </a:r>
              <a:r>
                <a:rPr lang="zh-CN" altLang="en-US" sz="1600" dirty="0">
                  <a:cs typeface="+mn-ea"/>
                  <a:sym typeface="+mn-lt"/>
                </a:rPr>
                <a:t>航天航空。</a:t>
              </a:r>
              <a:endParaRPr lang="zh-CN" altLang="en-US" sz="1600" dirty="0">
                <a:cs typeface="+mn-ea"/>
                <a:sym typeface="+mn-lt"/>
              </a:endParaRPr>
            </a:p>
          </p:txBody>
        </p:sp>
        <p:sp>
          <p:nvSpPr>
            <p:cNvPr id="14" name="PA-任意多边形 5"/>
            <p:cNvSpPr/>
            <p:nvPr>
              <p:custDataLst>
                <p:tags r:id="rId9"/>
              </p:custDataLst>
            </p:nvPr>
          </p:nvSpPr>
          <p:spPr bwMode="auto">
            <a:xfrm>
              <a:off x="4795062" y="2639478"/>
              <a:ext cx="2379455" cy="2667969"/>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9110E"/>
            </a:soli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5" name="PA-矩形 13"/>
            <p:cNvSpPr/>
            <p:nvPr>
              <p:custDataLst>
                <p:tags r:id="rId10"/>
              </p:custDataLst>
            </p:nvPr>
          </p:nvSpPr>
          <p:spPr>
            <a:xfrm>
              <a:off x="4848250" y="3337950"/>
              <a:ext cx="2287802" cy="1380921"/>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dirty="0">
                  <a:solidFill>
                    <a:schemeClr val="bg1"/>
                  </a:solidFill>
                  <a:cs typeface="+mn-ea"/>
                  <a:sym typeface="+mn-lt"/>
                </a:rPr>
                <a:t>社会主义建设</a:t>
              </a:r>
              <a:r>
                <a:rPr lang="zh-CN" altLang="en-US" sz="3200" noProof="0" dirty="0">
                  <a:ln>
                    <a:noFill/>
                  </a:ln>
                  <a:solidFill>
                    <a:schemeClr val="bg1"/>
                  </a:solidFill>
                  <a:effectLst/>
                  <a:uLnTx/>
                  <a:uFillTx/>
                  <a:cs typeface="+mn-ea"/>
                  <a:sym typeface="+mn-lt"/>
                </a:rPr>
                <a:t>道路初步探索的意义</a:t>
              </a:r>
              <a:endParaRPr lang="zh-CN" altLang="en-US" sz="3200" noProof="0" dirty="0">
                <a:ln>
                  <a:noFill/>
                </a:ln>
                <a:solidFill>
                  <a:schemeClr val="bg1"/>
                </a:solidFill>
                <a:effectLst/>
                <a:uLnTx/>
                <a:uFillTx/>
                <a:cs typeface="+mn-ea"/>
                <a:sym typeface="+mn-lt"/>
              </a:endParaRPr>
            </a:p>
          </p:txBody>
        </p:sp>
      </p:grpSp>
      <p:sp>
        <p:nvSpPr>
          <p:cNvPr id="17" name="TextBox 16"/>
          <p:cNvSpPr txBox="1"/>
          <p:nvPr/>
        </p:nvSpPr>
        <p:spPr>
          <a:xfrm>
            <a:off x="178915" y="671274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accent2"/>
                </a:solidFill>
                <a:effectLst/>
                <a:uLnTx/>
                <a:uFillTx/>
              </a:rPr>
              <a:t>行业</a:t>
            </a:r>
            <a:r>
              <a:rPr kumimoji="0" lang="en-US" altLang="zh-CN" sz="100" b="0" i="0" u="none" strike="noStrike" kern="0" cap="none" spc="0" normalizeH="0" baseline="0" noProof="0" dirty="0">
                <a:ln>
                  <a:noFill/>
                </a:ln>
                <a:solidFill>
                  <a:schemeClr val="accent2"/>
                </a:solidFill>
                <a:effectLst/>
                <a:uLnTx/>
                <a:uFillTx/>
              </a:rPr>
              <a:t>PPT</a:t>
            </a:r>
            <a:r>
              <a:rPr kumimoji="0" lang="zh-CN" altLang="en-US" sz="100" b="0" i="0" u="none" strike="noStrike" kern="0" cap="none" spc="0" normalizeH="0" baseline="0" noProof="0" dirty="0">
                <a:ln>
                  <a:noFill/>
                </a:ln>
                <a:solidFill>
                  <a:schemeClr val="accent2"/>
                </a:solidFill>
                <a:effectLst/>
                <a:uLnTx/>
                <a:uFillTx/>
              </a:rPr>
              <a:t>模板</a:t>
            </a:r>
            <a:r>
              <a:rPr kumimoji="0" lang="en-US" altLang="zh-CN" sz="100" b="0" i="0" u="none" strike="noStrike" kern="0" cap="none" spc="0" normalizeH="0" baseline="0" noProof="0" dirty="0">
                <a:ln>
                  <a:noFill/>
                </a:ln>
                <a:solidFill>
                  <a:schemeClr val="accent2"/>
                </a:solidFill>
                <a:effectLst/>
                <a:uLnTx/>
                <a:uFillTx/>
              </a:rPr>
              <a:t>http://www.1ppt.com/hangye/</a:t>
            </a:r>
            <a:endParaRPr kumimoji="0" lang="en-US" altLang="zh-CN" sz="100" b="0" i="0" u="none" strike="noStrike" kern="0" cap="none" spc="0" normalizeH="0" baseline="0" noProof="0" dirty="0">
              <a:ln>
                <a:noFill/>
              </a:ln>
              <a:solidFill>
                <a:schemeClr val="accent2"/>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43"/>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cs typeface="+mn-ea"/>
                <a:sym typeface="+mn-lt"/>
              </a:rPr>
              <a:t>坚持党的领导</a:t>
            </a:r>
            <a:endParaRPr kumimoji="0" lang="zh-CN" altLang="en-US" sz="3600" b="1" i="0" u="none" strike="noStrike" kern="1200" cap="none" spc="0" normalizeH="0" baseline="0" noProof="0" dirty="0">
              <a:ln>
                <a:noFill/>
              </a:ln>
              <a:solidFill>
                <a:srgbClr val="C00000"/>
              </a:solidFill>
              <a:effectLst/>
              <a:uLnTx/>
              <a:uFillTx/>
              <a:cs typeface="+mn-ea"/>
              <a:sym typeface="+mn-lt"/>
            </a:endParaRPr>
          </a:p>
        </p:txBody>
      </p:sp>
      <p:sp>
        <p:nvSpPr>
          <p:cNvPr id="11" name="矩形 10"/>
          <p:cNvSpPr/>
          <p:nvPr/>
        </p:nvSpPr>
        <p:spPr>
          <a:xfrm>
            <a:off x="843143" y="1988547"/>
            <a:ext cx="10505712" cy="1950297"/>
          </a:xfrm>
          <a:prstGeom prst="rect">
            <a:avLst/>
          </a:prstGeom>
          <a:noFill/>
          <a:ln w="19050" cap="flat" cmpd="sng" algn="ctr">
            <a:solidFill>
              <a:srgbClr val="C00000"/>
            </a:solidFill>
            <a:prstDash val="solid"/>
          </a:ln>
          <a:effectLst/>
        </p:spPr>
        <p:txBody>
          <a:bodyPr rtlCol="0" anchor="ctr"/>
          <a:lstStyle/>
          <a:p>
            <a:pPr algn="ctr" defTabSz="593725">
              <a:defRPr/>
            </a:pPr>
            <a:endParaRPr lang="zh-CN" altLang="en-US" sz="2300" kern="0">
              <a:solidFill>
                <a:srgbClr val="FFFFFF"/>
              </a:solidFill>
              <a:cs typeface="+mn-ea"/>
              <a:sym typeface="+mn-lt"/>
            </a:endParaRPr>
          </a:p>
        </p:txBody>
      </p:sp>
      <p:sp>
        <p:nvSpPr>
          <p:cNvPr id="12" name="矩形 11"/>
          <p:cNvSpPr/>
          <p:nvPr/>
        </p:nvSpPr>
        <p:spPr>
          <a:xfrm>
            <a:off x="1072392" y="2572081"/>
            <a:ext cx="10047215" cy="1170305"/>
          </a:xfrm>
          <a:prstGeom prst="rect">
            <a:avLst/>
          </a:prstGeom>
        </p:spPr>
        <p:txBody>
          <a:bodyPr wrap="square">
            <a:spAutoFit/>
          </a:bodyPr>
          <a:lstStyle/>
          <a:p>
            <a:pPr algn="just">
              <a:lnSpc>
                <a:spcPct val="130000"/>
              </a:lnSpc>
            </a:pPr>
            <a:r>
              <a:rPr lang="zh-CN" altLang="en-US" dirty="0">
                <a:cs typeface="+mn-ea"/>
                <a:sym typeface="+mn-lt"/>
              </a:rPr>
              <a:t>第一，巩固和发展了社会主义道路</a:t>
            </a:r>
            <a:endParaRPr lang="zh-CN" altLang="en-US" dirty="0">
              <a:cs typeface="+mn-ea"/>
              <a:sym typeface="+mn-lt"/>
            </a:endParaRPr>
          </a:p>
          <a:p>
            <a:pPr algn="just">
              <a:lnSpc>
                <a:spcPct val="130000"/>
              </a:lnSpc>
            </a:pPr>
            <a:r>
              <a:rPr lang="zh-CN" altLang="zh-CN" dirty="0">
                <a:cs typeface="+mn-ea"/>
                <a:sym typeface="+mn-lt"/>
              </a:rPr>
              <a:t>第二，为开创中国特色社会主义提供了宝贵经验、理论准备、物质基础。</a:t>
            </a:r>
            <a:endParaRPr lang="zh-CN" altLang="zh-CN" dirty="0">
              <a:cs typeface="+mn-ea"/>
              <a:sym typeface="+mn-lt"/>
            </a:endParaRPr>
          </a:p>
          <a:p>
            <a:pPr algn="just">
              <a:lnSpc>
                <a:spcPct val="130000"/>
              </a:lnSpc>
            </a:pPr>
            <a:r>
              <a:rPr lang="zh-CN" altLang="zh-CN" dirty="0">
                <a:cs typeface="+mn-ea"/>
                <a:sym typeface="+mn-lt"/>
              </a:rPr>
              <a:t>第三，丰富了科学社会主义的理论和实践。</a:t>
            </a:r>
            <a:endParaRPr lang="zh-CN" altLang="zh-CN" dirty="0">
              <a:cs typeface="+mn-ea"/>
              <a:sym typeface="+mn-lt"/>
            </a:endParaRPr>
          </a:p>
        </p:txBody>
      </p:sp>
      <p:sp>
        <p:nvSpPr>
          <p:cNvPr id="13" name="矩形 12"/>
          <p:cNvSpPr/>
          <p:nvPr/>
        </p:nvSpPr>
        <p:spPr>
          <a:xfrm>
            <a:off x="1864302" y="1637869"/>
            <a:ext cx="8463395" cy="701356"/>
          </a:xfrm>
          <a:prstGeom prst="rect">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kern="0" dirty="0">
                <a:solidFill>
                  <a:schemeClr val="bg1"/>
                </a:solidFill>
                <a:cs typeface="+mn-ea"/>
                <a:sym typeface="+mn-lt"/>
              </a:rPr>
              <a:t>1956</a:t>
            </a:r>
            <a:r>
              <a:rPr lang="zh-CN" altLang="en-US" sz="2400" b="1" kern="0" dirty="0">
                <a:solidFill>
                  <a:schemeClr val="bg1"/>
                </a:solidFill>
                <a:cs typeface="+mn-ea"/>
                <a:sym typeface="+mn-lt"/>
              </a:rPr>
              <a:t>年</a:t>
            </a:r>
            <a:r>
              <a:rPr lang="en-US" altLang="zh-CN" sz="2400" b="1" kern="0" dirty="0">
                <a:solidFill>
                  <a:schemeClr val="bg1"/>
                </a:solidFill>
                <a:cs typeface="+mn-ea"/>
                <a:sym typeface="+mn-lt"/>
              </a:rPr>
              <a:t>—1976</a:t>
            </a:r>
            <a:r>
              <a:rPr lang="zh-CN" altLang="en-US" sz="2400" b="1" kern="0" dirty="0">
                <a:solidFill>
                  <a:schemeClr val="bg1"/>
                </a:solidFill>
                <a:cs typeface="+mn-ea"/>
                <a:sym typeface="+mn-lt"/>
              </a:rPr>
              <a:t>年，社会主义建设道路初步探索阶段的意义</a:t>
            </a:r>
            <a:endParaRPr lang="zh-CN" altLang="en-US" sz="2400" b="1" kern="0" dirty="0">
              <a:solidFill>
                <a:schemeClr val="bg1"/>
              </a:solidFill>
              <a:cs typeface="+mn-ea"/>
              <a:sym typeface="+mn-lt"/>
            </a:endParaRPr>
          </a:p>
        </p:txBody>
      </p:sp>
      <p:sp>
        <p:nvSpPr>
          <p:cNvPr id="14" name="矩形 13"/>
          <p:cNvSpPr/>
          <p:nvPr/>
        </p:nvSpPr>
        <p:spPr>
          <a:xfrm>
            <a:off x="843143" y="4433959"/>
            <a:ext cx="10505712" cy="1844922"/>
          </a:xfrm>
          <a:prstGeom prst="rect">
            <a:avLst/>
          </a:prstGeom>
          <a:noFill/>
          <a:ln w="19050" cap="flat" cmpd="sng" algn="ctr">
            <a:solidFill>
              <a:srgbClr val="C00000"/>
            </a:solidFill>
            <a:prstDash val="solid"/>
          </a:ln>
          <a:effectLst/>
        </p:spPr>
        <p:txBody>
          <a:bodyPr rtlCol="0" anchor="ctr"/>
          <a:lstStyle/>
          <a:p>
            <a:pPr algn="ctr" defTabSz="593725">
              <a:defRPr/>
            </a:pPr>
            <a:endParaRPr lang="zh-CN" altLang="en-US" sz="2300" kern="0">
              <a:solidFill>
                <a:srgbClr val="FFFFFF"/>
              </a:solidFill>
              <a:cs typeface="+mn-ea"/>
              <a:sym typeface="+mn-lt"/>
            </a:endParaRPr>
          </a:p>
        </p:txBody>
      </p:sp>
      <p:sp>
        <p:nvSpPr>
          <p:cNvPr id="15" name="矩形 14"/>
          <p:cNvSpPr/>
          <p:nvPr/>
        </p:nvSpPr>
        <p:spPr>
          <a:xfrm>
            <a:off x="1072392" y="4912961"/>
            <a:ext cx="10047215" cy="1170305"/>
          </a:xfrm>
          <a:prstGeom prst="rect">
            <a:avLst/>
          </a:prstGeom>
        </p:spPr>
        <p:txBody>
          <a:bodyPr wrap="square">
            <a:spAutoFit/>
          </a:bodyPr>
          <a:lstStyle/>
          <a:p>
            <a:pPr>
              <a:lnSpc>
                <a:spcPct val="130000"/>
              </a:lnSpc>
            </a:pPr>
            <a:r>
              <a:rPr dirty="0">
                <a:cs typeface="+mn-ea"/>
                <a:sym typeface="+mn-lt"/>
              </a:rPr>
              <a:t>以毛泽东同志为核心的党的第一代领导集体关于对中国社会主义建设道路所得出的一些理论和实践经验，不仅是我们党的一笔宝贵历史财富，而且对于我们党在新时期探索和完善建设中国特色社会主义的创新理论也提供了</a:t>
            </a:r>
            <a:r>
              <a:rPr b="1" dirty="0">
                <a:cs typeface="+mn-ea"/>
                <a:sym typeface="+mn-lt"/>
              </a:rPr>
              <a:t>科学的世界观和方法论</a:t>
            </a:r>
            <a:r>
              <a:rPr dirty="0">
                <a:cs typeface="+mn-ea"/>
                <a:sym typeface="+mn-lt"/>
              </a:rPr>
              <a:t>，具有极其重大的历史和现实意义。</a:t>
            </a:r>
            <a:endParaRPr dirty="0">
              <a:cs typeface="+mn-ea"/>
              <a:sym typeface="+mn-lt"/>
            </a:endParaRPr>
          </a:p>
        </p:txBody>
      </p:sp>
      <p:sp>
        <p:nvSpPr>
          <p:cNvPr id="16" name="矩形 15"/>
          <p:cNvSpPr/>
          <p:nvPr/>
        </p:nvSpPr>
        <p:spPr>
          <a:xfrm>
            <a:off x="1864302" y="4083281"/>
            <a:ext cx="8463395" cy="701356"/>
          </a:xfrm>
          <a:prstGeom prst="rect">
            <a:avLst/>
          </a:prstGeom>
          <a:solidFill>
            <a:srgbClr val="C00000"/>
          </a:solidFill>
          <a:ln w="25400" cap="flat" cmpd="sng" algn="ctr">
            <a:solidFill>
              <a:srgbClr val="C00000"/>
            </a:solidFill>
            <a:prstDash val="solid"/>
          </a:ln>
          <a:effectLst/>
        </p:spPr>
        <p:txBody>
          <a:bodyPr rtlCol="0" anchor="ctr"/>
          <a:lstStyle/>
          <a:p>
            <a:pPr algn="ctr" defTabSz="593725"/>
            <a:r>
              <a:rPr lang="en-US" sz="2400" b="1" kern="0" dirty="0">
                <a:solidFill>
                  <a:schemeClr val="bg1"/>
                </a:solidFill>
                <a:cs typeface="+mn-ea"/>
                <a:sym typeface="+mn-lt"/>
              </a:rPr>
              <a:t>2022</a:t>
            </a:r>
            <a:r>
              <a:rPr lang="zh-CN" altLang="en-US" sz="2400" b="1" kern="0" dirty="0">
                <a:solidFill>
                  <a:schemeClr val="bg1"/>
                </a:solidFill>
                <a:cs typeface="+mn-ea"/>
                <a:sym typeface="+mn-lt"/>
              </a:rPr>
              <a:t>年</a:t>
            </a:r>
            <a:r>
              <a:rPr lang="en-US" altLang="zh-CN" sz="2400" b="1" kern="0" dirty="0">
                <a:solidFill>
                  <a:schemeClr val="bg1"/>
                </a:solidFill>
                <a:cs typeface="+mn-ea"/>
                <a:sym typeface="+mn-lt"/>
              </a:rPr>
              <a:t>—</a:t>
            </a:r>
            <a:r>
              <a:rPr lang="zh-CN" altLang="en-US" sz="2400" b="1" kern="0" dirty="0">
                <a:solidFill>
                  <a:schemeClr val="bg1"/>
                </a:solidFill>
                <a:cs typeface="+mn-ea"/>
                <a:sym typeface="+mn-lt"/>
              </a:rPr>
              <a:t>，社会主义建设道路初步探索带给现在的意义</a:t>
            </a:r>
            <a:endParaRPr lang="zh-CN" altLang="en-US" sz="2400" b="1" kern="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1000"/>
                                        <p:tgtEl>
                                          <p:spTgt spid="11"/>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1500"/>
                                        <p:tgtEl>
                                          <p:spTgt spid="12"/>
                                        </p:tgtEl>
                                      </p:cBhvr>
                                    </p:animEffect>
                                  </p:childTnLst>
                                </p:cTn>
                              </p:par>
                            </p:childTnLst>
                          </p:cTn>
                        </p:par>
                        <p:par>
                          <p:cTn id="17" fill="hold">
                            <p:stCondLst>
                              <p:cond delay="3000"/>
                            </p:stCondLst>
                            <p:childTnLst>
                              <p:par>
                                <p:cTn id="18" presetID="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3500"/>
                            </p:stCondLst>
                            <p:childTnLst>
                              <p:par>
                                <p:cTn id="23" presetID="21"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1000"/>
                                        <p:tgtEl>
                                          <p:spTgt spid="1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P spid="13" grpId="0" bldLvl="0" animBg="1"/>
      <p:bldP spid="14" grpId="0" bldLvl="0" animBg="1"/>
      <p:bldP spid="15" grpId="0"/>
      <p:bldP spid="16"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102288"/>
          <p:cNvSpPr/>
          <p:nvPr>
            <p:custDataLst>
              <p:tags r:id="rId1"/>
            </p:custDataLst>
          </p:nvPr>
        </p:nvSpPr>
        <p:spPr>
          <a:xfrm>
            <a:off x="1188719" y="1090890"/>
            <a:ext cx="9814562" cy="338554"/>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C00000"/>
                </a:solidFill>
                <a:effectLst/>
                <a:uLnTx/>
                <a:uFillTx/>
                <a:cs typeface="+mn-ea"/>
                <a:sym typeface="+mn-lt"/>
              </a:rPr>
              <a:t>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持</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的</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领</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导</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民</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当</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家</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作</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依</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法</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国</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有</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统</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一</a:t>
            </a:r>
            <a:endParaRPr kumimoji="0" lang="zh-CN" altLang="en-US" sz="1600" b="1" i="0" u="none" strike="noStrike" kern="1200" cap="none" spc="0" normalizeH="0" baseline="0" noProof="0" dirty="0">
              <a:ln>
                <a:noFill/>
              </a:ln>
              <a:solidFill>
                <a:srgbClr val="C00000"/>
              </a:solidFill>
              <a:effectLst/>
              <a:uLnTx/>
              <a:uFillTx/>
              <a:cs typeface="+mn-ea"/>
              <a:sym typeface="+mn-lt"/>
            </a:endParaRPr>
          </a:p>
        </p:txBody>
      </p:sp>
      <p:grpSp>
        <p:nvGrpSpPr>
          <p:cNvPr id="41" name="PA-102293"/>
          <p:cNvGrpSpPr/>
          <p:nvPr>
            <p:custDataLst>
              <p:tags r:id="rId2"/>
            </p:custDataLst>
          </p:nvPr>
        </p:nvGrpSpPr>
        <p:grpSpPr>
          <a:xfrm>
            <a:off x="1188719" y="565712"/>
            <a:ext cx="9814562" cy="411158"/>
            <a:chOff x="1188720" y="5413580"/>
            <a:chExt cx="9814562" cy="411158"/>
          </a:xfrm>
        </p:grpSpPr>
        <p:sp>
          <p:nvSpPr>
            <p:cNvPr id="42" name="PA-矩形 41"/>
            <p:cNvSpPr/>
            <p:nvPr>
              <p:custDataLst>
                <p:tags r:id="rId3"/>
              </p:custDataLst>
            </p:nvPr>
          </p:nvSpPr>
          <p:spPr>
            <a:xfrm>
              <a:off x="1188720"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3" name="PA-矩形 42"/>
            <p:cNvSpPr/>
            <p:nvPr>
              <p:custDataLst>
                <p:tags r:id="rId4"/>
              </p:custDataLst>
            </p:nvPr>
          </p:nvSpPr>
          <p:spPr>
            <a:xfrm>
              <a:off x="7000242"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44" name="组合 43"/>
            <p:cNvGrpSpPr/>
            <p:nvPr/>
          </p:nvGrpSpPr>
          <p:grpSpPr>
            <a:xfrm>
              <a:off x="5406442" y="5413580"/>
              <a:ext cx="1379118" cy="411158"/>
              <a:chOff x="5402520" y="5413580"/>
              <a:chExt cx="1379118" cy="411158"/>
            </a:xfrm>
          </p:grpSpPr>
          <p:sp>
            <p:nvSpPr>
              <p:cNvPr id="45" name="PA-5-Point Star 44"/>
              <p:cNvSpPr/>
              <p:nvPr>
                <p:custDataLst>
                  <p:tags r:id="rId5"/>
                </p:custDataLst>
              </p:nvPr>
            </p:nvSpPr>
            <p:spPr>
              <a:xfrm>
                <a:off x="5886500" y="5413580"/>
                <a:ext cx="411158" cy="41115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6" name="PA-5-Point Star 45"/>
              <p:cNvSpPr/>
              <p:nvPr>
                <p:custDataLst>
                  <p:tags r:id="rId6"/>
                </p:custDataLst>
              </p:nvPr>
            </p:nvSpPr>
            <p:spPr>
              <a:xfrm>
                <a:off x="558608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7" name="PA-5-Point Star 46"/>
              <p:cNvSpPr/>
              <p:nvPr>
                <p:custDataLst>
                  <p:tags r:id="rId7"/>
                </p:custDataLst>
              </p:nvPr>
            </p:nvSpPr>
            <p:spPr>
              <a:xfrm>
                <a:off x="634915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8" name="PA-5-Point Star 47"/>
              <p:cNvSpPr/>
              <p:nvPr>
                <p:custDataLst>
                  <p:tags r:id="rId8"/>
                </p:custDataLst>
              </p:nvPr>
            </p:nvSpPr>
            <p:spPr>
              <a:xfrm>
                <a:off x="540252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9" name="PA-5-Point Star 48"/>
              <p:cNvSpPr/>
              <p:nvPr>
                <p:custDataLst>
                  <p:tags r:id="rId9"/>
                </p:custDataLst>
              </p:nvPr>
            </p:nvSpPr>
            <p:spPr>
              <a:xfrm>
                <a:off x="664957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
        <p:nvSpPr>
          <p:cNvPr id="52" name="PA-102294"/>
          <p:cNvSpPr/>
          <p:nvPr>
            <p:custDataLst>
              <p:tags r:id="rId10"/>
            </p:custDataLst>
          </p:nvPr>
        </p:nvSpPr>
        <p:spPr>
          <a:xfrm>
            <a:off x="2511118" y="1683009"/>
            <a:ext cx="7580922"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1" i="0" u="none" strike="noStrike" kern="1200" cap="none" spc="0" normalizeH="0" baseline="0" noProof="0" dirty="0">
                <a:ln>
                  <a:noFill/>
                </a:ln>
                <a:solidFill>
                  <a:srgbClr val="C00000"/>
                </a:solidFill>
                <a:effectLst/>
                <a:uLnTx/>
                <a:uFillTx/>
                <a:cs typeface="+mn-ea"/>
                <a:sym typeface="+mn-lt"/>
              </a:rPr>
              <a:t>感谢您的聆听</a:t>
            </a:r>
            <a:endParaRPr kumimoji="0" lang="zh-CN" altLang="en-US" sz="9600" b="1" i="0" u="none" strike="noStrike" kern="1200" cap="none" spc="0" normalizeH="0" baseline="0" noProof="0" dirty="0">
              <a:ln>
                <a:noFill/>
              </a:ln>
              <a:solidFill>
                <a:srgbClr val="C00000"/>
              </a:solidFill>
              <a:effectLst/>
              <a:uLnTx/>
              <a:uFillTx/>
              <a:cs typeface="+mn-ea"/>
              <a:sym typeface="+mn-lt"/>
            </a:endParaRPr>
          </a:p>
        </p:txBody>
      </p:sp>
      <p:pic>
        <p:nvPicPr>
          <p:cNvPr id="27" name="图片 26"/>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Lst>
          </a:blip>
          <a:stretch>
            <a:fillRect/>
          </a:stretch>
        </p:blipFill>
        <p:spPr>
          <a:xfrm>
            <a:off x="-355327" y="3679937"/>
            <a:ext cx="11890666" cy="3621434"/>
          </a:xfrm>
          <a:prstGeom prst="rect">
            <a:avLst/>
          </a:prstGeom>
        </p:spPr>
      </p:pic>
      <p:grpSp>
        <p:nvGrpSpPr>
          <p:cNvPr id="14" name="PA-1022"/>
          <p:cNvGrpSpPr/>
          <p:nvPr>
            <p:custDataLst>
              <p:tags r:id="rId13"/>
            </p:custDataLst>
          </p:nvPr>
        </p:nvGrpSpPr>
        <p:grpSpPr>
          <a:xfrm>
            <a:off x="3208019" y="3395504"/>
            <a:ext cx="292463" cy="292463"/>
            <a:chOff x="801291" y="3535885"/>
            <a:chExt cx="219347" cy="219347"/>
          </a:xfrm>
        </p:grpSpPr>
        <p:sp>
          <p:nvSpPr>
            <p:cNvPr id="16" name="PA-椭圆 10"/>
            <p:cNvSpPr>
              <a:spLocks noChangeArrowheads="1"/>
            </p:cNvSpPr>
            <p:nvPr>
              <p:custDataLst>
                <p:tags r:id="rId14"/>
              </p:custDataLst>
            </p:nvPr>
          </p:nvSpPr>
          <p:spPr bwMode="auto">
            <a:xfrm>
              <a:off x="801291" y="3535885"/>
              <a:ext cx="219347" cy="219347"/>
            </a:xfrm>
            <a:prstGeom prst="ellipse">
              <a:avLst/>
            </a:prstGeom>
            <a:solidFill>
              <a:schemeClr val="accent1"/>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65" b="0" i="0" u="none" strike="noStrike" kern="1200" cap="none" spc="0" normalizeH="0" baseline="0" noProof="0">
                <a:ln>
                  <a:noFill/>
                </a:ln>
                <a:solidFill>
                  <a:prstClr val="black">
                    <a:lumMod val="95000"/>
                    <a:lumOff val="5000"/>
                  </a:prstClr>
                </a:solidFill>
                <a:effectLst/>
                <a:uLnTx/>
                <a:uFillTx/>
                <a:cs typeface="+mn-ea"/>
                <a:sym typeface="+mn-lt"/>
              </a:endParaRPr>
            </a:p>
          </p:txBody>
        </p:sp>
        <p:grpSp>
          <p:nvGrpSpPr>
            <p:cNvPr id="17" name="组合 16"/>
            <p:cNvGrpSpPr/>
            <p:nvPr/>
          </p:nvGrpSpPr>
          <p:grpSpPr>
            <a:xfrm>
              <a:off x="860980" y="3583766"/>
              <a:ext cx="100336" cy="114060"/>
              <a:chOff x="860980" y="3583766"/>
              <a:chExt cx="100336" cy="114060"/>
            </a:xfrm>
          </p:grpSpPr>
          <p:sp>
            <p:nvSpPr>
              <p:cNvPr id="18" name="PA-任意多边形 12"/>
              <p:cNvSpPr>
                <a:spLocks noEditPoints="1"/>
              </p:cNvSpPr>
              <p:nvPr>
                <p:custDataLst>
                  <p:tags r:id="rId15"/>
                </p:custDataLst>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sp>
            <p:nvSpPr>
              <p:cNvPr id="19" name="PA-任意多边形 13"/>
              <p:cNvSpPr/>
              <p:nvPr>
                <p:custDataLst>
                  <p:tags r:id="rId16"/>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grpSp>
      </p:grpSp>
      <p:grpSp>
        <p:nvGrpSpPr>
          <p:cNvPr id="20" name="PA-1022"/>
          <p:cNvGrpSpPr/>
          <p:nvPr>
            <p:custDataLst>
              <p:tags r:id="rId17"/>
            </p:custDataLst>
          </p:nvPr>
        </p:nvGrpSpPr>
        <p:grpSpPr bwMode="auto">
          <a:xfrm>
            <a:off x="6444707" y="3406252"/>
            <a:ext cx="463066" cy="292463"/>
            <a:chOff x="4441" y="3024"/>
            <a:chExt cx="950" cy="599"/>
          </a:xfrm>
        </p:grpSpPr>
        <p:sp>
          <p:nvSpPr>
            <p:cNvPr id="21" name="PA-椭圆 15"/>
            <p:cNvSpPr>
              <a:spLocks noChangeArrowheads="1"/>
            </p:cNvSpPr>
            <p:nvPr>
              <p:custDataLst>
                <p:tags r:id="rId18"/>
              </p:custDataLst>
            </p:nvPr>
          </p:nvSpPr>
          <p:spPr bwMode="auto">
            <a:xfrm>
              <a:off x="4791" y="3024"/>
              <a:ext cx="600" cy="599"/>
            </a:xfrm>
            <a:prstGeom prst="ellipse">
              <a:avLst/>
            </a:prstGeom>
            <a:solidFill>
              <a:schemeClr val="accent1"/>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65" b="0" i="0" u="none" strike="noStrike" kern="1200" cap="none" spc="0" normalizeH="0" baseline="0" noProof="0" dirty="0">
                <a:ln>
                  <a:noFill/>
                </a:ln>
                <a:solidFill>
                  <a:prstClr val="black">
                    <a:lumMod val="95000"/>
                    <a:lumOff val="5000"/>
                  </a:prstClr>
                </a:solidFill>
                <a:effectLst/>
                <a:uLnTx/>
                <a:uFillTx/>
                <a:cs typeface="+mn-ea"/>
                <a:sym typeface="+mn-lt"/>
              </a:endParaRPr>
            </a:p>
          </p:txBody>
        </p:sp>
        <p:grpSp>
          <p:nvGrpSpPr>
            <p:cNvPr id="22" name="Group 16"/>
            <p:cNvGrpSpPr/>
            <p:nvPr/>
          </p:nvGrpSpPr>
          <p:grpSpPr bwMode="auto">
            <a:xfrm>
              <a:off x="4441" y="3144"/>
              <a:ext cx="215" cy="345"/>
              <a:chOff x="4441" y="3144"/>
              <a:chExt cx="215" cy="345"/>
            </a:xfrm>
          </p:grpSpPr>
          <p:sp>
            <p:nvSpPr>
              <p:cNvPr id="23" name="PA-任意多边形 17"/>
              <p:cNvSpPr>
                <a:spLocks noEditPoints="1"/>
              </p:cNvSpPr>
              <p:nvPr>
                <p:custDataLst>
                  <p:tags r:id="rId19"/>
                </p:custDataLst>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sp>
            <p:nvSpPr>
              <p:cNvPr id="24" name="PA-任意多边形 18"/>
              <p:cNvSpPr/>
              <p:nvPr>
                <p:custDataLst>
                  <p:tags r:id="rId20"/>
                </p:custDataLst>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grpSp>
      </p:grpSp>
      <p:sp>
        <p:nvSpPr>
          <p:cNvPr id="25" name="PA-1022"/>
          <p:cNvSpPr txBox="1">
            <a:spLocks noChangeArrowheads="1"/>
          </p:cNvSpPr>
          <p:nvPr>
            <p:custDataLst>
              <p:tags r:id="rId21"/>
            </p:custDataLst>
          </p:nvPr>
        </p:nvSpPr>
        <p:spPr bwMode="auto">
          <a:xfrm>
            <a:off x="7054053" y="3388863"/>
            <a:ext cx="18181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日期：</a:t>
            </a:r>
            <a:r>
              <a:rPr lang="en-US" altLang="zh-CN" sz="1600" noProof="0" dirty="0">
                <a:solidFill>
                  <a:prstClr val="black">
                    <a:lumMod val="95000"/>
                    <a:lumOff val="5000"/>
                  </a:prstClr>
                </a:solidFill>
                <a:cs typeface="+mn-ea"/>
                <a:sym typeface="+mn-lt"/>
              </a:rPr>
              <a:t>2022-12-7</a:t>
            </a:r>
            <a:endParaRPr kumimoji="0" lang="en-US" altLang="zh-CN" sz="1600" b="0" i="0" u="none" strike="noStrike" kern="1200" cap="none" spc="0" normalizeH="0" baseline="0" noProof="0" dirty="0">
              <a:ln>
                <a:noFill/>
              </a:ln>
              <a:solidFill>
                <a:prstClr val="black">
                  <a:lumMod val="95000"/>
                  <a:lumOff val="5000"/>
                </a:prstClr>
              </a:solidFill>
              <a:effectLst/>
              <a:uLnTx/>
              <a:uFillTx/>
              <a:cs typeface="+mn-ea"/>
              <a:sym typeface="+mn-lt"/>
            </a:endParaRPr>
          </a:p>
        </p:txBody>
      </p:sp>
      <p:sp>
        <p:nvSpPr>
          <p:cNvPr id="40" name="PA-1022"/>
          <p:cNvSpPr/>
          <p:nvPr>
            <p:custDataLst>
              <p:tags r:id="rId22"/>
            </p:custDataLst>
          </p:nvPr>
        </p:nvSpPr>
        <p:spPr>
          <a:xfrm>
            <a:off x="3555365" y="3395345"/>
            <a:ext cx="2646680" cy="181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汇报人：孙欣欣</a:t>
            </a:r>
            <a:r>
              <a:rPr kumimoji="0" lang="en-US" altLang="zh-CN" sz="1600" b="0" i="0" u="none" strike="noStrike" kern="1200" cap="none" spc="0" normalizeH="0" baseline="0" noProof="0" dirty="0">
                <a:ln>
                  <a:noFill/>
                </a:ln>
                <a:solidFill>
                  <a:prstClr val="black">
                    <a:lumMod val="95000"/>
                    <a:lumOff val="5000"/>
                  </a:prstClr>
                </a:solidFill>
                <a:effectLst/>
                <a:uLnTx/>
                <a:uFillTx/>
                <a:cs typeface="+mn-ea"/>
                <a:sym typeface="+mn-lt"/>
              </a:rPr>
              <a:t>21208118</a:t>
            </a: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 </a:t>
            </a:r>
            <a:endPar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 沈玮薇</a:t>
            </a:r>
            <a:r>
              <a:rPr kumimoji="0" lang="en-US" altLang="zh-CN" sz="1600" b="0" i="0" u="none" strike="noStrike" kern="1200" cap="none" spc="0" normalizeH="0" baseline="0" noProof="0" dirty="0">
                <a:ln>
                  <a:noFill/>
                </a:ln>
                <a:solidFill>
                  <a:prstClr val="black">
                    <a:lumMod val="95000"/>
                    <a:lumOff val="5000"/>
                  </a:prstClr>
                </a:solidFill>
                <a:effectLst/>
                <a:uLnTx/>
                <a:uFillTx/>
                <a:cs typeface="+mn-ea"/>
                <a:sym typeface="+mn-lt"/>
              </a:rPr>
              <a:t>21208117</a:t>
            </a:r>
            <a:endParaRPr kumimoji="0" lang="en-US" altLang="zh-CN" sz="1600" b="0" i="0" u="none" strike="noStrike" kern="1200" cap="none" spc="0" normalizeH="0" baseline="0" noProof="0" dirty="0">
              <a:ln>
                <a:noFill/>
              </a:ln>
              <a:solidFill>
                <a:prstClr val="black">
                  <a:lumMod val="95000"/>
                  <a:lumOff val="5000"/>
                </a:prstClr>
              </a:solidFill>
              <a:effectLst/>
              <a:uLnTx/>
              <a:uFillTx/>
              <a:cs typeface="+mn-ea"/>
              <a:sym typeface="+mn-lt"/>
            </a:endParaRPr>
          </a:p>
          <a:p>
            <a:pPr marL="0" marR="0" lvl="0" indent="0" algn="r" defTabSz="914400" rtl="0" eaLnBrk="1" fontAlgn="auto" latinLnBrk="0" hangingPunct="1">
              <a:lnSpc>
                <a:spcPct val="100000"/>
              </a:lnSpc>
              <a:spcBef>
                <a:spcPts val="0"/>
              </a:spcBef>
              <a:spcAft>
                <a:spcPts val="0"/>
              </a:spcAft>
              <a:buClrTx/>
              <a:buSzTx/>
              <a:buFontTx/>
              <a:buNone/>
              <a:defRPr/>
            </a:pPr>
            <a:r>
              <a:rPr lang="en-US" altLang="zh-CN" sz="1600" dirty="0">
                <a:solidFill>
                  <a:prstClr val="black">
                    <a:lumMod val="95000"/>
                    <a:lumOff val="5000"/>
                  </a:prstClr>
                </a:solidFill>
                <a:cs typeface="+mn-ea"/>
                <a:sym typeface="+mn-lt"/>
              </a:rPr>
              <a:t>  </a:t>
            </a:r>
            <a:r>
              <a:rPr lang="zh-CN" altLang="en-US" sz="1600" dirty="0">
                <a:solidFill>
                  <a:prstClr val="black">
                    <a:lumMod val="95000"/>
                    <a:lumOff val="5000"/>
                  </a:prstClr>
                </a:solidFill>
                <a:cs typeface="+mn-ea"/>
                <a:sym typeface="+mn-lt"/>
              </a:rPr>
              <a:t>沈金晶</a:t>
            </a:r>
            <a:r>
              <a:rPr lang="en-US" altLang="zh-CN" sz="1600" dirty="0">
                <a:solidFill>
                  <a:prstClr val="black">
                    <a:lumMod val="95000"/>
                    <a:lumOff val="5000"/>
                  </a:prstClr>
                </a:solidFill>
                <a:cs typeface="+mn-ea"/>
                <a:sym typeface="+mn-lt"/>
              </a:rPr>
              <a:t>21208116</a:t>
            </a:r>
            <a:r>
              <a:rPr lang="zh-CN" altLang="en-US" sz="1600" dirty="0">
                <a:solidFill>
                  <a:prstClr val="black">
                    <a:lumMod val="95000"/>
                    <a:lumOff val="5000"/>
                  </a:prstClr>
                </a:solidFill>
                <a:cs typeface="+mn-ea"/>
                <a:sym typeface="+mn-lt"/>
              </a:rPr>
              <a:t>  </a:t>
            </a:r>
            <a:endParaRPr lang="zh-CN" altLang="en-US" sz="1600" dirty="0">
              <a:solidFill>
                <a:prstClr val="black">
                  <a:lumMod val="95000"/>
                  <a:lumOff val="5000"/>
                </a:prstClr>
              </a:solidFill>
              <a:cs typeface="+mn-ea"/>
              <a:sym typeface="+mn-lt"/>
            </a:endParaRPr>
          </a:p>
          <a:p>
            <a:pPr marL="0" marR="0" lvl="0" indent="0" algn="r" defTabSz="914400" rtl="0" eaLnBrk="1" fontAlgn="auto" latinLnBrk="0" hangingPunct="1">
              <a:lnSpc>
                <a:spcPct val="100000"/>
              </a:lnSpc>
              <a:spcBef>
                <a:spcPts val="0"/>
              </a:spcBef>
              <a:spcAft>
                <a:spcPts val="0"/>
              </a:spcAft>
              <a:buClrTx/>
              <a:buSzTx/>
              <a:buFontTx/>
              <a:buNone/>
              <a:defRPr/>
            </a:pPr>
            <a:r>
              <a:rPr lang="zh-CN" altLang="en-US" sz="1600" dirty="0">
                <a:solidFill>
                  <a:prstClr val="black">
                    <a:lumMod val="95000"/>
                    <a:lumOff val="5000"/>
                  </a:prstClr>
                </a:solidFill>
                <a:cs typeface="+mn-ea"/>
                <a:sym typeface="+mn-lt"/>
              </a:rPr>
              <a:t>龙娇娇</a:t>
            </a:r>
            <a:r>
              <a:rPr lang="en-US" altLang="zh-CN" sz="1600" dirty="0">
                <a:solidFill>
                  <a:prstClr val="black">
                    <a:lumMod val="95000"/>
                    <a:lumOff val="5000"/>
                  </a:prstClr>
                </a:solidFill>
                <a:cs typeface="+mn-ea"/>
                <a:sym typeface="+mn-lt"/>
              </a:rPr>
              <a:t>21208113</a:t>
            </a:r>
            <a:endParaRPr lang="en-US" altLang="zh-CN" sz="1600" dirty="0">
              <a:solidFill>
                <a:prstClr val="black">
                  <a:lumMod val="95000"/>
                  <a:lumOff val="5000"/>
                </a:prstClr>
              </a:solidFill>
              <a:cs typeface="+mn-ea"/>
              <a:sym typeface="+mn-lt"/>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潘奕璇</a:t>
            </a:r>
            <a:r>
              <a:rPr kumimoji="0" lang="en-US" altLang="zh-CN" sz="1600" b="0" i="0" u="none" strike="noStrike" kern="1200" cap="none" spc="0" normalizeH="0" baseline="0" noProof="0" dirty="0">
                <a:ln>
                  <a:noFill/>
                </a:ln>
                <a:solidFill>
                  <a:prstClr val="black">
                    <a:lumMod val="95000"/>
                    <a:lumOff val="5000"/>
                  </a:prstClr>
                </a:solidFill>
                <a:effectLst/>
                <a:uLnTx/>
                <a:uFillTx/>
                <a:cs typeface="+mn-ea"/>
                <a:sym typeface="+mn-lt"/>
              </a:rPr>
              <a:t>21208114</a:t>
            </a: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 </a:t>
            </a:r>
            <a:endPar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 彭凌微</a:t>
            </a:r>
            <a:r>
              <a:rPr kumimoji="0" lang="en-US" altLang="zh-CN" sz="1600" b="0" i="0" u="none" strike="noStrike" kern="1200" cap="none" spc="0" normalizeH="0" baseline="0" noProof="0" dirty="0">
                <a:ln>
                  <a:noFill/>
                </a:ln>
                <a:solidFill>
                  <a:prstClr val="black">
                    <a:lumMod val="95000"/>
                    <a:lumOff val="5000"/>
                  </a:prstClr>
                </a:solidFill>
                <a:effectLst/>
                <a:uLnTx/>
                <a:uFillTx/>
                <a:cs typeface="+mn-ea"/>
                <a:sym typeface="+mn-lt"/>
              </a:rPr>
              <a:t>21208115</a:t>
            </a:r>
            <a:endParaRPr kumimoji="0" lang="en-US" altLang="zh-CN" sz="1600" b="0" i="0" u="none" strike="noStrike" kern="1200" cap="none" spc="0" normalizeH="0" baseline="0" noProof="0" dirty="0">
              <a:ln>
                <a:noFill/>
              </a:ln>
              <a:solidFill>
                <a:prstClr val="black">
                  <a:lumMod val="95000"/>
                  <a:lumOff val="5000"/>
                </a:prstClr>
              </a:solidFill>
              <a:effectLst/>
              <a:uLnTx/>
              <a:uFillTx/>
              <a:cs typeface="+mn-ea"/>
              <a:sym typeface="+mn-lt"/>
            </a:endParaRPr>
          </a:p>
          <a:p>
            <a:pPr marL="0" marR="0" lvl="0" indent="0" algn="r" defTabSz="914400" rtl="0" eaLnBrk="1" fontAlgn="auto" latinLnBrk="0" hangingPunct="1">
              <a:lnSpc>
                <a:spcPct val="100000"/>
              </a:lnSpc>
              <a:spcBef>
                <a:spcPts val="0"/>
              </a:spcBef>
              <a:spcAft>
                <a:spcPts val="0"/>
              </a:spcAft>
              <a:buClrTx/>
              <a:buSzTx/>
              <a:buFontTx/>
              <a:buNone/>
              <a:defRPr/>
            </a:pPr>
            <a:r>
              <a:rPr lang="zh-CN" altLang="en-US" sz="1600" dirty="0">
                <a:solidFill>
                  <a:prstClr val="black">
                    <a:lumMod val="95000"/>
                    <a:lumOff val="5000"/>
                  </a:prstClr>
                </a:solidFill>
                <a:cs typeface="+mn-ea"/>
                <a:sym typeface="+mn-lt"/>
              </a:rPr>
              <a:t>刘玉</a:t>
            </a:r>
            <a:r>
              <a:rPr lang="en-US" altLang="zh-CN" sz="1600" dirty="0">
                <a:solidFill>
                  <a:prstClr val="black">
                    <a:lumMod val="95000"/>
                    <a:lumOff val="5000"/>
                  </a:prstClr>
                </a:solidFill>
                <a:cs typeface="+mn-ea"/>
                <a:sym typeface="+mn-lt"/>
              </a:rPr>
              <a:t>21208112</a:t>
            </a:r>
            <a:endParaRPr kumimoji="0" lang="en-US" altLang="zh-CN" sz="1600" b="0" i="0" u="none" strike="noStrike" kern="1200" cap="none" spc="0" normalizeH="0" baseline="0" noProof="0" dirty="0">
              <a:ln>
                <a:noFill/>
              </a:ln>
              <a:solidFill>
                <a:prstClr val="black">
                  <a:lumMod val="95000"/>
                  <a:lumOff val="5000"/>
                </a:prstClr>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1000"/>
                                        <p:tgtEl>
                                          <p:spTgt spid="52"/>
                                        </p:tgtEl>
                                      </p:cBhvr>
                                    </p:animEffect>
                                    <p:anim calcmode="lin" valueType="num">
                                      <p:cBhvr>
                                        <p:cTn id="18" dur="1000" fill="hold"/>
                                        <p:tgtEl>
                                          <p:spTgt spid="52"/>
                                        </p:tgtEl>
                                        <p:attrNameLst>
                                          <p:attrName>ppt_x</p:attrName>
                                        </p:attrNameLst>
                                      </p:cBhvr>
                                      <p:tavLst>
                                        <p:tav tm="0">
                                          <p:val>
                                            <p:strVal val="#ppt_x"/>
                                          </p:val>
                                        </p:tav>
                                        <p:tav tm="100000">
                                          <p:val>
                                            <p:strVal val="#ppt_x"/>
                                          </p:val>
                                        </p:tav>
                                      </p:tavLst>
                                    </p:anim>
                                    <p:anim calcmode="lin" valueType="num">
                                      <p:cBhvr>
                                        <p:cTn id="19" dur="1000" fill="hold"/>
                                        <p:tgtEl>
                                          <p:spTgt spid="5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2" grpId="0"/>
      <p:bldP spid="25" grpId="0" bldLvl="0" animBg="1"/>
      <p:bldP spid="4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420673" y="2079465"/>
            <a:ext cx="5255249" cy="2986998"/>
          </a:xfrm>
          <a:prstGeom prst="rect">
            <a:avLst/>
          </a:prstGeom>
        </p:spPr>
      </p:pic>
      <p:sp>
        <p:nvSpPr>
          <p:cNvPr id="2" name="文本框 1"/>
          <p:cNvSpPr txBox="1"/>
          <p:nvPr/>
        </p:nvSpPr>
        <p:spPr>
          <a:xfrm>
            <a:off x="210185" y="3387725"/>
            <a:ext cx="6587490" cy="3784600"/>
          </a:xfrm>
          <a:prstGeom prst="rect">
            <a:avLst/>
          </a:prstGeom>
          <a:noFill/>
          <a:effectLst>
            <a:glow>
              <a:schemeClr val="accent1"/>
            </a:glow>
          </a:effectLst>
        </p:spPr>
        <p:txBody>
          <a:bodyPr wrap="square" rtlCol="0">
            <a:spAutoFit/>
          </a:bodyPr>
          <a:lstStyle/>
          <a:p>
            <a:r>
              <a:rPr lang="en-US" altLang="zh-CN" sz="24000" dirty="0">
                <a:solidFill>
                  <a:schemeClr val="bg2"/>
                </a:solidFill>
                <a:effectLst>
                  <a:glow>
                    <a:schemeClr val="bg1"/>
                  </a:glow>
                  <a:outerShdw blurRad="50800" dist="38100" dir="2700000" algn="tl" rotWithShape="0">
                    <a:prstClr val="black">
                      <a:alpha val="40000"/>
                    </a:prstClr>
                  </a:outerShdw>
                </a:effectLst>
                <a:latin typeface="Bahnschrift Condensed" panose="020B0502040204020203" pitchFamily="34" charset="0"/>
                <a:ea typeface="华文行楷" panose="02010800040101010101" pitchFamily="2" charset="-122"/>
              </a:rPr>
              <a:t>1956</a:t>
            </a:r>
            <a:endParaRPr lang="en-US" altLang="zh-CN" sz="24000" dirty="0">
              <a:solidFill>
                <a:schemeClr val="bg2"/>
              </a:solidFill>
              <a:effectLst>
                <a:glow>
                  <a:schemeClr val="bg1"/>
                </a:glow>
                <a:outerShdw blurRad="50800" dist="38100" dir="2700000" algn="tl" rotWithShape="0">
                  <a:prstClr val="black">
                    <a:alpha val="40000"/>
                  </a:prstClr>
                </a:outerShdw>
              </a:effectLst>
              <a:latin typeface="Bahnschrift Condensed" panose="020B0502040204020203" pitchFamily="34" charset="0"/>
              <a:ea typeface="华文行楷" panose="02010800040101010101" pitchFamily="2" charset="-122"/>
            </a:endParaRPr>
          </a:p>
        </p:txBody>
      </p:sp>
      <p:sp>
        <p:nvSpPr>
          <p:cNvPr id="7" name="PA-102215"/>
          <p:cNvSpPr/>
          <p:nvPr>
            <p:custDataLst>
              <p:tags r:id="rId3"/>
            </p:custDataLst>
          </p:nvPr>
        </p:nvSpPr>
        <p:spPr>
          <a:xfrm>
            <a:off x="1003675" y="384438"/>
            <a:ext cx="804888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solidFill>
                  <a:srgbClr val="C00000"/>
                </a:solidFill>
                <a:cs typeface="+mn-ea"/>
                <a:sym typeface="+mn-lt"/>
              </a:rPr>
              <a:t>社会主义建设道路初步探索</a:t>
            </a:r>
            <a:endParaRPr kumimoji="0" lang="zh-CN" altLang="en-US" sz="2800" b="1" i="0" u="none" strike="noStrike" kern="1200" cap="none" spc="0" normalizeH="0" baseline="0" noProof="0" dirty="0">
              <a:ln>
                <a:noFill/>
              </a:ln>
              <a:solidFill>
                <a:srgbClr val="C00000"/>
              </a:solidFill>
              <a:effectLst/>
              <a:uLnTx/>
              <a:uFillTx/>
              <a:cs typeface="+mn-ea"/>
              <a:sym typeface="+mn-lt"/>
            </a:endParaRPr>
          </a:p>
        </p:txBody>
      </p:sp>
      <p:sp>
        <p:nvSpPr>
          <p:cNvPr id="16" name="PA-102246"/>
          <p:cNvSpPr/>
          <p:nvPr>
            <p:custDataLst>
              <p:tags r:id="rId4"/>
            </p:custDataLst>
          </p:nvPr>
        </p:nvSpPr>
        <p:spPr>
          <a:xfrm>
            <a:off x="6369548" y="1909193"/>
            <a:ext cx="4460074" cy="2609215"/>
          </a:xfrm>
          <a:prstGeom prst="rect">
            <a:avLst/>
          </a:prstGeom>
        </p:spPr>
        <p:txBody>
          <a:bodyPr wrap="square">
            <a:spAutoFit/>
          </a:bodyPr>
          <a:lstStyle/>
          <a:p>
            <a:pPr indent="504190" algn="just">
              <a:lnSpc>
                <a:spcPct val="130000"/>
              </a:lnSpc>
            </a:pPr>
            <a:r>
              <a:rPr lang="zh-CN" altLang="en-US" dirty="0">
                <a:cs typeface="+mn-ea"/>
                <a:sym typeface="+mn-lt"/>
              </a:rPr>
              <a:t>新中国成立初期，我国主要是学习苏联经验，这在当时是必要的，也取得了一定成效。</a:t>
            </a:r>
            <a:r>
              <a:rPr lang="en-US" altLang="zh-CN" dirty="0">
                <a:cs typeface="+mn-ea"/>
                <a:sym typeface="+mn-lt"/>
              </a:rPr>
              <a:t>1956</a:t>
            </a:r>
            <a:r>
              <a:rPr lang="zh-CN" altLang="en-US" dirty="0">
                <a:cs typeface="+mn-ea"/>
                <a:sym typeface="+mn-lt"/>
              </a:rPr>
              <a:t>年，苏联模式的缺点和存在的问题暴露，打破了对苏联的迷信。中国也认识到照搬苏联经验是行不通的，</a:t>
            </a:r>
            <a:r>
              <a:rPr lang="zh-CN" altLang="en-US" b="1" dirty="0">
                <a:cs typeface="+mn-ea"/>
                <a:sym typeface="+mn-lt"/>
              </a:rPr>
              <a:t>不符合中国国情</a:t>
            </a:r>
            <a:r>
              <a:rPr lang="zh-CN" altLang="en-US" dirty="0">
                <a:cs typeface="+mn-ea"/>
                <a:sym typeface="+mn-lt"/>
              </a:rPr>
              <a:t>，要积极探索适合中国特点的社会主义建设道路。</a:t>
            </a:r>
            <a:endParaRPr lang="en-US" altLang="zh-CN" dirty="0">
              <a:cs typeface="+mn-ea"/>
              <a:sym typeface="+mn-lt"/>
            </a:endParaRPr>
          </a:p>
        </p:txBody>
      </p:sp>
      <p:grpSp>
        <p:nvGrpSpPr>
          <p:cNvPr id="17" name="PA-102247"/>
          <p:cNvGrpSpPr/>
          <p:nvPr>
            <p:custDataLst>
              <p:tags r:id="rId5"/>
            </p:custDataLst>
          </p:nvPr>
        </p:nvGrpSpPr>
        <p:grpSpPr>
          <a:xfrm>
            <a:off x="1355922" y="1277561"/>
            <a:ext cx="9787932" cy="432000"/>
            <a:chOff x="1413469" y="1934777"/>
            <a:chExt cx="9787932" cy="432000"/>
          </a:xfrm>
        </p:grpSpPr>
        <p:cxnSp>
          <p:nvCxnSpPr>
            <p:cNvPr id="18" name="PA-直接连接符 9"/>
            <p:cNvCxnSpPr/>
            <p:nvPr>
              <p:custDataLst>
                <p:tags r:id="rId6"/>
              </p:custDataLst>
            </p:nvPr>
          </p:nvCxnSpPr>
          <p:spPr>
            <a:xfrm>
              <a:off x="1413469" y="2150777"/>
              <a:ext cx="432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PA-5-Point Star 10"/>
            <p:cNvSpPr/>
            <p:nvPr>
              <p:custDataLst>
                <p:tags r:id="rId7"/>
              </p:custDataLst>
            </p:nvPr>
          </p:nvSpPr>
          <p:spPr>
            <a:xfrm>
              <a:off x="5880001" y="1934777"/>
              <a:ext cx="432000" cy="432000"/>
            </a:xfrm>
            <a:prstGeom prst="star5">
              <a:avLst/>
            </a:prstGeom>
            <a:solidFill>
              <a:srgbClr val="C91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PA-直接连接符 11"/>
            <p:cNvCxnSpPr/>
            <p:nvPr>
              <p:custDataLst>
                <p:tags r:id="rId8"/>
              </p:custDataLst>
            </p:nvPr>
          </p:nvCxnSpPr>
          <p:spPr>
            <a:xfrm>
              <a:off x="6431406" y="2150777"/>
              <a:ext cx="476999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6311532" y="4625775"/>
            <a:ext cx="4576106" cy="1476375"/>
          </a:xfrm>
          <a:prstGeom prst="rect">
            <a:avLst/>
          </a:prstGeom>
          <a:noFill/>
        </p:spPr>
        <p:txBody>
          <a:bodyPr wrap="square" rtlCol="0">
            <a:spAutoFit/>
          </a:bodyPr>
          <a:lstStyle/>
          <a:p>
            <a:pPr indent="504190"/>
            <a:r>
              <a:rPr lang="zh-CN" altLang="en-US" dirty="0"/>
              <a:t>社会主义建设道路初步探索过程中，许多理论成果出现，提出 “</a:t>
            </a:r>
            <a:r>
              <a:rPr lang="zh-CN" altLang="en-US" b="1" dirty="0"/>
              <a:t>向现代科学技术进军</a:t>
            </a:r>
            <a:r>
              <a:rPr lang="zh-CN" altLang="en-US" dirty="0"/>
              <a:t>”的口号，制定了科学技术发展远景规划纲要，开始向世界科学技术先进水平的进军。</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par>
                                <p:cTn id="8" presetID="2" presetClass="entr" presetSubtype="2" fill="hold" grpId="0" nodeType="withEffect">
                                  <p:stCondLst>
                                    <p:cond delay="175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1+#ppt_w/2"/>
                                          </p:val>
                                        </p:tav>
                                        <p:tav tm="100000">
                                          <p:val>
                                            <p:strVal val="#ppt_x"/>
                                          </p:val>
                                        </p:tav>
                                      </p:tavLst>
                                    </p:anim>
                                    <p:anim calcmode="lin" valueType="num">
                                      <p:cBhvr additive="base">
                                        <p:cTn id="1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15"/>
          <p:cNvSpPr/>
          <p:nvPr>
            <p:custDataLst>
              <p:tags r:id="rId1"/>
            </p:custDataLst>
          </p:nvPr>
        </p:nvSpPr>
        <p:spPr>
          <a:xfrm>
            <a:off x="1003675" y="384438"/>
            <a:ext cx="804888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solidFill>
                  <a:srgbClr val="C00000"/>
                </a:solidFill>
                <a:cs typeface="+mn-ea"/>
                <a:sym typeface="+mn-lt"/>
              </a:rPr>
              <a:t>社会主义建设道路初步探索</a:t>
            </a:r>
            <a:endParaRPr kumimoji="0" lang="zh-CN" altLang="en-US" sz="2800" b="1" i="0" u="none" strike="noStrike" kern="1200" cap="none" spc="0" normalizeH="0" baseline="0" noProof="0" dirty="0">
              <a:ln>
                <a:noFill/>
              </a:ln>
              <a:solidFill>
                <a:srgbClr val="C00000"/>
              </a:solidFill>
              <a:effectLst/>
              <a:uLnTx/>
              <a:uFillTx/>
              <a:cs typeface="+mn-ea"/>
              <a:sym typeface="+mn-lt"/>
            </a:endParaRPr>
          </a:p>
        </p:txBody>
      </p:sp>
      <p:grpSp>
        <p:nvGrpSpPr>
          <p:cNvPr id="17" name="PA-102247"/>
          <p:cNvGrpSpPr/>
          <p:nvPr>
            <p:custDataLst>
              <p:tags r:id="rId2"/>
            </p:custDataLst>
          </p:nvPr>
        </p:nvGrpSpPr>
        <p:grpSpPr>
          <a:xfrm>
            <a:off x="1398255" y="2124227"/>
            <a:ext cx="9787932" cy="432000"/>
            <a:chOff x="1413469" y="1934777"/>
            <a:chExt cx="9787932" cy="432000"/>
          </a:xfrm>
        </p:grpSpPr>
        <p:cxnSp>
          <p:nvCxnSpPr>
            <p:cNvPr id="18" name="PA-直接连接符 9"/>
            <p:cNvCxnSpPr/>
            <p:nvPr>
              <p:custDataLst>
                <p:tags r:id="rId3"/>
              </p:custDataLst>
            </p:nvPr>
          </p:nvCxnSpPr>
          <p:spPr>
            <a:xfrm>
              <a:off x="1413469" y="2150777"/>
              <a:ext cx="432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PA-5-Point Star 10"/>
            <p:cNvSpPr/>
            <p:nvPr>
              <p:custDataLst>
                <p:tags r:id="rId4"/>
              </p:custDataLst>
            </p:nvPr>
          </p:nvSpPr>
          <p:spPr>
            <a:xfrm>
              <a:off x="5880001" y="1934777"/>
              <a:ext cx="432000" cy="432000"/>
            </a:xfrm>
            <a:prstGeom prst="star5">
              <a:avLst/>
            </a:prstGeom>
            <a:solidFill>
              <a:srgbClr val="C91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cs typeface="+mn-ea"/>
                <a:sym typeface="+mn-lt"/>
              </a:endParaRPr>
            </a:p>
          </p:txBody>
        </p:sp>
        <p:cxnSp>
          <p:nvCxnSpPr>
            <p:cNvPr id="20" name="PA-直接连接符 11"/>
            <p:cNvCxnSpPr/>
            <p:nvPr>
              <p:custDataLst>
                <p:tags r:id="rId5"/>
              </p:custDataLst>
            </p:nvPr>
          </p:nvCxnSpPr>
          <p:spPr>
            <a:xfrm>
              <a:off x="6431406" y="2150777"/>
              <a:ext cx="476999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PA-102248"/>
          <p:cNvSpPr/>
          <p:nvPr>
            <p:custDataLst>
              <p:tags r:id="rId6"/>
            </p:custDataLst>
          </p:nvPr>
        </p:nvSpPr>
        <p:spPr>
          <a:xfrm>
            <a:off x="3906897" y="1343934"/>
            <a:ext cx="4339650" cy="646331"/>
          </a:xfrm>
          <a:prstGeom prst="rect">
            <a:avLst/>
          </a:prstGeom>
        </p:spPr>
        <p:txBody>
          <a:bodyPr wrap="none">
            <a:spAutoFit/>
          </a:bodyPr>
          <a:lstStyle/>
          <a:p>
            <a:pPr algn="ctr"/>
            <a:r>
              <a:rPr lang="zh-CN" altLang="en-US" sz="3600" b="1" dirty="0">
                <a:solidFill>
                  <a:srgbClr val="C00000"/>
                </a:solidFill>
                <a:cs typeface="+mn-ea"/>
                <a:sym typeface="+mn-lt"/>
              </a:rPr>
              <a:t>我国的“五个第一”</a:t>
            </a:r>
            <a:endParaRPr lang="zh-CN" altLang="en-US" sz="3600" b="1" dirty="0">
              <a:solidFill>
                <a:srgbClr val="C00000"/>
              </a:solidFill>
              <a:cs typeface="+mn-ea"/>
              <a:sym typeface="+mn-lt"/>
            </a:endParaRPr>
          </a:p>
        </p:txBody>
      </p:sp>
      <p:grpSp>
        <p:nvGrpSpPr>
          <p:cNvPr id="4" name="组合 3"/>
          <p:cNvGrpSpPr/>
          <p:nvPr/>
        </p:nvGrpSpPr>
        <p:grpSpPr>
          <a:xfrm>
            <a:off x="124004" y="3928945"/>
            <a:ext cx="11905436" cy="2765625"/>
            <a:chOff x="124004" y="3065470"/>
            <a:chExt cx="14198548" cy="2918202"/>
          </a:xfrm>
        </p:grpSpPr>
        <p:sp>
          <p:nvSpPr>
            <p:cNvPr id="13" name="PA-102243"/>
            <p:cNvSpPr txBox="1"/>
            <p:nvPr>
              <p:custDataLst>
                <p:tags r:id="rId7"/>
              </p:custDataLst>
            </p:nvPr>
          </p:nvSpPr>
          <p:spPr>
            <a:xfrm>
              <a:off x="124004" y="3065470"/>
              <a:ext cx="2578928" cy="448022"/>
            </a:xfrm>
            <a:prstGeom prst="roundRect">
              <a:avLst>
                <a:gd name="adj" fmla="val 50000"/>
              </a:avLst>
            </a:prstGeom>
            <a:solidFill>
              <a:srgbClr val="C00000"/>
            </a:solidFill>
          </p:spPr>
          <p:txBody>
            <a:bodyPr wrap="square" anchor="ctr">
              <a:noAutofit/>
            </a:bodyPr>
            <a:lstStyle>
              <a:defPPr>
                <a:defRPr lang="zh-CN"/>
              </a:defPPr>
              <a:lvl1pPr algn="just">
                <a:defRPr sz="2400" b="1">
                  <a:solidFill>
                    <a:schemeClr val="bg2"/>
                  </a:solidFill>
                  <a:latin typeface="+mj-ea"/>
                  <a:ea typeface="+mj-ea"/>
                </a:defRPr>
              </a:lvl1pPr>
            </a:lstStyle>
            <a:p>
              <a:pPr algn="ctr">
                <a:defRPr/>
              </a:pPr>
              <a:r>
                <a:rPr lang="zh-CN" altLang="en-US" sz="2000" dirty="0">
                  <a:solidFill>
                    <a:schemeClr val="bg1"/>
                  </a:solidFill>
                  <a:latin typeface="+mn-lt"/>
                  <a:ea typeface="+mn-ea"/>
                  <a:cs typeface="+mn-ea"/>
                  <a:sym typeface="+mn-lt"/>
                </a:rPr>
                <a:t>第一架飞机</a:t>
              </a:r>
              <a:endParaRPr lang="zh-CN" altLang="en-US" sz="2000" dirty="0">
                <a:solidFill>
                  <a:schemeClr val="bg1"/>
                </a:solidFill>
                <a:latin typeface="+mn-lt"/>
                <a:ea typeface="+mn-ea"/>
                <a:cs typeface="+mn-ea"/>
                <a:sym typeface="+mn-lt"/>
              </a:endParaRPr>
            </a:p>
          </p:txBody>
        </p:sp>
        <p:sp>
          <p:nvSpPr>
            <p:cNvPr id="14" name="PA-102244"/>
            <p:cNvSpPr txBox="1"/>
            <p:nvPr>
              <p:custDataLst>
                <p:tags r:id="rId8"/>
              </p:custDataLst>
            </p:nvPr>
          </p:nvSpPr>
          <p:spPr>
            <a:xfrm>
              <a:off x="3028909" y="3073281"/>
              <a:ext cx="2578928" cy="448022"/>
            </a:xfrm>
            <a:prstGeom prst="roundRect">
              <a:avLst>
                <a:gd name="adj" fmla="val 50000"/>
              </a:avLst>
            </a:prstGeom>
            <a:solidFill>
              <a:srgbClr val="C00000"/>
            </a:solidFill>
          </p:spPr>
          <p:txBody>
            <a:bodyPr wrap="square" anchor="ctr">
              <a:noAutofit/>
            </a:bodyPr>
            <a:lstStyle>
              <a:defPPr>
                <a:defRPr lang="zh-CN"/>
              </a:defPPr>
              <a:lvl1pPr algn="ctr">
                <a:defRPr sz="2400" b="1">
                  <a:solidFill>
                    <a:schemeClr val="bg1"/>
                  </a:solidFill>
                  <a:latin typeface="微软雅黑" panose="020B0503020204020204" pitchFamily="34" charset="-122"/>
                  <a:ea typeface="微软雅黑" panose="020B0503020204020204" pitchFamily="34" charset="-122"/>
                </a:defRPr>
              </a:lvl1pPr>
            </a:lstStyle>
            <a:p>
              <a:pPr>
                <a:defRPr/>
              </a:pPr>
              <a:r>
                <a:rPr lang="zh-CN" altLang="en-US" sz="2000" dirty="0">
                  <a:latin typeface="+mn-lt"/>
                  <a:ea typeface="+mn-ea"/>
                  <a:cs typeface="+mn-ea"/>
                  <a:sym typeface="+mn-lt"/>
                </a:rPr>
                <a:t>第一辆汽车</a:t>
              </a:r>
              <a:endParaRPr lang="zh-CN" altLang="en-US" sz="2000" dirty="0">
                <a:latin typeface="+mn-lt"/>
                <a:ea typeface="+mn-ea"/>
                <a:cs typeface="+mn-ea"/>
                <a:sym typeface="+mn-lt"/>
              </a:endParaRPr>
            </a:p>
          </p:txBody>
        </p:sp>
        <p:sp>
          <p:nvSpPr>
            <p:cNvPr id="15" name="PA-102245"/>
            <p:cNvSpPr txBox="1"/>
            <p:nvPr>
              <p:custDataLst>
                <p:tags r:id="rId9"/>
              </p:custDataLst>
            </p:nvPr>
          </p:nvSpPr>
          <p:spPr>
            <a:xfrm>
              <a:off x="5933814" y="3073281"/>
              <a:ext cx="2578928" cy="448022"/>
            </a:xfrm>
            <a:prstGeom prst="roundRect">
              <a:avLst>
                <a:gd name="adj" fmla="val 50000"/>
              </a:avLst>
            </a:prstGeom>
            <a:solidFill>
              <a:srgbClr val="C00000"/>
            </a:solidFill>
          </p:spPr>
          <p:txBody>
            <a:bodyPr wrap="square" anchor="ctr">
              <a:noAutofit/>
            </a:bodyPr>
            <a:lstStyle>
              <a:defPPr>
                <a:defRPr lang="zh-CN"/>
              </a:defPPr>
              <a:lvl1pPr algn="ctr">
                <a:defRPr sz="2400" b="1">
                  <a:solidFill>
                    <a:schemeClr val="bg1"/>
                  </a:solidFill>
                  <a:latin typeface="微软雅黑" panose="020B0503020204020204" pitchFamily="34" charset="-122"/>
                  <a:ea typeface="微软雅黑" panose="020B0503020204020204" pitchFamily="34" charset="-122"/>
                </a:defRPr>
              </a:lvl1pPr>
            </a:lstStyle>
            <a:p>
              <a:pPr lvl="0">
                <a:defRPr/>
              </a:pPr>
              <a:r>
                <a:rPr lang="zh-CN" altLang="en-US" sz="2000" dirty="0">
                  <a:latin typeface="+mn-lt"/>
                  <a:ea typeface="+mn-ea"/>
                  <a:cs typeface="+mn-ea"/>
                  <a:sym typeface="+mn-lt"/>
                </a:rPr>
                <a:t>第一颗原子弹</a:t>
              </a:r>
              <a:endParaRPr lang="zh-CN" altLang="en-US" sz="2000" dirty="0">
                <a:latin typeface="+mn-lt"/>
                <a:ea typeface="+mn-ea"/>
                <a:cs typeface="+mn-ea"/>
                <a:sym typeface="+mn-lt"/>
              </a:endParaRPr>
            </a:p>
          </p:txBody>
        </p:sp>
        <p:sp>
          <p:nvSpPr>
            <p:cNvPr id="2" name="PA-102243"/>
            <p:cNvSpPr txBox="1"/>
            <p:nvPr>
              <p:custDataLst>
                <p:tags r:id="rId10"/>
              </p:custDataLst>
            </p:nvPr>
          </p:nvSpPr>
          <p:spPr>
            <a:xfrm>
              <a:off x="8838719" y="3065470"/>
              <a:ext cx="2578928" cy="448022"/>
            </a:xfrm>
            <a:prstGeom prst="roundRect">
              <a:avLst>
                <a:gd name="adj" fmla="val 50000"/>
              </a:avLst>
            </a:prstGeom>
            <a:solidFill>
              <a:srgbClr val="C00000"/>
            </a:solidFill>
          </p:spPr>
          <p:txBody>
            <a:bodyPr wrap="square" anchor="ctr">
              <a:noAutofit/>
            </a:bodyPr>
            <a:lstStyle>
              <a:defPPr>
                <a:defRPr lang="zh-CN"/>
              </a:defPPr>
              <a:lvl1pPr algn="just">
                <a:defRPr sz="2400" b="1">
                  <a:solidFill>
                    <a:schemeClr val="bg2"/>
                  </a:solidFill>
                  <a:latin typeface="+mj-ea"/>
                  <a:ea typeface="+mj-ea"/>
                </a:defRPr>
              </a:lvl1pPr>
            </a:lstStyle>
            <a:p>
              <a:pPr lvl="0" algn="ctr">
                <a:defRPr/>
              </a:pPr>
              <a:r>
                <a:rPr lang="zh-CN" altLang="en-US" sz="2000" dirty="0">
                  <a:solidFill>
                    <a:schemeClr val="bg1"/>
                  </a:solidFill>
                  <a:latin typeface="+mn-lt"/>
                  <a:ea typeface="+mn-ea"/>
                  <a:cs typeface="+mn-ea"/>
                  <a:sym typeface="+mn-lt"/>
                </a:rPr>
                <a:t>第一颗氢弹</a:t>
              </a:r>
              <a:endParaRPr kumimoji="0" lang="zh-CN" altLang="en-US" sz="2000" b="1" i="0" u="none" strike="noStrike" kern="0" cap="none" spc="0" normalizeH="0" baseline="0" noProof="0" dirty="0">
                <a:ln>
                  <a:noFill/>
                </a:ln>
                <a:solidFill>
                  <a:schemeClr val="bg1"/>
                </a:solidFill>
                <a:effectLst/>
                <a:uLnTx/>
                <a:uFillTx/>
                <a:latin typeface="+mn-lt"/>
                <a:ea typeface="+mn-ea"/>
                <a:cs typeface="+mn-ea"/>
                <a:sym typeface="+mn-lt"/>
              </a:endParaRPr>
            </a:p>
          </p:txBody>
        </p:sp>
        <p:sp>
          <p:nvSpPr>
            <p:cNvPr id="3" name="PA-102243"/>
            <p:cNvSpPr txBox="1"/>
            <p:nvPr>
              <p:custDataLst>
                <p:tags r:id="rId11"/>
              </p:custDataLst>
            </p:nvPr>
          </p:nvSpPr>
          <p:spPr>
            <a:xfrm>
              <a:off x="11743624" y="3073281"/>
              <a:ext cx="2578928" cy="448022"/>
            </a:xfrm>
            <a:prstGeom prst="roundRect">
              <a:avLst>
                <a:gd name="adj" fmla="val 50000"/>
              </a:avLst>
            </a:prstGeom>
            <a:solidFill>
              <a:srgbClr val="C00000"/>
            </a:solidFill>
          </p:spPr>
          <p:txBody>
            <a:bodyPr wrap="square" anchor="ctr">
              <a:noAutofit/>
            </a:bodyPr>
            <a:lstStyle>
              <a:defPPr>
                <a:defRPr lang="zh-CN"/>
              </a:defPPr>
              <a:lvl1pPr algn="just">
                <a:defRPr sz="2400" b="1">
                  <a:solidFill>
                    <a:schemeClr val="bg2"/>
                  </a:solidFill>
                  <a:latin typeface="+mj-ea"/>
                  <a:ea typeface="+mj-ea"/>
                </a:defRPr>
              </a:lvl1pPr>
            </a:lstStyle>
            <a:p>
              <a:pPr lvl="0" algn="ctr">
                <a:defRPr/>
              </a:pPr>
              <a:r>
                <a:rPr lang="zh-CN" altLang="en-US" sz="2000" dirty="0">
                  <a:solidFill>
                    <a:schemeClr val="bg1"/>
                  </a:solidFill>
                  <a:latin typeface="+mn-lt"/>
                  <a:ea typeface="+mn-ea"/>
                  <a:cs typeface="+mn-ea"/>
                  <a:sym typeface="+mn-lt"/>
                </a:rPr>
                <a:t>第一颗洲际导弹</a:t>
              </a:r>
              <a:endParaRPr kumimoji="0" lang="zh-CN" altLang="en-US" sz="2000" b="1" i="0" u="none" strike="noStrike" kern="0" cap="none" spc="0" normalizeH="0" baseline="0" noProof="0" dirty="0">
                <a:ln>
                  <a:noFill/>
                </a:ln>
                <a:solidFill>
                  <a:schemeClr val="bg1"/>
                </a:solidFill>
                <a:effectLst/>
                <a:uLnTx/>
                <a:uFillTx/>
                <a:latin typeface="+mn-lt"/>
                <a:ea typeface="+mn-ea"/>
                <a:cs typeface="+mn-ea"/>
                <a:sym typeface="+mn-lt"/>
              </a:endParaRPr>
            </a:p>
          </p:txBody>
        </p:sp>
        <p:sp>
          <p:nvSpPr>
            <p:cNvPr id="5" name="PA-102245"/>
            <p:cNvSpPr txBox="1"/>
            <p:nvPr>
              <p:custDataLst>
                <p:tags r:id="rId12"/>
              </p:custDataLst>
            </p:nvPr>
          </p:nvSpPr>
          <p:spPr>
            <a:xfrm>
              <a:off x="5942144" y="5535650"/>
              <a:ext cx="2578928" cy="448022"/>
            </a:xfrm>
            <a:prstGeom prst="roundRect">
              <a:avLst>
                <a:gd name="adj" fmla="val 50000"/>
              </a:avLst>
            </a:prstGeom>
            <a:solidFill>
              <a:srgbClr val="C00000"/>
            </a:solidFill>
          </p:spPr>
          <p:txBody>
            <a:bodyPr wrap="square" anchor="ctr">
              <a:noAutofit/>
            </a:bodyPr>
            <a:lstStyle>
              <a:defPPr>
                <a:defRPr lang="zh-CN"/>
              </a:defPPr>
              <a:lvl1pPr algn="ctr">
                <a:defRPr sz="2400" b="1">
                  <a:solidFill>
                    <a:schemeClr val="bg1"/>
                  </a:solidFill>
                  <a:latin typeface="微软雅黑" panose="020B0503020204020204" pitchFamily="34" charset="-122"/>
                  <a:ea typeface="微软雅黑" panose="020B0503020204020204" pitchFamily="34" charset="-122"/>
                </a:defRPr>
              </a:lvl1pPr>
            </a:lstStyle>
            <a:p>
              <a:pPr lvl="0">
                <a:defRPr/>
              </a:pPr>
              <a:r>
                <a:rPr lang="zh-CN" altLang="en-US" sz="2000" dirty="0">
                  <a:latin typeface="+mn-lt"/>
                  <a:ea typeface="+mn-ea"/>
                  <a:cs typeface="+mn-ea"/>
                  <a:sym typeface="+mn-lt"/>
                </a:rPr>
                <a:t>总结</a:t>
              </a:r>
              <a:endParaRPr lang="zh-CN" altLang="en-US" sz="2000" dirty="0">
                <a:latin typeface="+mn-lt"/>
                <a:ea typeface="+mn-ea"/>
                <a:cs typeface="+mn-ea"/>
                <a:sym typeface="+mn-lt"/>
              </a:endParaRPr>
            </a:p>
          </p:txBody>
        </p:sp>
      </p:grpSp>
      <p:cxnSp>
        <p:nvCxnSpPr>
          <p:cNvPr id="6" name="直接连接符 5"/>
          <p:cNvCxnSpPr/>
          <p:nvPr/>
        </p:nvCxnSpPr>
        <p:spPr>
          <a:xfrm>
            <a:off x="1398255" y="2340227"/>
            <a:ext cx="0" cy="1263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554430" y="2340227"/>
            <a:ext cx="0" cy="1263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82015" y="2472307"/>
            <a:ext cx="0" cy="1263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512475" y="2340226"/>
            <a:ext cx="0" cy="1263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1162042" y="2340226"/>
            <a:ext cx="0" cy="1263933"/>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124004" y="4666808"/>
            <a:ext cx="4655627" cy="1653964"/>
            <a:chOff x="124004" y="4666808"/>
            <a:chExt cx="4655627" cy="1653964"/>
          </a:xfrm>
        </p:grpSpPr>
        <p:sp>
          <p:nvSpPr>
            <p:cNvPr id="12" name="文本框 11"/>
            <p:cNvSpPr txBox="1"/>
            <p:nvPr/>
          </p:nvSpPr>
          <p:spPr>
            <a:xfrm>
              <a:off x="124004" y="5176849"/>
              <a:ext cx="1557867" cy="369332"/>
            </a:xfrm>
            <a:prstGeom prst="rect">
              <a:avLst/>
            </a:prstGeom>
            <a:noFill/>
          </p:spPr>
          <p:txBody>
            <a:bodyPr wrap="square" rtlCol="0">
              <a:spAutoFit/>
            </a:bodyPr>
            <a:lstStyle/>
            <a:p>
              <a:r>
                <a:rPr lang="zh-CN" altLang="en-US" dirty="0">
                  <a:solidFill>
                    <a:schemeClr val="accent4">
                      <a:lumMod val="75000"/>
                    </a:schemeClr>
                  </a:solidFill>
                </a:rPr>
                <a:t>背景</a:t>
              </a:r>
              <a:endParaRPr lang="zh-CN" altLang="en-US" dirty="0">
                <a:solidFill>
                  <a:schemeClr val="accent4">
                    <a:lumMod val="75000"/>
                  </a:schemeClr>
                </a:solidFill>
              </a:endParaRPr>
            </a:p>
          </p:txBody>
        </p:sp>
        <p:sp>
          <p:nvSpPr>
            <p:cNvPr id="22" name="文本框 21"/>
            <p:cNvSpPr txBox="1"/>
            <p:nvPr/>
          </p:nvSpPr>
          <p:spPr>
            <a:xfrm>
              <a:off x="863427" y="5176849"/>
              <a:ext cx="1783643" cy="369332"/>
            </a:xfrm>
            <a:prstGeom prst="rect">
              <a:avLst/>
            </a:prstGeom>
            <a:noFill/>
          </p:spPr>
          <p:txBody>
            <a:bodyPr wrap="square" rtlCol="0">
              <a:spAutoFit/>
            </a:bodyPr>
            <a:lstStyle/>
            <a:p>
              <a:r>
                <a:rPr lang="zh-CN" altLang="en-US" dirty="0">
                  <a:solidFill>
                    <a:schemeClr val="accent4">
                      <a:lumMod val="75000"/>
                    </a:schemeClr>
                  </a:solidFill>
                </a:rPr>
                <a:t>过程</a:t>
              </a:r>
              <a:endParaRPr lang="zh-CN" altLang="en-US" dirty="0">
                <a:solidFill>
                  <a:schemeClr val="accent4">
                    <a:lumMod val="75000"/>
                  </a:schemeClr>
                </a:solidFill>
              </a:endParaRPr>
            </a:p>
          </p:txBody>
        </p:sp>
        <p:sp>
          <p:nvSpPr>
            <p:cNvPr id="23" name="文本框 22"/>
            <p:cNvSpPr txBox="1"/>
            <p:nvPr/>
          </p:nvSpPr>
          <p:spPr>
            <a:xfrm>
              <a:off x="1681870" y="5169446"/>
              <a:ext cx="965200" cy="369332"/>
            </a:xfrm>
            <a:prstGeom prst="rect">
              <a:avLst/>
            </a:prstGeom>
            <a:noFill/>
          </p:spPr>
          <p:txBody>
            <a:bodyPr wrap="square" rtlCol="0">
              <a:spAutoFit/>
            </a:bodyPr>
            <a:lstStyle/>
            <a:p>
              <a:r>
                <a:rPr lang="zh-CN" altLang="en-US" dirty="0">
                  <a:solidFill>
                    <a:schemeClr val="accent4">
                      <a:lumMod val="75000"/>
                    </a:schemeClr>
                  </a:solidFill>
                </a:rPr>
                <a:t>意义</a:t>
              </a:r>
              <a:endParaRPr lang="zh-CN" altLang="en-US" dirty="0">
                <a:solidFill>
                  <a:schemeClr val="accent4">
                    <a:lumMod val="75000"/>
                  </a:schemeClr>
                </a:solidFill>
              </a:endParaRPr>
            </a:p>
          </p:txBody>
        </p:sp>
        <p:cxnSp>
          <p:nvCxnSpPr>
            <p:cNvPr id="25" name="直接连接符 24"/>
            <p:cNvCxnSpPr/>
            <p:nvPr/>
          </p:nvCxnSpPr>
          <p:spPr>
            <a:xfrm>
              <a:off x="1260461" y="5661642"/>
              <a:ext cx="3519170" cy="659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485549" y="4666808"/>
              <a:ext cx="1" cy="32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205214" y="4695924"/>
              <a:ext cx="1" cy="32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2034949" y="4666809"/>
              <a:ext cx="1" cy="32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5549" y="4678327"/>
              <a:ext cx="1549400" cy="37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2505051" y="4346139"/>
            <a:ext cx="2523066" cy="1192639"/>
            <a:chOff x="124004" y="4353542"/>
            <a:chExt cx="2523066" cy="1192639"/>
          </a:xfrm>
        </p:grpSpPr>
        <p:sp>
          <p:nvSpPr>
            <p:cNvPr id="34" name="文本框 33"/>
            <p:cNvSpPr txBox="1"/>
            <p:nvPr/>
          </p:nvSpPr>
          <p:spPr>
            <a:xfrm>
              <a:off x="124004" y="5176849"/>
              <a:ext cx="1557867" cy="369332"/>
            </a:xfrm>
            <a:prstGeom prst="rect">
              <a:avLst/>
            </a:prstGeom>
            <a:noFill/>
          </p:spPr>
          <p:txBody>
            <a:bodyPr wrap="square" rtlCol="0">
              <a:spAutoFit/>
            </a:bodyPr>
            <a:lstStyle/>
            <a:p>
              <a:r>
                <a:rPr lang="zh-CN" altLang="en-US" dirty="0">
                  <a:solidFill>
                    <a:schemeClr val="accent4">
                      <a:lumMod val="75000"/>
                    </a:schemeClr>
                  </a:solidFill>
                </a:rPr>
                <a:t>开端</a:t>
              </a:r>
              <a:endParaRPr lang="zh-CN" altLang="en-US" dirty="0">
                <a:solidFill>
                  <a:schemeClr val="accent4">
                    <a:lumMod val="75000"/>
                  </a:schemeClr>
                </a:solidFill>
              </a:endParaRPr>
            </a:p>
          </p:txBody>
        </p:sp>
        <p:sp>
          <p:nvSpPr>
            <p:cNvPr id="35" name="文本框 34"/>
            <p:cNvSpPr txBox="1"/>
            <p:nvPr/>
          </p:nvSpPr>
          <p:spPr>
            <a:xfrm>
              <a:off x="863427" y="5176849"/>
              <a:ext cx="1783643" cy="369332"/>
            </a:xfrm>
            <a:prstGeom prst="rect">
              <a:avLst/>
            </a:prstGeom>
            <a:noFill/>
          </p:spPr>
          <p:txBody>
            <a:bodyPr wrap="square" rtlCol="0">
              <a:spAutoFit/>
            </a:bodyPr>
            <a:lstStyle/>
            <a:p>
              <a:r>
                <a:rPr lang="zh-CN" altLang="en-US" dirty="0">
                  <a:solidFill>
                    <a:schemeClr val="accent4">
                      <a:lumMod val="75000"/>
                    </a:schemeClr>
                  </a:solidFill>
                </a:rPr>
                <a:t>过程</a:t>
              </a:r>
              <a:endParaRPr lang="zh-CN" altLang="en-US" dirty="0">
                <a:solidFill>
                  <a:schemeClr val="accent4">
                    <a:lumMod val="75000"/>
                  </a:schemeClr>
                </a:solidFill>
              </a:endParaRPr>
            </a:p>
          </p:txBody>
        </p:sp>
        <p:sp>
          <p:nvSpPr>
            <p:cNvPr id="36" name="文本框 35"/>
            <p:cNvSpPr txBox="1"/>
            <p:nvPr/>
          </p:nvSpPr>
          <p:spPr>
            <a:xfrm>
              <a:off x="1681870" y="5169446"/>
              <a:ext cx="965200" cy="369332"/>
            </a:xfrm>
            <a:prstGeom prst="rect">
              <a:avLst/>
            </a:prstGeom>
            <a:noFill/>
          </p:spPr>
          <p:txBody>
            <a:bodyPr wrap="square" rtlCol="0">
              <a:spAutoFit/>
            </a:bodyPr>
            <a:lstStyle/>
            <a:p>
              <a:r>
                <a:rPr lang="zh-CN" altLang="en-US" dirty="0">
                  <a:solidFill>
                    <a:schemeClr val="accent4">
                      <a:lumMod val="75000"/>
                    </a:schemeClr>
                  </a:solidFill>
                </a:rPr>
                <a:t>结果</a:t>
              </a:r>
              <a:endParaRPr lang="zh-CN" altLang="en-US" dirty="0">
                <a:solidFill>
                  <a:schemeClr val="accent4">
                    <a:lumMod val="75000"/>
                  </a:schemeClr>
                </a:solidFill>
              </a:endParaRPr>
            </a:p>
          </p:txBody>
        </p:sp>
        <p:cxnSp>
          <p:nvCxnSpPr>
            <p:cNvPr id="37" name="直接连接符 36"/>
            <p:cNvCxnSpPr/>
            <p:nvPr/>
          </p:nvCxnSpPr>
          <p:spPr>
            <a:xfrm flipH="1">
              <a:off x="1205215" y="4353542"/>
              <a:ext cx="1" cy="32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485549" y="4666808"/>
              <a:ext cx="1" cy="32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1205214" y="4695924"/>
              <a:ext cx="1" cy="32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034949" y="4666809"/>
              <a:ext cx="1" cy="32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85549" y="4678327"/>
              <a:ext cx="1549400" cy="37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5002109" y="4360945"/>
            <a:ext cx="2523066" cy="1192639"/>
            <a:chOff x="124004" y="4353542"/>
            <a:chExt cx="2523066" cy="1192639"/>
          </a:xfrm>
        </p:grpSpPr>
        <p:sp>
          <p:nvSpPr>
            <p:cNvPr id="43" name="文本框 42"/>
            <p:cNvSpPr txBox="1"/>
            <p:nvPr/>
          </p:nvSpPr>
          <p:spPr>
            <a:xfrm>
              <a:off x="124004" y="5176849"/>
              <a:ext cx="1557867" cy="369332"/>
            </a:xfrm>
            <a:prstGeom prst="rect">
              <a:avLst/>
            </a:prstGeom>
            <a:noFill/>
          </p:spPr>
          <p:txBody>
            <a:bodyPr wrap="square" rtlCol="0">
              <a:spAutoFit/>
            </a:bodyPr>
            <a:lstStyle/>
            <a:p>
              <a:r>
                <a:rPr lang="zh-CN" altLang="en-US" dirty="0">
                  <a:solidFill>
                    <a:schemeClr val="accent4">
                      <a:lumMod val="75000"/>
                    </a:schemeClr>
                  </a:solidFill>
                </a:rPr>
                <a:t>背景</a:t>
              </a:r>
              <a:endParaRPr lang="zh-CN" altLang="en-US" dirty="0">
                <a:solidFill>
                  <a:schemeClr val="accent4">
                    <a:lumMod val="75000"/>
                  </a:schemeClr>
                </a:solidFill>
              </a:endParaRPr>
            </a:p>
          </p:txBody>
        </p:sp>
        <p:sp>
          <p:nvSpPr>
            <p:cNvPr id="44" name="文本框 43"/>
            <p:cNvSpPr txBox="1"/>
            <p:nvPr/>
          </p:nvSpPr>
          <p:spPr>
            <a:xfrm>
              <a:off x="863427" y="5176849"/>
              <a:ext cx="1783643" cy="369332"/>
            </a:xfrm>
            <a:prstGeom prst="rect">
              <a:avLst/>
            </a:prstGeom>
            <a:noFill/>
          </p:spPr>
          <p:txBody>
            <a:bodyPr wrap="square" rtlCol="0">
              <a:spAutoFit/>
            </a:bodyPr>
            <a:lstStyle/>
            <a:p>
              <a:r>
                <a:rPr lang="zh-CN" altLang="en-US" dirty="0">
                  <a:solidFill>
                    <a:schemeClr val="accent4">
                      <a:lumMod val="75000"/>
                    </a:schemeClr>
                  </a:solidFill>
                </a:rPr>
                <a:t>过程</a:t>
              </a:r>
              <a:endParaRPr lang="zh-CN" altLang="en-US" dirty="0">
                <a:solidFill>
                  <a:schemeClr val="accent4">
                    <a:lumMod val="75000"/>
                  </a:schemeClr>
                </a:solidFill>
              </a:endParaRPr>
            </a:p>
          </p:txBody>
        </p:sp>
        <p:sp>
          <p:nvSpPr>
            <p:cNvPr id="45" name="文本框 44"/>
            <p:cNvSpPr txBox="1"/>
            <p:nvPr/>
          </p:nvSpPr>
          <p:spPr>
            <a:xfrm>
              <a:off x="1681870" y="5169446"/>
              <a:ext cx="965200" cy="369332"/>
            </a:xfrm>
            <a:prstGeom prst="rect">
              <a:avLst/>
            </a:prstGeom>
            <a:noFill/>
          </p:spPr>
          <p:txBody>
            <a:bodyPr wrap="square" rtlCol="0">
              <a:spAutoFit/>
            </a:bodyPr>
            <a:lstStyle/>
            <a:p>
              <a:r>
                <a:rPr lang="zh-CN" altLang="en-US" dirty="0">
                  <a:solidFill>
                    <a:schemeClr val="accent4">
                      <a:lumMod val="75000"/>
                    </a:schemeClr>
                  </a:solidFill>
                </a:rPr>
                <a:t>意义</a:t>
              </a:r>
              <a:endParaRPr lang="zh-CN" altLang="en-US" dirty="0">
                <a:solidFill>
                  <a:schemeClr val="accent4">
                    <a:lumMod val="75000"/>
                  </a:schemeClr>
                </a:solidFill>
              </a:endParaRPr>
            </a:p>
          </p:txBody>
        </p:sp>
        <p:cxnSp>
          <p:nvCxnSpPr>
            <p:cNvPr id="46" name="直接连接符 45"/>
            <p:cNvCxnSpPr/>
            <p:nvPr/>
          </p:nvCxnSpPr>
          <p:spPr>
            <a:xfrm flipH="1">
              <a:off x="1205215" y="4353542"/>
              <a:ext cx="1" cy="32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485549" y="4666808"/>
              <a:ext cx="1" cy="32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1205214" y="4695924"/>
              <a:ext cx="1" cy="32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034949" y="4666809"/>
              <a:ext cx="1" cy="32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485549" y="4678327"/>
              <a:ext cx="1549400" cy="37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7445800" y="4321427"/>
            <a:ext cx="2523066" cy="1192639"/>
            <a:chOff x="124004" y="4353542"/>
            <a:chExt cx="2523066" cy="1192639"/>
          </a:xfrm>
        </p:grpSpPr>
        <p:sp>
          <p:nvSpPr>
            <p:cNvPr id="52" name="文本框 51"/>
            <p:cNvSpPr txBox="1"/>
            <p:nvPr/>
          </p:nvSpPr>
          <p:spPr>
            <a:xfrm>
              <a:off x="124004" y="5176849"/>
              <a:ext cx="1557867" cy="369332"/>
            </a:xfrm>
            <a:prstGeom prst="rect">
              <a:avLst/>
            </a:prstGeom>
            <a:noFill/>
          </p:spPr>
          <p:txBody>
            <a:bodyPr wrap="square" rtlCol="0">
              <a:spAutoFit/>
            </a:bodyPr>
            <a:lstStyle/>
            <a:p>
              <a:r>
                <a:rPr lang="zh-CN" altLang="en-US" dirty="0">
                  <a:solidFill>
                    <a:schemeClr val="accent4">
                      <a:lumMod val="75000"/>
                    </a:schemeClr>
                  </a:solidFill>
                </a:rPr>
                <a:t>背景</a:t>
              </a:r>
              <a:endParaRPr lang="zh-CN" altLang="en-US" dirty="0">
                <a:solidFill>
                  <a:schemeClr val="accent4">
                    <a:lumMod val="75000"/>
                  </a:schemeClr>
                </a:solidFill>
              </a:endParaRPr>
            </a:p>
          </p:txBody>
        </p:sp>
        <p:sp>
          <p:nvSpPr>
            <p:cNvPr id="53" name="文本框 52"/>
            <p:cNvSpPr txBox="1"/>
            <p:nvPr/>
          </p:nvSpPr>
          <p:spPr>
            <a:xfrm>
              <a:off x="863427" y="5176849"/>
              <a:ext cx="1783643" cy="369332"/>
            </a:xfrm>
            <a:prstGeom prst="rect">
              <a:avLst/>
            </a:prstGeom>
            <a:noFill/>
          </p:spPr>
          <p:txBody>
            <a:bodyPr wrap="square" rtlCol="0">
              <a:spAutoFit/>
            </a:bodyPr>
            <a:lstStyle/>
            <a:p>
              <a:r>
                <a:rPr lang="zh-CN" altLang="en-US" dirty="0">
                  <a:solidFill>
                    <a:schemeClr val="accent4">
                      <a:lumMod val="75000"/>
                    </a:schemeClr>
                  </a:solidFill>
                </a:rPr>
                <a:t>过程</a:t>
              </a:r>
              <a:endParaRPr lang="zh-CN" altLang="en-US" dirty="0">
                <a:solidFill>
                  <a:schemeClr val="accent4">
                    <a:lumMod val="75000"/>
                  </a:schemeClr>
                </a:solidFill>
              </a:endParaRPr>
            </a:p>
          </p:txBody>
        </p:sp>
        <p:sp>
          <p:nvSpPr>
            <p:cNvPr id="54" name="文本框 53"/>
            <p:cNvSpPr txBox="1"/>
            <p:nvPr/>
          </p:nvSpPr>
          <p:spPr>
            <a:xfrm>
              <a:off x="1681870" y="5169446"/>
              <a:ext cx="965200" cy="369332"/>
            </a:xfrm>
            <a:prstGeom prst="rect">
              <a:avLst/>
            </a:prstGeom>
            <a:noFill/>
          </p:spPr>
          <p:txBody>
            <a:bodyPr wrap="square" rtlCol="0">
              <a:spAutoFit/>
            </a:bodyPr>
            <a:lstStyle/>
            <a:p>
              <a:r>
                <a:rPr lang="zh-CN" altLang="en-US" dirty="0">
                  <a:solidFill>
                    <a:schemeClr val="accent4">
                      <a:lumMod val="75000"/>
                    </a:schemeClr>
                  </a:solidFill>
                </a:rPr>
                <a:t>意义</a:t>
              </a:r>
              <a:endParaRPr lang="zh-CN" altLang="en-US" dirty="0">
                <a:solidFill>
                  <a:schemeClr val="accent4">
                    <a:lumMod val="75000"/>
                  </a:schemeClr>
                </a:solidFill>
              </a:endParaRPr>
            </a:p>
          </p:txBody>
        </p:sp>
        <p:cxnSp>
          <p:nvCxnSpPr>
            <p:cNvPr id="55" name="直接连接符 54"/>
            <p:cNvCxnSpPr/>
            <p:nvPr/>
          </p:nvCxnSpPr>
          <p:spPr>
            <a:xfrm flipH="1">
              <a:off x="1205215" y="4353542"/>
              <a:ext cx="1" cy="32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485549" y="4666808"/>
              <a:ext cx="1" cy="32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1205214" y="4695924"/>
              <a:ext cx="1" cy="32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2034949" y="4666809"/>
              <a:ext cx="1" cy="32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485549" y="4678327"/>
              <a:ext cx="1549400" cy="37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968865" y="4346139"/>
            <a:ext cx="2523066" cy="1192639"/>
            <a:chOff x="124004" y="4353542"/>
            <a:chExt cx="2523066" cy="1192639"/>
          </a:xfrm>
        </p:grpSpPr>
        <p:sp>
          <p:nvSpPr>
            <p:cNvPr id="61" name="文本框 60"/>
            <p:cNvSpPr txBox="1"/>
            <p:nvPr/>
          </p:nvSpPr>
          <p:spPr>
            <a:xfrm>
              <a:off x="124004" y="5176849"/>
              <a:ext cx="1557867" cy="369332"/>
            </a:xfrm>
            <a:prstGeom prst="rect">
              <a:avLst/>
            </a:prstGeom>
            <a:noFill/>
          </p:spPr>
          <p:txBody>
            <a:bodyPr wrap="square" rtlCol="0">
              <a:spAutoFit/>
            </a:bodyPr>
            <a:lstStyle/>
            <a:p>
              <a:r>
                <a:rPr lang="zh-CN" altLang="en-US" dirty="0">
                  <a:solidFill>
                    <a:schemeClr val="accent4">
                      <a:lumMod val="75000"/>
                    </a:schemeClr>
                  </a:solidFill>
                </a:rPr>
                <a:t>背景</a:t>
              </a:r>
              <a:endParaRPr lang="zh-CN" altLang="en-US" dirty="0">
                <a:solidFill>
                  <a:schemeClr val="accent4">
                    <a:lumMod val="75000"/>
                  </a:schemeClr>
                </a:solidFill>
              </a:endParaRPr>
            </a:p>
          </p:txBody>
        </p:sp>
        <p:sp>
          <p:nvSpPr>
            <p:cNvPr id="62" name="文本框 61"/>
            <p:cNvSpPr txBox="1"/>
            <p:nvPr/>
          </p:nvSpPr>
          <p:spPr>
            <a:xfrm>
              <a:off x="863427" y="5176849"/>
              <a:ext cx="1783643" cy="369332"/>
            </a:xfrm>
            <a:prstGeom prst="rect">
              <a:avLst/>
            </a:prstGeom>
            <a:noFill/>
          </p:spPr>
          <p:txBody>
            <a:bodyPr wrap="square" rtlCol="0">
              <a:spAutoFit/>
            </a:bodyPr>
            <a:lstStyle/>
            <a:p>
              <a:r>
                <a:rPr lang="zh-CN" altLang="en-US" dirty="0">
                  <a:solidFill>
                    <a:schemeClr val="accent4">
                      <a:lumMod val="75000"/>
                    </a:schemeClr>
                  </a:solidFill>
                </a:rPr>
                <a:t>过程</a:t>
              </a:r>
              <a:endParaRPr lang="zh-CN" altLang="en-US" dirty="0">
                <a:solidFill>
                  <a:schemeClr val="accent4">
                    <a:lumMod val="75000"/>
                  </a:schemeClr>
                </a:solidFill>
              </a:endParaRPr>
            </a:p>
          </p:txBody>
        </p:sp>
        <p:sp>
          <p:nvSpPr>
            <p:cNvPr id="63" name="文本框 62"/>
            <p:cNvSpPr txBox="1"/>
            <p:nvPr/>
          </p:nvSpPr>
          <p:spPr>
            <a:xfrm>
              <a:off x="1681870" y="5169446"/>
              <a:ext cx="965200" cy="369332"/>
            </a:xfrm>
            <a:prstGeom prst="rect">
              <a:avLst/>
            </a:prstGeom>
            <a:noFill/>
          </p:spPr>
          <p:txBody>
            <a:bodyPr wrap="square" rtlCol="0">
              <a:spAutoFit/>
            </a:bodyPr>
            <a:lstStyle/>
            <a:p>
              <a:r>
                <a:rPr lang="zh-CN" altLang="en-US" dirty="0">
                  <a:solidFill>
                    <a:schemeClr val="accent4">
                      <a:lumMod val="75000"/>
                    </a:schemeClr>
                  </a:solidFill>
                </a:rPr>
                <a:t>意义</a:t>
              </a:r>
              <a:endParaRPr lang="zh-CN" altLang="en-US" dirty="0">
                <a:solidFill>
                  <a:schemeClr val="accent4">
                    <a:lumMod val="75000"/>
                  </a:schemeClr>
                </a:solidFill>
              </a:endParaRPr>
            </a:p>
          </p:txBody>
        </p:sp>
        <p:cxnSp>
          <p:nvCxnSpPr>
            <p:cNvPr id="64" name="直接连接符 63"/>
            <p:cNvCxnSpPr/>
            <p:nvPr/>
          </p:nvCxnSpPr>
          <p:spPr>
            <a:xfrm flipH="1">
              <a:off x="1205215" y="4353542"/>
              <a:ext cx="1" cy="32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85549" y="4666808"/>
              <a:ext cx="1" cy="32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1205214" y="4695924"/>
              <a:ext cx="1" cy="32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2034949" y="4666809"/>
              <a:ext cx="1" cy="32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485549" y="4678327"/>
              <a:ext cx="1549400" cy="374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p:nvCxnSpPr>
        <p:spPr>
          <a:xfrm>
            <a:off x="3733151" y="5599412"/>
            <a:ext cx="1796415" cy="572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087731" y="5613382"/>
            <a:ext cx="0" cy="530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6894181" y="5648942"/>
            <a:ext cx="1668780" cy="530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7233906" y="5684502"/>
            <a:ext cx="3889375" cy="67881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par>
                                <p:cTn id="8" presetID="16" presetClass="entr" presetSubtype="37"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out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PA-102220"/>
          <p:cNvGrpSpPr/>
          <p:nvPr>
            <p:custDataLst>
              <p:tags r:id="rId1"/>
            </p:custDataLst>
          </p:nvPr>
        </p:nvGrpSpPr>
        <p:grpSpPr>
          <a:xfrm>
            <a:off x="4694422" y="779433"/>
            <a:ext cx="6308044" cy="794543"/>
            <a:chOff x="3672115" y="1509486"/>
            <a:chExt cx="6308044" cy="794543"/>
          </a:xfrm>
        </p:grpSpPr>
        <p:sp>
          <p:nvSpPr>
            <p:cNvPr id="45" name="PA-圆角矩形 1"/>
            <p:cNvSpPr/>
            <p:nvPr>
              <p:custDataLst>
                <p:tags r:id="rId2"/>
              </p:custDataLst>
            </p:nvPr>
          </p:nvSpPr>
          <p:spPr>
            <a:xfrm>
              <a:off x="3799994" y="1608636"/>
              <a:ext cx="680566" cy="571590"/>
            </a:xfrm>
            <a:prstGeom prst="roundRect">
              <a:avLst>
                <a:gd name="adj" fmla="val 16109"/>
              </a:avLst>
            </a:prstGeom>
            <a:solidFill>
              <a:srgbClr val="CB0000"/>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cs typeface="+mn-ea"/>
                  <a:sym typeface="+mn-lt"/>
                </a:rPr>
                <a:t>01</a:t>
              </a:r>
              <a:endParaRPr kumimoji="0" lang="zh-CN" altLang="en-US" sz="2400" b="1" i="0" u="none" strike="noStrike" kern="0" cap="none" spc="0" normalizeH="0" baseline="0" noProof="0" dirty="0">
                <a:ln>
                  <a:noFill/>
                </a:ln>
                <a:solidFill>
                  <a:prstClr val="white"/>
                </a:solidFill>
                <a:effectLst/>
                <a:uLnTx/>
                <a:uFillTx/>
                <a:cs typeface="+mn-ea"/>
                <a:sym typeface="+mn-lt"/>
              </a:endParaRPr>
            </a:p>
          </p:txBody>
        </p:sp>
        <p:sp>
          <p:nvSpPr>
            <p:cNvPr id="46" name="PA-圆角矩形 45"/>
            <p:cNvSpPr/>
            <p:nvPr>
              <p:custDataLst>
                <p:tags r:id="rId3"/>
              </p:custDataLst>
            </p:nvPr>
          </p:nvSpPr>
          <p:spPr>
            <a:xfrm>
              <a:off x="3672115" y="1509486"/>
              <a:ext cx="6308044" cy="79454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7" name="PA-矩形 46"/>
            <p:cNvSpPr/>
            <p:nvPr>
              <p:custDataLst>
                <p:tags r:id="rId4"/>
              </p:custDataLst>
            </p:nvPr>
          </p:nvSpPr>
          <p:spPr>
            <a:xfrm>
              <a:off x="4687430" y="1644134"/>
              <a:ext cx="384382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cs typeface="+mn-ea"/>
                  <a:sym typeface="+mn-lt"/>
                </a:rPr>
                <a:t>第一架飞机</a:t>
              </a:r>
              <a:endParaRPr kumimoji="0" lang="zh-CN" altLang="en-US" sz="2800" b="1" i="0" u="none" strike="noStrike" kern="0" cap="none" spc="0" normalizeH="0" baseline="0" noProof="0" dirty="0">
                <a:ln>
                  <a:noFill/>
                </a:ln>
                <a:solidFill>
                  <a:srgbClr val="C00000"/>
                </a:solidFill>
                <a:effectLst/>
                <a:uLnTx/>
                <a:uFillTx/>
                <a:cs typeface="+mn-ea"/>
                <a:sym typeface="+mn-lt"/>
              </a:endParaRPr>
            </a:p>
          </p:txBody>
        </p:sp>
      </p:grpSp>
      <p:grpSp>
        <p:nvGrpSpPr>
          <p:cNvPr id="48" name="PA-102221"/>
          <p:cNvGrpSpPr/>
          <p:nvPr>
            <p:custDataLst>
              <p:tags r:id="rId5"/>
            </p:custDataLst>
          </p:nvPr>
        </p:nvGrpSpPr>
        <p:grpSpPr>
          <a:xfrm>
            <a:off x="4691538" y="1954501"/>
            <a:ext cx="6308044" cy="794543"/>
            <a:chOff x="3672115" y="1509486"/>
            <a:chExt cx="6308044" cy="794543"/>
          </a:xfrm>
        </p:grpSpPr>
        <p:sp>
          <p:nvSpPr>
            <p:cNvPr id="49" name="PA-圆角矩形 1"/>
            <p:cNvSpPr/>
            <p:nvPr>
              <p:custDataLst>
                <p:tags r:id="rId6"/>
              </p:custDataLst>
            </p:nvPr>
          </p:nvSpPr>
          <p:spPr>
            <a:xfrm>
              <a:off x="3799994" y="1608636"/>
              <a:ext cx="680566" cy="571590"/>
            </a:xfrm>
            <a:prstGeom prst="roundRect">
              <a:avLst>
                <a:gd name="adj" fmla="val 16109"/>
              </a:avLst>
            </a:prstGeom>
            <a:solidFill>
              <a:srgbClr val="CB0000"/>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a:ln>
                    <a:noFill/>
                  </a:ln>
                  <a:solidFill>
                    <a:prstClr val="white"/>
                  </a:solidFill>
                  <a:effectLst/>
                  <a:uLnTx/>
                  <a:uFillTx/>
                  <a:cs typeface="+mn-ea"/>
                  <a:sym typeface="+mn-lt"/>
                </a:rPr>
                <a:t>02</a:t>
              </a:r>
              <a:endParaRPr kumimoji="0" lang="zh-CN" altLang="en-US" sz="2400" b="1" i="0" u="none" strike="noStrike" kern="0" cap="none" spc="0" normalizeH="0" baseline="0" noProof="0" dirty="0">
                <a:ln>
                  <a:noFill/>
                </a:ln>
                <a:solidFill>
                  <a:prstClr val="white"/>
                </a:solidFill>
                <a:effectLst/>
                <a:uLnTx/>
                <a:uFillTx/>
                <a:cs typeface="+mn-ea"/>
                <a:sym typeface="+mn-lt"/>
              </a:endParaRPr>
            </a:p>
          </p:txBody>
        </p:sp>
        <p:sp>
          <p:nvSpPr>
            <p:cNvPr id="50" name="PA-圆角矩形 49"/>
            <p:cNvSpPr/>
            <p:nvPr>
              <p:custDataLst>
                <p:tags r:id="rId7"/>
              </p:custDataLst>
            </p:nvPr>
          </p:nvSpPr>
          <p:spPr>
            <a:xfrm>
              <a:off x="3672115" y="1509486"/>
              <a:ext cx="6308044" cy="79454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1" name="PA-矩形 50"/>
            <p:cNvSpPr/>
            <p:nvPr>
              <p:custDataLst>
                <p:tags r:id="rId8"/>
              </p:custDataLst>
            </p:nvPr>
          </p:nvSpPr>
          <p:spPr>
            <a:xfrm>
              <a:off x="4674731" y="1644134"/>
              <a:ext cx="19800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cs typeface="+mn-ea"/>
                  <a:sym typeface="+mn-lt"/>
                </a:rPr>
                <a:t>第一辆汽车</a:t>
              </a:r>
              <a:endParaRPr kumimoji="0" lang="zh-CN" altLang="en-US" sz="2800" b="1" i="0" u="none" strike="noStrike" kern="0" cap="none" spc="0" normalizeH="0" baseline="0" noProof="0" dirty="0">
                <a:ln>
                  <a:noFill/>
                </a:ln>
                <a:solidFill>
                  <a:srgbClr val="C00000"/>
                </a:solidFill>
                <a:effectLst/>
                <a:uLnTx/>
                <a:uFillTx/>
                <a:cs typeface="+mn-ea"/>
                <a:sym typeface="+mn-lt"/>
              </a:endParaRPr>
            </a:p>
          </p:txBody>
        </p:sp>
      </p:grpSp>
      <p:grpSp>
        <p:nvGrpSpPr>
          <p:cNvPr id="52" name="PA-102222"/>
          <p:cNvGrpSpPr/>
          <p:nvPr>
            <p:custDataLst>
              <p:tags r:id="rId9"/>
            </p:custDataLst>
          </p:nvPr>
        </p:nvGrpSpPr>
        <p:grpSpPr>
          <a:xfrm>
            <a:off x="4691538" y="3031728"/>
            <a:ext cx="6308044" cy="794543"/>
            <a:chOff x="3672115" y="1509486"/>
            <a:chExt cx="6308044" cy="794543"/>
          </a:xfrm>
        </p:grpSpPr>
        <p:sp>
          <p:nvSpPr>
            <p:cNvPr id="53" name="PA-圆角矩形 1"/>
            <p:cNvSpPr/>
            <p:nvPr>
              <p:custDataLst>
                <p:tags r:id="rId10"/>
              </p:custDataLst>
            </p:nvPr>
          </p:nvSpPr>
          <p:spPr>
            <a:xfrm>
              <a:off x="3799994" y="1608636"/>
              <a:ext cx="680566" cy="571590"/>
            </a:xfrm>
            <a:prstGeom prst="roundRect">
              <a:avLst>
                <a:gd name="adj" fmla="val 16109"/>
              </a:avLst>
            </a:prstGeom>
            <a:solidFill>
              <a:srgbClr val="CB0000"/>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a:ln>
                    <a:noFill/>
                  </a:ln>
                  <a:solidFill>
                    <a:prstClr val="white"/>
                  </a:solidFill>
                  <a:effectLst/>
                  <a:uLnTx/>
                  <a:uFillTx/>
                  <a:cs typeface="+mn-ea"/>
                  <a:sym typeface="+mn-lt"/>
                </a:rPr>
                <a:t>03</a:t>
              </a:r>
              <a:endParaRPr kumimoji="0" lang="zh-CN" altLang="en-US" sz="2400" b="1" i="0" u="none" strike="noStrike" kern="0" cap="none" spc="0" normalizeH="0" baseline="0" noProof="0" dirty="0">
                <a:ln>
                  <a:noFill/>
                </a:ln>
                <a:solidFill>
                  <a:prstClr val="white"/>
                </a:solidFill>
                <a:effectLst/>
                <a:uLnTx/>
                <a:uFillTx/>
                <a:cs typeface="+mn-ea"/>
                <a:sym typeface="+mn-lt"/>
              </a:endParaRPr>
            </a:p>
          </p:txBody>
        </p:sp>
        <p:sp>
          <p:nvSpPr>
            <p:cNvPr id="54" name="PA-圆角矩形 53"/>
            <p:cNvSpPr/>
            <p:nvPr>
              <p:custDataLst>
                <p:tags r:id="rId11"/>
              </p:custDataLst>
            </p:nvPr>
          </p:nvSpPr>
          <p:spPr>
            <a:xfrm>
              <a:off x="3672115" y="1509486"/>
              <a:ext cx="6308044" cy="79454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5" name="PA-矩形 54"/>
            <p:cNvSpPr/>
            <p:nvPr>
              <p:custDataLst>
                <p:tags r:id="rId12"/>
              </p:custDataLst>
            </p:nvPr>
          </p:nvSpPr>
          <p:spPr>
            <a:xfrm>
              <a:off x="4687431" y="1644134"/>
              <a:ext cx="23391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cs typeface="+mn-ea"/>
                  <a:sym typeface="+mn-lt"/>
                </a:rPr>
                <a:t>第一颗原子弹</a:t>
              </a:r>
              <a:endParaRPr kumimoji="0" lang="zh-CN" altLang="en-US" sz="2800" b="1" i="0" u="none" strike="noStrike" kern="0" cap="none" spc="0" normalizeH="0" baseline="0" noProof="0" dirty="0">
                <a:ln>
                  <a:noFill/>
                </a:ln>
                <a:solidFill>
                  <a:srgbClr val="C00000"/>
                </a:solidFill>
                <a:effectLst/>
                <a:uLnTx/>
                <a:uFillTx/>
                <a:cs typeface="+mn-ea"/>
                <a:sym typeface="+mn-lt"/>
              </a:endParaRPr>
            </a:p>
          </p:txBody>
        </p:sp>
      </p:grpSp>
      <p:sp>
        <p:nvSpPr>
          <p:cNvPr id="56" name="PA-102223"/>
          <p:cNvSpPr/>
          <p:nvPr>
            <p:custDataLst>
              <p:tags r:id="rId13"/>
            </p:custDataLst>
          </p:nvPr>
        </p:nvSpPr>
        <p:spPr>
          <a:xfrm>
            <a:off x="1192418" y="1773724"/>
            <a:ext cx="2509761"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200" b="1" i="0" u="none" strike="noStrike" kern="1200" cap="none" spc="0" normalizeH="0" baseline="0" noProof="0" dirty="0">
                <a:ln w="9525">
                  <a:solidFill>
                    <a:prstClr val="white"/>
                  </a:solidFill>
                </a:ln>
                <a:solidFill>
                  <a:srgbClr val="C00000"/>
                </a:solidFill>
                <a:effectLst>
                  <a:outerShdw blurRad="50800" dist="101600" dir="2700000" algn="tl" rotWithShape="0">
                    <a:prstClr val="black">
                      <a:alpha val="40000"/>
                    </a:prstClr>
                  </a:outerShdw>
                </a:effectLst>
                <a:uLnTx/>
                <a:uFillTx/>
                <a:cs typeface="+mn-ea"/>
                <a:sym typeface="+mn-lt"/>
              </a:rPr>
              <a:t>目</a:t>
            </a:r>
            <a:endParaRPr kumimoji="0" lang="en-US" altLang="zh-CN" sz="9200" b="1" i="0" u="none" strike="noStrike" kern="1200" cap="none" spc="0" normalizeH="0" baseline="0" noProof="0" dirty="0">
              <a:ln w="9525">
                <a:solidFill>
                  <a:prstClr val="white"/>
                </a:solidFill>
              </a:ln>
              <a:solidFill>
                <a:srgbClr val="C00000"/>
              </a:solidFill>
              <a:effectLst>
                <a:outerShdw blurRad="50800" dist="101600" dir="2700000" algn="tl" rotWithShape="0">
                  <a:prstClr val="black">
                    <a:alpha val="40000"/>
                  </a:prstClr>
                </a:outerShdw>
              </a:effectLst>
              <a:uLnTx/>
              <a:uFillTx/>
              <a:cs typeface="+mn-ea"/>
              <a:sym typeface="+mn-lt"/>
            </a:endParaRPr>
          </a:p>
        </p:txBody>
      </p:sp>
      <p:sp>
        <p:nvSpPr>
          <p:cNvPr id="57" name="PA-102224"/>
          <p:cNvSpPr/>
          <p:nvPr>
            <p:custDataLst>
              <p:tags r:id="rId14"/>
            </p:custDataLst>
          </p:nvPr>
        </p:nvSpPr>
        <p:spPr>
          <a:xfrm>
            <a:off x="2184661" y="2953167"/>
            <a:ext cx="2509761"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200" b="1" i="0" u="none" strike="noStrike" kern="1200" cap="none" spc="0" normalizeH="0" baseline="0" noProof="0" dirty="0">
                <a:ln w="9525">
                  <a:solidFill>
                    <a:prstClr val="white"/>
                  </a:solidFill>
                </a:ln>
                <a:solidFill>
                  <a:srgbClr val="C00000"/>
                </a:solidFill>
                <a:effectLst>
                  <a:outerShdw blurRad="50800" dist="101600" dir="2700000" algn="tl" rotWithShape="0">
                    <a:prstClr val="black">
                      <a:alpha val="40000"/>
                    </a:prstClr>
                  </a:outerShdw>
                </a:effectLst>
                <a:uLnTx/>
                <a:uFillTx/>
                <a:cs typeface="+mn-ea"/>
                <a:sym typeface="+mn-lt"/>
              </a:rPr>
              <a:t>录</a:t>
            </a:r>
            <a:endParaRPr kumimoji="0" lang="zh-CN" altLang="zh-CN" sz="9200" b="1" i="0" u="none" strike="noStrike" kern="1200" cap="none" spc="0" normalizeH="0" baseline="0" noProof="0" dirty="0">
              <a:ln w="9525">
                <a:solidFill>
                  <a:prstClr val="white"/>
                </a:solidFill>
              </a:ln>
              <a:solidFill>
                <a:srgbClr val="C00000"/>
              </a:solidFill>
              <a:effectLst>
                <a:outerShdw blurRad="50800" dist="101600" dir="2700000" algn="tl" rotWithShape="0">
                  <a:prstClr val="black">
                    <a:alpha val="40000"/>
                  </a:prstClr>
                </a:outerShdw>
              </a:effectLst>
              <a:uLnTx/>
              <a:uFillTx/>
              <a:cs typeface="+mn-ea"/>
              <a:sym typeface="+mn-lt"/>
            </a:endParaRPr>
          </a:p>
        </p:txBody>
      </p:sp>
      <p:cxnSp>
        <p:nvCxnSpPr>
          <p:cNvPr id="58" name="PA-102225"/>
          <p:cNvCxnSpPr/>
          <p:nvPr>
            <p:custDataLst>
              <p:tags r:id="rId15"/>
            </p:custDataLst>
          </p:nvPr>
        </p:nvCxnSpPr>
        <p:spPr>
          <a:xfrm flipH="1">
            <a:off x="2471772" y="2744585"/>
            <a:ext cx="1137455" cy="96263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62" name="PA-102226"/>
          <p:cNvPicPr>
            <a:picLocks noChangeAspect="1"/>
          </p:cNvPicPr>
          <p:nvPr>
            <p:custDataLst>
              <p:tags r:id="rId16"/>
            </p:custDataLst>
          </p:nvPr>
        </p:nvPicPr>
        <p:blipFill rotWithShape="1">
          <a:blip r:embed="rId17" cstate="screen"/>
          <a:srcRect r="13875" b="8347"/>
          <a:stretch>
            <a:fillRect/>
          </a:stretch>
        </p:blipFill>
        <p:spPr>
          <a:xfrm flipH="1">
            <a:off x="0" y="2663446"/>
            <a:ext cx="5046008" cy="4191298"/>
          </a:xfrm>
          <a:prstGeom prst="rect">
            <a:avLst/>
          </a:prstGeom>
        </p:spPr>
      </p:pic>
      <p:grpSp>
        <p:nvGrpSpPr>
          <p:cNvPr id="2" name="PA-102222"/>
          <p:cNvGrpSpPr/>
          <p:nvPr>
            <p:custDataLst>
              <p:tags r:id="rId18"/>
            </p:custDataLst>
          </p:nvPr>
        </p:nvGrpSpPr>
        <p:grpSpPr>
          <a:xfrm>
            <a:off x="4691538" y="4102205"/>
            <a:ext cx="6308044" cy="1841342"/>
            <a:chOff x="3672115" y="1509486"/>
            <a:chExt cx="6308044" cy="1841342"/>
          </a:xfrm>
        </p:grpSpPr>
        <p:sp>
          <p:nvSpPr>
            <p:cNvPr id="3" name="PA-圆角矩形 1"/>
            <p:cNvSpPr/>
            <p:nvPr>
              <p:custDataLst>
                <p:tags r:id="rId19"/>
              </p:custDataLst>
            </p:nvPr>
          </p:nvSpPr>
          <p:spPr>
            <a:xfrm>
              <a:off x="3799994" y="1608636"/>
              <a:ext cx="680566" cy="571590"/>
            </a:xfrm>
            <a:prstGeom prst="roundRect">
              <a:avLst>
                <a:gd name="adj" fmla="val 16109"/>
              </a:avLst>
            </a:prstGeom>
            <a:solidFill>
              <a:srgbClr val="CB0000"/>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cs typeface="+mn-ea"/>
                  <a:sym typeface="+mn-lt"/>
                </a:rPr>
                <a:t>04</a:t>
              </a:r>
              <a:endParaRPr kumimoji="0" lang="zh-CN" altLang="en-US" sz="2400" b="1" i="0" u="none" strike="noStrike" kern="0" cap="none" spc="0" normalizeH="0" baseline="0" noProof="0" dirty="0">
                <a:ln>
                  <a:noFill/>
                </a:ln>
                <a:solidFill>
                  <a:prstClr val="white"/>
                </a:solidFill>
                <a:effectLst/>
                <a:uLnTx/>
                <a:uFillTx/>
                <a:cs typeface="+mn-ea"/>
                <a:sym typeface="+mn-lt"/>
              </a:endParaRPr>
            </a:p>
          </p:txBody>
        </p:sp>
        <p:sp>
          <p:nvSpPr>
            <p:cNvPr id="4" name="PA-圆角矩形 53"/>
            <p:cNvSpPr/>
            <p:nvPr>
              <p:custDataLst>
                <p:tags r:id="rId20"/>
              </p:custDataLst>
            </p:nvPr>
          </p:nvSpPr>
          <p:spPr>
            <a:xfrm>
              <a:off x="3672115" y="1509486"/>
              <a:ext cx="6308044" cy="79454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PA-矩形 54"/>
            <p:cNvSpPr/>
            <p:nvPr>
              <p:custDataLst>
                <p:tags r:id="rId21"/>
              </p:custDataLst>
            </p:nvPr>
          </p:nvSpPr>
          <p:spPr>
            <a:xfrm>
              <a:off x="4687431" y="1644134"/>
              <a:ext cx="19800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cs typeface="+mn-ea"/>
                  <a:sym typeface="+mn-lt"/>
                </a:rPr>
                <a:t>第一颗氢弹</a:t>
              </a:r>
              <a:endParaRPr kumimoji="0" lang="zh-CN" altLang="en-US" sz="2800" b="1" i="0" u="none" strike="noStrike" kern="0" cap="none" spc="0" normalizeH="0" baseline="0" noProof="0" dirty="0">
                <a:ln>
                  <a:noFill/>
                </a:ln>
                <a:solidFill>
                  <a:srgbClr val="C00000"/>
                </a:solidFill>
                <a:effectLst/>
                <a:uLnTx/>
                <a:uFillTx/>
                <a:cs typeface="+mn-ea"/>
                <a:sym typeface="+mn-lt"/>
              </a:endParaRPr>
            </a:p>
          </p:txBody>
        </p:sp>
        <p:sp>
          <p:nvSpPr>
            <p:cNvPr id="8" name="PA-圆角矩形 1"/>
            <p:cNvSpPr/>
            <p:nvPr>
              <p:custDataLst>
                <p:tags r:id="rId22"/>
              </p:custDataLst>
            </p:nvPr>
          </p:nvSpPr>
          <p:spPr>
            <a:xfrm>
              <a:off x="3799994" y="2655435"/>
              <a:ext cx="680566" cy="571590"/>
            </a:xfrm>
            <a:prstGeom prst="roundRect">
              <a:avLst>
                <a:gd name="adj" fmla="val 16109"/>
              </a:avLst>
            </a:prstGeom>
            <a:solidFill>
              <a:srgbClr val="CB0000"/>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cs typeface="+mn-ea"/>
                  <a:sym typeface="+mn-lt"/>
                </a:rPr>
                <a:t>05</a:t>
              </a:r>
              <a:endParaRPr kumimoji="0" lang="zh-CN" altLang="en-US" sz="2400" b="1" i="0" u="none" strike="noStrike" kern="0" cap="none" spc="0" normalizeH="0" baseline="0" noProof="0" dirty="0">
                <a:ln>
                  <a:noFill/>
                </a:ln>
                <a:solidFill>
                  <a:prstClr val="white"/>
                </a:solidFill>
                <a:effectLst/>
                <a:uLnTx/>
                <a:uFillTx/>
                <a:cs typeface="+mn-ea"/>
                <a:sym typeface="+mn-lt"/>
              </a:endParaRPr>
            </a:p>
          </p:txBody>
        </p:sp>
        <p:sp>
          <p:nvSpPr>
            <p:cNvPr id="9" name="PA-圆角矩形 53"/>
            <p:cNvSpPr/>
            <p:nvPr>
              <p:custDataLst>
                <p:tags r:id="rId23"/>
              </p:custDataLst>
            </p:nvPr>
          </p:nvSpPr>
          <p:spPr>
            <a:xfrm>
              <a:off x="3672115" y="2556285"/>
              <a:ext cx="6308044" cy="79454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PA-矩形 54"/>
            <p:cNvSpPr/>
            <p:nvPr>
              <p:custDataLst>
                <p:tags r:id="rId24"/>
              </p:custDataLst>
            </p:nvPr>
          </p:nvSpPr>
          <p:spPr>
            <a:xfrm>
              <a:off x="4687431" y="2690933"/>
              <a:ext cx="269817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cs typeface="+mn-ea"/>
                  <a:sym typeface="+mn-lt"/>
                </a:rPr>
                <a:t>第一枚洲际导弹</a:t>
              </a:r>
              <a:endParaRPr kumimoji="0" lang="zh-CN" altLang="en-US" sz="2800" b="1" i="0" u="none" strike="noStrike" kern="0" cap="none" spc="0" normalizeH="0" baseline="0" noProof="0" dirty="0">
                <a:ln>
                  <a:noFill/>
                </a:ln>
                <a:solidFill>
                  <a:srgbClr val="C00000"/>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outVertical)">
                                      <p:cBhvr>
                                        <p:cTn id="7" dur="500"/>
                                        <p:tgtEl>
                                          <p:spTgt spid="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par>
                                <p:cTn id="12" presetID="42" presetClass="path" presetSubtype="0" accel="50000" decel="50000" fill="hold" grpId="1" nodeType="withEffect">
                                  <p:stCondLst>
                                    <p:cond delay="0"/>
                                  </p:stCondLst>
                                  <p:childTnLst>
                                    <p:animMotion origin="layout" path="M -8.33333E-7 0 L 0.03815 0.10718 " pathEditMode="relative" rAng="0" ptsTypes="AA">
                                      <p:cBhvr>
                                        <p:cTn id="13" dur="1000" spd="-100000" fill="hold"/>
                                        <p:tgtEl>
                                          <p:spTgt spid="56"/>
                                        </p:tgtEl>
                                        <p:attrNameLst>
                                          <p:attrName>ppt_x</p:attrName>
                                          <p:attrName>ppt_y</p:attrName>
                                        </p:attrNameLst>
                                      </p:cBhvr>
                                      <p:rCtr x="1901" y="5347"/>
                                    </p:animMotion>
                                  </p:childTnLst>
                                </p:cTn>
                              </p:par>
                              <p:par>
                                <p:cTn id="14" presetID="10"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par>
                                <p:cTn id="17" presetID="42" presetClass="path" presetSubtype="0" accel="50000" decel="50000" fill="hold" grpId="1" nodeType="withEffect">
                                  <p:stCondLst>
                                    <p:cond delay="0"/>
                                  </p:stCondLst>
                                  <p:childTnLst>
                                    <p:animMotion origin="layout" path="M -1.04167E-6 -7.40741E-7 L -0.03255 -0.09051 " pathEditMode="relative" rAng="0" ptsTypes="AA">
                                      <p:cBhvr>
                                        <p:cTn id="18" dur="1000" spd="-100000" fill="hold"/>
                                        <p:tgtEl>
                                          <p:spTgt spid="57"/>
                                        </p:tgtEl>
                                        <p:attrNameLst>
                                          <p:attrName>ppt_x</p:attrName>
                                          <p:attrName>ppt_y</p:attrName>
                                        </p:attrNameLst>
                                      </p:cBhvr>
                                      <p:rCtr x="-1628" y="-4537"/>
                                    </p:animMotion>
                                  </p:childTnLst>
                                </p:cTn>
                              </p:par>
                            </p:childTnLst>
                          </p:cTn>
                        </p:par>
                        <p:par>
                          <p:cTn id="19" fill="hold">
                            <p:stCondLst>
                              <p:cond delay="1000"/>
                            </p:stCondLst>
                            <p:childTnLst>
                              <p:par>
                                <p:cTn id="20" presetID="12" presetClass="entr" presetSubtype="4"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p:tgtEl>
                                          <p:spTgt spid="44"/>
                                        </p:tgtEl>
                                        <p:attrNameLst>
                                          <p:attrName>ppt_y</p:attrName>
                                        </p:attrNameLst>
                                      </p:cBhvr>
                                      <p:tavLst>
                                        <p:tav tm="0">
                                          <p:val>
                                            <p:strVal val="#ppt_y+#ppt_h*1.125000"/>
                                          </p:val>
                                        </p:tav>
                                        <p:tav tm="100000">
                                          <p:val>
                                            <p:strVal val="#ppt_y"/>
                                          </p:val>
                                        </p:tav>
                                      </p:tavLst>
                                    </p:anim>
                                    <p:animEffect transition="in" filter="wipe(up)">
                                      <p:cBhvr>
                                        <p:cTn id="23" dur="500"/>
                                        <p:tgtEl>
                                          <p:spTgt spid="44"/>
                                        </p:tgtEl>
                                      </p:cBhvr>
                                    </p:animEffect>
                                  </p:childTnLst>
                                </p:cTn>
                              </p:par>
                              <p:par>
                                <p:cTn id="24" presetID="12" presetClass="entr" presetSubtype="4"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p:tgtEl>
                                          <p:spTgt spid="48"/>
                                        </p:tgtEl>
                                        <p:attrNameLst>
                                          <p:attrName>ppt_y</p:attrName>
                                        </p:attrNameLst>
                                      </p:cBhvr>
                                      <p:tavLst>
                                        <p:tav tm="0">
                                          <p:val>
                                            <p:strVal val="#ppt_y+#ppt_h*1.125000"/>
                                          </p:val>
                                        </p:tav>
                                        <p:tav tm="100000">
                                          <p:val>
                                            <p:strVal val="#ppt_y"/>
                                          </p:val>
                                        </p:tav>
                                      </p:tavLst>
                                    </p:anim>
                                    <p:animEffect transition="in" filter="wipe(up)">
                                      <p:cBhvr>
                                        <p:cTn id="27" dur="500"/>
                                        <p:tgtEl>
                                          <p:spTgt spid="48"/>
                                        </p:tgtEl>
                                      </p:cBhvr>
                                    </p:animEffect>
                                  </p:childTnLst>
                                </p:cTn>
                              </p:par>
                              <p:par>
                                <p:cTn id="28" presetID="12" presetClass="entr" presetSubtype="4"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500"/>
                                        <p:tgtEl>
                                          <p:spTgt spid="52"/>
                                        </p:tgtEl>
                                        <p:attrNameLst>
                                          <p:attrName>ppt_y</p:attrName>
                                        </p:attrNameLst>
                                      </p:cBhvr>
                                      <p:tavLst>
                                        <p:tav tm="0">
                                          <p:val>
                                            <p:strVal val="#ppt_y+#ppt_h*1.125000"/>
                                          </p:val>
                                        </p:tav>
                                        <p:tav tm="100000">
                                          <p:val>
                                            <p:strVal val="#ppt_y"/>
                                          </p:val>
                                        </p:tav>
                                      </p:tavLst>
                                    </p:anim>
                                    <p:animEffect transition="in" filter="wipe(up)">
                                      <p:cBhvr>
                                        <p:cTn id="31" dur="500"/>
                                        <p:tgtEl>
                                          <p:spTgt spid="52"/>
                                        </p:tgtEl>
                                      </p:cBhvr>
                                    </p:animEffect>
                                  </p:childTnLst>
                                </p:cTn>
                              </p:par>
                              <p:par>
                                <p:cTn id="32" presetID="22" presetClass="entr" presetSubtype="8"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left)">
                                      <p:cBhvr>
                                        <p:cTn id="34" dur="750"/>
                                        <p:tgtEl>
                                          <p:spTgt spid="62"/>
                                        </p:tgtEl>
                                      </p:cBhvr>
                                    </p:animEffect>
                                  </p:childTnLst>
                                </p:cTn>
                              </p:par>
                              <p:par>
                                <p:cTn id="35" presetID="1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p:tgtEl>
                                          <p:spTgt spid="2"/>
                                        </p:tgtEl>
                                        <p:attrNameLst>
                                          <p:attrName>ppt_y</p:attrName>
                                        </p:attrNameLst>
                                      </p:cBhvr>
                                      <p:tavLst>
                                        <p:tav tm="0">
                                          <p:val>
                                            <p:strVal val="#ppt_y+#ppt_h*1.125000"/>
                                          </p:val>
                                        </p:tav>
                                        <p:tav tm="100000">
                                          <p:val>
                                            <p:strVal val="#ppt_y"/>
                                          </p:val>
                                        </p:tav>
                                      </p:tavLst>
                                    </p:anim>
                                    <p:animEffect transition="in" filter="wipe(up)">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57" grpId="0"/>
      <p:bldP spid="5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A-102247"/>
          <p:cNvSpPr/>
          <p:nvPr>
            <p:custDataLst>
              <p:tags r:id="rId1"/>
            </p:custDataLst>
          </p:nvPr>
        </p:nvSpPr>
        <p:spPr>
          <a:xfrm>
            <a:off x="1845498" y="2806183"/>
            <a:ext cx="8501005" cy="132343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rPr>
              <a:t>第一架飞机</a:t>
            </a:r>
            <a:endParaRPr kumimoji="0" lang="zh-CN" altLang="en-US" sz="8000" b="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endParaRPr>
          </a:p>
        </p:txBody>
      </p:sp>
      <p:cxnSp>
        <p:nvCxnSpPr>
          <p:cNvPr id="94" name="PA-102248"/>
          <p:cNvCxnSpPr/>
          <p:nvPr>
            <p:custDataLst>
              <p:tags r:id="rId2"/>
            </p:custDataLst>
          </p:nvPr>
        </p:nvCxnSpPr>
        <p:spPr>
          <a:xfrm>
            <a:off x="2395595" y="2540245"/>
            <a:ext cx="7400811" cy="0"/>
          </a:xfrm>
          <a:prstGeom prst="line">
            <a:avLst/>
          </a:prstGeom>
          <a:noFill/>
          <a:ln w="6350" cap="flat" cmpd="sng" algn="ctr">
            <a:solidFill>
              <a:srgbClr val="C00000"/>
            </a:solidFill>
            <a:prstDash val="solid"/>
            <a:miter lim="800000"/>
          </a:ln>
          <a:effectLst/>
        </p:spPr>
      </p:cxnSp>
      <p:cxnSp>
        <p:nvCxnSpPr>
          <p:cNvPr id="95" name="PA-102249"/>
          <p:cNvCxnSpPr/>
          <p:nvPr>
            <p:custDataLst>
              <p:tags r:id="rId3"/>
            </p:custDataLst>
          </p:nvPr>
        </p:nvCxnSpPr>
        <p:spPr>
          <a:xfrm>
            <a:off x="2395595" y="4430017"/>
            <a:ext cx="7400811" cy="0"/>
          </a:xfrm>
          <a:prstGeom prst="line">
            <a:avLst/>
          </a:prstGeom>
          <a:noFill/>
          <a:ln w="6350" cap="flat" cmpd="sng" algn="ctr">
            <a:solidFill>
              <a:srgbClr val="C00000"/>
            </a:solidFill>
            <a:prstDash val="solid"/>
            <a:miter lim="800000"/>
          </a:ln>
          <a:effectLst/>
        </p:spPr>
      </p:cxnSp>
      <p:sp>
        <p:nvSpPr>
          <p:cNvPr id="98" name="PA-102250"/>
          <p:cNvSpPr/>
          <p:nvPr>
            <p:custDataLst>
              <p:tags r:id="rId4"/>
            </p:custDataLst>
          </p:nvPr>
        </p:nvSpPr>
        <p:spPr>
          <a:xfrm>
            <a:off x="5267325" y="1422610"/>
            <a:ext cx="1657350" cy="495281"/>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一</a:t>
            </a: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100" name="PA-102251"/>
          <p:cNvPicPr>
            <a:picLocks noChangeAspect="1"/>
          </p:cNvPicPr>
          <p:nvPr>
            <p:custDataLst>
              <p:tags r:id="rId5"/>
            </p:custDataLst>
          </p:nvPr>
        </p:nvPicPr>
        <p:blipFill>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artisticPlasticWrap/>
                    </a14:imgEffect>
                    <a14:imgEffect>
                      <a14:brightnessContrast bright="20000" contrast="-40000"/>
                    </a14:imgEffect>
                  </a14:imgLayer>
                </a14:imgProps>
              </a:ext>
            </a:extLst>
          </a:blip>
          <a:stretch>
            <a:fillRect/>
          </a:stretch>
        </p:blipFill>
        <p:spPr>
          <a:xfrm>
            <a:off x="9632972" y="660385"/>
            <a:ext cx="1887122" cy="1340701"/>
          </a:xfrm>
          <a:prstGeom prst="rect">
            <a:avLst/>
          </a:prstGeom>
        </p:spPr>
      </p:pic>
      <p:sp>
        <p:nvSpPr>
          <p:cNvPr id="101" name="PA-102252"/>
          <p:cNvSpPr txBox="1">
            <a:spLocks noChangeArrowheads="1"/>
          </p:cNvSpPr>
          <p:nvPr>
            <p:custDataLst>
              <p:tags r:id="rId8"/>
            </p:custDataLst>
          </p:nvPr>
        </p:nvSpPr>
        <p:spPr bwMode="auto">
          <a:xfrm rot="5400000">
            <a:off x="-1662553" y="2185078"/>
            <a:ext cx="3820084" cy="121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96" tIns="54847" rIns="109696" bIns="548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rgbClr val="C00000">
                    <a:alpha val="22000"/>
                  </a:srgbClr>
                </a:solidFill>
                <a:effectLst/>
                <a:uLnTx/>
                <a:uFillTx/>
                <a:latin typeface="微软雅黑" panose="020B0503020204020204" pitchFamily="34" charset="-122"/>
                <a:ea typeface="微软雅黑" panose="020B0503020204020204" pitchFamily="34" charset="-122"/>
                <a:cs typeface="+mn-ea"/>
                <a:sym typeface="+mn-lt"/>
              </a:rPr>
              <a:t>PART 01</a:t>
            </a:r>
            <a:endParaRPr kumimoji="0" lang="zh-CN" altLang="en-US" sz="7200" b="0" i="0" u="none" strike="noStrike" kern="1200" cap="none" spc="0" normalizeH="0" baseline="0" noProof="0" dirty="0">
              <a:ln>
                <a:noFill/>
              </a:ln>
              <a:solidFill>
                <a:srgbClr val="C00000">
                  <a:alpha val="22000"/>
                </a:srgbClr>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08" name="PA-102254"/>
          <p:cNvGrpSpPr/>
          <p:nvPr>
            <p:custDataLst>
              <p:tags r:id="rId9"/>
            </p:custDataLst>
          </p:nvPr>
        </p:nvGrpSpPr>
        <p:grpSpPr>
          <a:xfrm>
            <a:off x="1188719" y="5078225"/>
            <a:ext cx="9814562" cy="411158"/>
            <a:chOff x="1188720" y="5413580"/>
            <a:chExt cx="9814562" cy="411158"/>
          </a:xfrm>
        </p:grpSpPr>
        <p:sp>
          <p:nvSpPr>
            <p:cNvPr id="109" name="PA-矩形 108"/>
            <p:cNvSpPr/>
            <p:nvPr>
              <p:custDataLst>
                <p:tags r:id="rId10"/>
              </p:custDataLst>
            </p:nvPr>
          </p:nvSpPr>
          <p:spPr>
            <a:xfrm>
              <a:off x="1188720"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0" name="PA-矩形 109"/>
            <p:cNvSpPr/>
            <p:nvPr>
              <p:custDataLst>
                <p:tags r:id="rId11"/>
              </p:custDataLst>
            </p:nvPr>
          </p:nvSpPr>
          <p:spPr>
            <a:xfrm>
              <a:off x="7000242"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11" name="组合 110"/>
            <p:cNvGrpSpPr/>
            <p:nvPr/>
          </p:nvGrpSpPr>
          <p:grpSpPr>
            <a:xfrm>
              <a:off x="5406442" y="5413580"/>
              <a:ext cx="1379118" cy="411158"/>
              <a:chOff x="5402520" y="5413580"/>
              <a:chExt cx="1379118" cy="411158"/>
            </a:xfrm>
          </p:grpSpPr>
          <p:sp>
            <p:nvSpPr>
              <p:cNvPr id="112" name="PA-5-Point Star 111"/>
              <p:cNvSpPr/>
              <p:nvPr>
                <p:custDataLst>
                  <p:tags r:id="rId12"/>
                </p:custDataLst>
              </p:nvPr>
            </p:nvSpPr>
            <p:spPr>
              <a:xfrm>
                <a:off x="5886500" y="5413580"/>
                <a:ext cx="411158" cy="41115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3" name="PA-5-Point Star 112"/>
              <p:cNvSpPr/>
              <p:nvPr>
                <p:custDataLst>
                  <p:tags r:id="rId13"/>
                </p:custDataLst>
              </p:nvPr>
            </p:nvSpPr>
            <p:spPr>
              <a:xfrm>
                <a:off x="558608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4" name="PA-5-Point Star 113"/>
              <p:cNvSpPr/>
              <p:nvPr>
                <p:custDataLst>
                  <p:tags r:id="rId14"/>
                </p:custDataLst>
              </p:nvPr>
            </p:nvSpPr>
            <p:spPr>
              <a:xfrm>
                <a:off x="634915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5" name="PA-5-Point Star 114"/>
              <p:cNvSpPr/>
              <p:nvPr>
                <p:custDataLst>
                  <p:tags r:id="rId15"/>
                </p:custDataLst>
              </p:nvPr>
            </p:nvSpPr>
            <p:spPr>
              <a:xfrm>
                <a:off x="540252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6" name="PA-5-Point Star 115"/>
              <p:cNvSpPr/>
              <p:nvPr>
                <p:custDataLst>
                  <p:tags r:id="rId16"/>
                </p:custDataLst>
              </p:nvPr>
            </p:nvSpPr>
            <p:spPr>
              <a:xfrm>
                <a:off x="664957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101">
                                            <p:txEl>
                                              <p:pRg st="0" end="0"/>
                                            </p:txEl>
                                          </p:spTgt>
                                        </p:tgtEl>
                                        <p:attrNameLst>
                                          <p:attrName>style.visibility</p:attrName>
                                        </p:attrNameLst>
                                      </p:cBhvr>
                                      <p:to>
                                        <p:strVal val="visible"/>
                                      </p:to>
                                    </p:set>
                                    <p:anim calcmode="lin" valueType="num">
                                      <p:cBhvr additive="base">
                                        <p:cTn id="7" dur="750"/>
                                        <p:tgtEl>
                                          <p:spTgt spid="10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750"/>
                                        <p:tgtEl>
                                          <p:spTgt spid="101">
                                            <p:txEl>
                                              <p:pRg st="0" end="0"/>
                                            </p:txEl>
                                          </p:spTgt>
                                        </p:tgtEl>
                                      </p:cBhvr>
                                    </p:animEffect>
                                  </p:childTnLst>
                                </p:cTn>
                              </p:par>
                            </p:childTnLst>
                          </p:cTn>
                        </p:par>
                        <p:par>
                          <p:cTn id="9" fill="hold">
                            <p:stCondLst>
                              <p:cond delay="1500"/>
                            </p:stCondLst>
                            <p:childTnLst>
                              <p:par>
                                <p:cTn id="10" presetID="16" presetClass="entr" presetSubtype="37" fill="hold" nodeType="after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barn(outVertical)">
                                      <p:cBhvr>
                                        <p:cTn id="12" dur="500"/>
                                        <p:tgtEl>
                                          <p:spTgt spid="94"/>
                                        </p:tgtEl>
                                      </p:cBhvr>
                                    </p:animEffect>
                                  </p:childTnLst>
                                </p:cTn>
                              </p:par>
                              <p:par>
                                <p:cTn id="13" presetID="16" presetClass="entr" presetSubtype="37"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barn(outVertical)">
                                      <p:cBhvr>
                                        <p:cTn id="15" dur="500"/>
                                        <p:tgtEl>
                                          <p:spTgt spid="95"/>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93">
                                            <p:txEl>
                                              <p:pRg st="0" end="0"/>
                                            </p:txEl>
                                          </p:spTgt>
                                        </p:tgtEl>
                                        <p:attrNameLst>
                                          <p:attrName>style.visibility</p:attrName>
                                        </p:attrNameLst>
                                      </p:cBhvr>
                                      <p:to>
                                        <p:strVal val="visible"/>
                                      </p:to>
                                    </p:set>
                                    <p:anim calcmode="lin" valueType="num">
                                      <p:cBhvr>
                                        <p:cTn id="19" dur="1250" fill="hold"/>
                                        <p:tgtEl>
                                          <p:spTgt spid="93">
                                            <p:txEl>
                                              <p:pRg st="0" end="0"/>
                                            </p:txEl>
                                          </p:spTgt>
                                        </p:tgtEl>
                                        <p:attrNameLst>
                                          <p:attrName>ppt_w</p:attrName>
                                        </p:attrNameLst>
                                      </p:cBhvr>
                                      <p:tavLst>
                                        <p:tav tm="0">
                                          <p:val>
                                            <p:strVal val="#ppt_w+.3"/>
                                          </p:val>
                                        </p:tav>
                                        <p:tav tm="100000">
                                          <p:val>
                                            <p:strVal val="#ppt_w"/>
                                          </p:val>
                                        </p:tav>
                                      </p:tavLst>
                                    </p:anim>
                                    <p:anim calcmode="lin" valueType="num">
                                      <p:cBhvr>
                                        <p:cTn id="20" dur="1250" fill="hold"/>
                                        <p:tgtEl>
                                          <p:spTgt spid="93">
                                            <p:txEl>
                                              <p:pRg st="0" end="0"/>
                                            </p:txEl>
                                          </p:spTgt>
                                        </p:tgtEl>
                                        <p:attrNameLst>
                                          <p:attrName>ppt_h</p:attrName>
                                        </p:attrNameLst>
                                      </p:cBhvr>
                                      <p:tavLst>
                                        <p:tav tm="0">
                                          <p:val>
                                            <p:strVal val="#ppt_h"/>
                                          </p:val>
                                        </p:tav>
                                        <p:tav tm="100000">
                                          <p:val>
                                            <p:strVal val="#ppt_h"/>
                                          </p:val>
                                        </p:tav>
                                      </p:tavLst>
                                    </p:anim>
                                    <p:animEffect transition="in" filter="fade">
                                      <p:cBhvr>
                                        <p:cTn id="21" dur="1250"/>
                                        <p:tgtEl>
                                          <p:spTgt spid="93">
                                            <p:txEl>
                                              <p:pRg st="0" end="0"/>
                                            </p:txEl>
                                          </p:spTgt>
                                        </p:tgtEl>
                                      </p:cBhvr>
                                    </p:animEffect>
                                  </p:childTnLst>
                                </p:cTn>
                              </p:par>
                            </p:childTnLst>
                          </p:cTn>
                        </p:par>
                        <p:par>
                          <p:cTn id="22" fill="hold">
                            <p:stCondLst>
                              <p:cond delay="3500"/>
                            </p:stCondLst>
                            <p:childTnLst>
                              <p:par>
                                <p:cTn id="23" presetID="52" presetClass="entr" presetSubtype="0" fill="hold" nodeType="afterEffect">
                                  <p:stCondLst>
                                    <p:cond delay="0"/>
                                  </p:stCondLst>
                                  <p:childTnLst>
                                    <p:set>
                                      <p:cBhvr>
                                        <p:cTn id="24" dur="1" fill="hold">
                                          <p:stCondLst>
                                            <p:cond delay="0"/>
                                          </p:stCondLst>
                                        </p:cTn>
                                        <p:tgtEl>
                                          <p:spTgt spid="100"/>
                                        </p:tgtEl>
                                        <p:attrNameLst>
                                          <p:attrName>style.visibility</p:attrName>
                                        </p:attrNameLst>
                                      </p:cBhvr>
                                      <p:to>
                                        <p:strVal val="visible"/>
                                      </p:to>
                                    </p:set>
                                    <p:animScale>
                                      <p:cBhvr>
                                        <p:cTn id="25" dur="1250" decel="50000" fill="hold">
                                          <p:stCondLst>
                                            <p:cond delay="0"/>
                                          </p:stCondLst>
                                        </p:cTn>
                                        <p:tgtEl>
                                          <p:spTgt spid="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250" decel="50000" fill="hold">
                                          <p:stCondLst>
                                            <p:cond delay="0"/>
                                          </p:stCondLst>
                                        </p:cTn>
                                        <p:tgtEl>
                                          <p:spTgt spid="100"/>
                                        </p:tgtEl>
                                        <p:attrNameLst>
                                          <p:attrName>ppt_x</p:attrName>
                                          <p:attrName>ppt_y</p:attrName>
                                        </p:attrNameLst>
                                      </p:cBhvr>
                                    </p:animMotion>
                                    <p:animEffect transition="in" filter="fade">
                                      <p:cBhvr>
                                        <p:cTn id="27" dur="1250"/>
                                        <p:tgtEl>
                                          <p:spTgt spid="100"/>
                                        </p:tgtEl>
                                      </p:cBhvr>
                                    </p:animEffect>
                                  </p:childTnLst>
                                </p:cTn>
                              </p:par>
                            </p:childTnLst>
                          </p:cTn>
                        </p:par>
                        <p:par>
                          <p:cTn id="28" fill="hold">
                            <p:stCondLst>
                              <p:cond delay="5000"/>
                            </p:stCondLst>
                            <p:childTnLst>
                              <p:par>
                                <p:cTn id="29" presetID="16" presetClass="entr" presetSubtype="37" fill="hold" grpId="0" nodeType="afterEffect">
                                  <p:stCondLst>
                                    <p:cond delay="0"/>
                                  </p:stCondLst>
                                  <p:iterate type="lt">
                                    <p:tmPct val="0"/>
                                  </p:iterate>
                                  <p:childTnLst>
                                    <p:set>
                                      <p:cBhvr>
                                        <p:cTn id="30" dur="1" fill="hold">
                                          <p:stCondLst>
                                            <p:cond delay="0"/>
                                          </p:stCondLst>
                                        </p:cTn>
                                        <p:tgtEl>
                                          <p:spTgt spid="101"/>
                                        </p:tgtEl>
                                        <p:attrNameLst>
                                          <p:attrName>style.visibility</p:attrName>
                                        </p:attrNameLst>
                                      </p:cBhvr>
                                      <p:to>
                                        <p:strVal val="visible"/>
                                      </p:to>
                                    </p:set>
                                    <p:animEffect transition="in" filter="barn(outVertical)">
                                      <p:cBhvr>
                                        <p:cTn id="31" dur="250"/>
                                        <p:tgtEl>
                                          <p:spTgt spid="101"/>
                                        </p:tgtEl>
                                      </p:cBhvr>
                                    </p:animEffect>
                                  </p:childTnLst>
                                </p:cTn>
                              </p:par>
                              <p:par>
                                <p:cTn id="32" presetID="42" presetClass="entr" presetSubtype="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fade">
                                      <p:cBhvr>
                                        <p:cTn id="34" dur="1000"/>
                                        <p:tgtEl>
                                          <p:spTgt spid="108"/>
                                        </p:tgtEl>
                                      </p:cBhvr>
                                    </p:animEffect>
                                    <p:anim calcmode="lin" valueType="num">
                                      <p:cBhvr>
                                        <p:cTn id="35" dur="1000" fill="hold"/>
                                        <p:tgtEl>
                                          <p:spTgt spid="108"/>
                                        </p:tgtEl>
                                        <p:attrNameLst>
                                          <p:attrName>ppt_x</p:attrName>
                                        </p:attrNameLst>
                                      </p:cBhvr>
                                      <p:tavLst>
                                        <p:tav tm="0">
                                          <p:val>
                                            <p:strVal val="#ppt_x"/>
                                          </p:val>
                                        </p:tav>
                                        <p:tav tm="100000">
                                          <p:val>
                                            <p:strVal val="#ppt_x"/>
                                          </p:val>
                                        </p:tav>
                                      </p:tavLst>
                                    </p:anim>
                                    <p:anim calcmode="lin" valueType="num">
                                      <p:cBhvr>
                                        <p:cTn id="36"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45"/>
          <p:cNvSpPr/>
          <p:nvPr>
            <p:custDataLst>
              <p:tags r:id="rId1"/>
            </p:custDataLst>
          </p:nvPr>
        </p:nvSpPr>
        <p:spPr>
          <a:xfrm>
            <a:off x="1054475" y="296663"/>
            <a:ext cx="539620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新中国第一架自制飞机</a:t>
            </a:r>
            <a:endPar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4" name="Picture 2"/>
          <p:cNvPicPr>
            <a:picLocks noChangeAspect="1" noChangeArrowheads="1"/>
          </p:cNvPicPr>
          <p:nvPr/>
        </p:nvPicPr>
        <p:blipFill rotWithShape="1">
          <a:blip r:embed="rId2" cstate="screen">
            <a:duotone>
              <a:schemeClr val="accent4">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Lst>
          </a:blip>
          <a:srcRect r="-9411"/>
          <a:stretch>
            <a:fillRect/>
          </a:stretch>
        </p:blipFill>
        <p:spPr bwMode="auto">
          <a:xfrm rot="10800000" flipV="1">
            <a:off x="9219414" y="3485357"/>
            <a:ext cx="3055948" cy="337264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组合 9"/>
          <p:cNvGrpSpPr/>
          <p:nvPr/>
        </p:nvGrpSpPr>
        <p:grpSpPr>
          <a:xfrm>
            <a:off x="6667986" y="1669886"/>
            <a:ext cx="2468066" cy="683186"/>
            <a:chOff x="7398066" y="5128966"/>
            <a:chExt cx="2468066" cy="683186"/>
          </a:xfrm>
        </p:grpSpPr>
        <p:pic>
          <p:nvPicPr>
            <p:cNvPr id="11" name="图片 10"/>
            <p:cNvPicPr>
              <a:picLocks noChangeAspect="1"/>
            </p:cNvPicPr>
            <p:nvPr/>
          </p:nvPicPr>
          <p:blipFill>
            <a:blip r:embed="rId4">
              <a:duotone>
                <a:schemeClr val="accent1">
                  <a:shade val="45000"/>
                  <a:satMod val="135000"/>
                </a:schemeClr>
                <a:prstClr val="white"/>
              </a:duotone>
            </a:blip>
            <a:stretch>
              <a:fillRect/>
            </a:stretch>
          </p:blipFill>
          <p:spPr>
            <a:xfrm>
              <a:off x="7398066" y="5128966"/>
              <a:ext cx="1152244" cy="664522"/>
            </a:xfrm>
            <a:prstGeom prst="rect">
              <a:avLst/>
            </a:prstGeom>
          </p:spPr>
        </p:pic>
        <p:pic>
          <p:nvPicPr>
            <p:cNvPr id="12" name="图片 11"/>
            <p:cNvPicPr>
              <a:picLocks noChangeAspect="1"/>
            </p:cNvPicPr>
            <p:nvPr/>
          </p:nvPicPr>
          <p:blipFill>
            <a:blip r:embed="rId5">
              <a:duotone>
                <a:schemeClr val="accent1">
                  <a:shade val="45000"/>
                  <a:satMod val="135000"/>
                </a:schemeClr>
                <a:prstClr val="white"/>
              </a:duotone>
            </a:blip>
            <a:stretch>
              <a:fillRect/>
            </a:stretch>
          </p:blipFill>
          <p:spPr>
            <a:xfrm>
              <a:off x="8799240" y="5129341"/>
              <a:ext cx="1066892" cy="682811"/>
            </a:xfrm>
            <a:prstGeom prst="rect">
              <a:avLst/>
            </a:prstGeom>
          </p:spPr>
        </p:pic>
      </p:grpSp>
      <p:sp>
        <p:nvSpPr>
          <p:cNvPr id="2" name="文本框 1"/>
          <p:cNvSpPr txBox="1"/>
          <p:nvPr/>
        </p:nvSpPr>
        <p:spPr>
          <a:xfrm>
            <a:off x="773000" y="2608644"/>
            <a:ext cx="76273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925400" y="2761044"/>
            <a:ext cx="7627372"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333333"/>
                </a:solidFill>
                <a:effectLst/>
                <a:uLnTx/>
                <a:uFillTx/>
                <a:latin typeface="Helvetica Neue"/>
                <a:ea typeface="微软雅黑" panose="020B0503020204020204" pitchFamily="34" charset="-122"/>
                <a:cs typeface="+mn-cs"/>
              </a:rPr>
              <a:t>       1953</a:t>
            </a:r>
            <a:r>
              <a:rPr kumimoji="0" lang="zh-CN" altLang="en-US" sz="2400" b="0" i="0" u="none" strike="noStrike" kern="1200" cap="none" spc="0" normalizeH="0" baseline="0" noProof="0" dirty="0">
                <a:ln>
                  <a:noFill/>
                </a:ln>
                <a:solidFill>
                  <a:srgbClr val="333333"/>
                </a:solidFill>
                <a:effectLst/>
                <a:uLnTx/>
                <a:uFillTx/>
                <a:latin typeface="Helvetica Neue"/>
                <a:ea typeface="微软雅黑" panose="020B0503020204020204" pitchFamily="34" charset="-122"/>
                <a:cs typeface="+mn-cs"/>
              </a:rPr>
              <a:t>年，党中央制定了第一个五年计划，其有两个主要任务，一是集中力量进行工业化建设，二是加快推进各经济领域的社会主义改造。</a:t>
            </a:r>
            <a:endParaRPr kumimoji="0" lang="en-US" altLang="zh-CN" sz="2400" b="0" i="0" u="none" strike="noStrike" kern="1200" cap="none" spc="0" normalizeH="0" baseline="0" noProof="0" dirty="0">
              <a:ln>
                <a:noFill/>
              </a:ln>
              <a:solidFill>
                <a:srgbClr val="333333"/>
              </a:solidFill>
              <a:effectLst/>
              <a:uLnTx/>
              <a:uFillTx/>
              <a:latin typeface="Helvetica Neue"/>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333333"/>
                </a:solidFill>
                <a:effectLst/>
                <a:uLnTx/>
                <a:uFillTx/>
                <a:latin typeface="Helvetica Neue"/>
                <a:ea typeface="微软雅黑" panose="020B0503020204020204" pitchFamily="34" charset="-122"/>
                <a:cs typeface="+mn-cs"/>
              </a:rPr>
              <a:t>       </a:t>
            </a:r>
            <a:r>
              <a:rPr kumimoji="0" lang="zh-CN" altLang="en-US" sz="2400" b="0" i="0" u="none" strike="noStrike" kern="1200" cap="none" spc="0" normalizeH="0" baseline="0" noProof="0" dirty="0">
                <a:ln>
                  <a:noFill/>
                </a:ln>
                <a:solidFill>
                  <a:srgbClr val="333333"/>
                </a:solidFill>
                <a:effectLst/>
                <a:uLnTx/>
                <a:uFillTx/>
                <a:latin typeface="Helvetica Neue"/>
                <a:ea typeface="微软雅黑" panose="020B0503020204020204" pitchFamily="34" charset="-122"/>
                <a:cs typeface="+mn-cs"/>
              </a:rPr>
              <a:t>同时，当时正值抗美援朝期间，屡遭美军飞机的狂轰滥炸，制造新中国自己的飞机刻不容缓。</a:t>
            </a:r>
            <a:endParaRPr kumimoji="0" lang="en-US" altLang="zh-CN" sz="2400" b="0" i="0" u="none" strike="noStrike" kern="1200" cap="none" spc="0" normalizeH="0" baseline="0" noProof="0" dirty="0">
              <a:ln>
                <a:noFill/>
              </a:ln>
              <a:solidFill>
                <a:srgbClr val="333333"/>
              </a:solidFill>
              <a:effectLst/>
              <a:uLnTx/>
              <a:uFillTx/>
              <a:latin typeface="Helvetica Neue"/>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333333"/>
                </a:solidFill>
                <a:effectLst/>
                <a:uLnTx/>
                <a:uFillTx/>
                <a:latin typeface="Helvetica Neue"/>
                <a:ea typeface="微软雅黑" panose="020B0503020204020204" pitchFamily="34" charset="-122"/>
                <a:cs typeface="+mn-ea"/>
                <a:sym typeface="+mn-lt"/>
              </a:rPr>
              <a:t>       新中国第一架自制飞机的计划如此在五年计划中出现了。</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41"/>
          <p:cNvSpPr/>
          <p:nvPr>
            <p:custDataLst>
              <p:tags r:id="rId1"/>
            </p:custDataLst>
          </p:nvPr>
        </p:nvSpPr>
        <p:spPr>
          <a:xfrm>
            <a:off x="1054475" y="296663"/>
            <a:ext cx="553474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新中国第一架自制飞机</a:t>
            </a:r>
            <a:endPar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11" name="图片 10"/>
          <p:cNvPicPr>
            <a:picLocks noChangeAspect="1"/>
          </p:cNvPicPr>
          <p:nvPr/>
        </p:nvPicPr>
        <p:blipFill rotWithShape="1">
          <a:blip r:embed="rId2" cstate="screen">
            <a:duotone>
              <a:schemeClr val="accent4">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a:xfrm flipH="1">
            <a:off x="0" y="2756958"/>
            <a:ext cx="6837356" cy="4100660"/>
          </a:xfrm>
          <a:prstGeom prst="rect">
            <a:avLst/>
          </a:prstGeom>
        </p:spPr>
      </p:pic>
      <p:sp>
        <p:nvSpPr>
          <p:cNvPr id="12" name="文本框 11"/>
          <p:cNvSpPr txBox="1"/>
          <p:nvPr/>
        </p:nvSpPr>
        <p:spPr>
          <a:xfrm>
            <a:off x="2797289" y="2052604"/>
            <a:ext cx="9040305" cy="3328670"/>
          </a:xfrm>
          <a:prstGeom prst="rect">
            <a:avLst/>
          </a:prstGeom>
          <a:noFill/>
          <a:ln>
            <a:solidFill>
              <a:srgbClr val="9B0D13"/>
            </a:solidFill>
          </a:ln>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       按照国家批准的航空工业第一个五年计划，新中国制造的第一架飞机是苏联的雅克</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-18</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教练机，中国型号为初教</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5</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，计划于</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1955</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年</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9</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月制造完成。飞机制造由南昌飞机厂承担；发动机制造由株洲航空发动机厂承担。</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       </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1954年7月3日下午5时15分，首架飞机在对外保密的状态下，进行具有划时代意义的紧张试飞</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飞机伴着隆隆的声响，像一只雄鹰在蓝天盘旋，忽而迅速上升，忽而垂直俯冲，忽而翻起筋斗。驾驶员兴奋地说：“机件性能良好，试飞一切顺利。”为了经受考验，厂部决定还要进行为期一周的试飞，并将这架飞机命名为‘初教—5’。”于是，从次日起至11月止，又在工厂上空秘密试飞13个多小时，每次约2小时，结果再次证明，飞机质量很好，完全符合设计要求。</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3" name="组合 12"/>
          <p:cNvGrpSpPr/>
          <p:nvPr/>
        </p:nvGrpSpPr>
        <p:grpSpPr>
          <a:xfrm>
            <a:off x="9186335" y="5265685"/>
            <a:ext cx="1595758" cy="1064873"/>
            <a:chOff x="8700131" y="3394303"/>
            <a:chExt cx="1595758" cy="1064873"/>
          </a:xfrm>
        </p:grpSpPr>
        <p:pic>
          <p:nvPicPr>
            <p:cNvPr id="14" name="Picture 4" descr="C:\Users\Administrator\Desktop\线稿长城11.png"/>
            <p:cNvPicPr>
              <a:picLocks noChangeAspect="1" noChangeArrowheads="1"/>
            </p:cNvPicPr>
            <p:nvPr/>
          </p:nvPicPr>
          <p:blipFill>
            <a:blip r:embed="rId4" cstate="screen">
              <a:duotone>
                <a:schemeClr val="accent4">
                  <a:shade val="45000"/>
                  <a:satMod val="135000"/>
                </a:schemeClr>
                <a:prstClr val="white"/>
              </a:duotone>
              <a:extLst>
                <a:ext uri="{BEBA8EAE-BF5A-486C-A8C5-ECC9F3942E4B}">
                  <a14:imgProps xmlns:a14="http://schemas.microsoft.com/office/drawing/2010/main">
                    <a14:imgLayer r:embed="rId5">
                      <a14:imgEffect>
                        <a14:saturation sat="66000"/>
                      </a14:imgEffect>
                    </a14:imgLayer>
                  </a14:imgProps>
                </a:ext>
              </a:extLst>
            </a:blip>
            <a:srcRect/>
            <a:stretch>
              <a:fillRect/>
            </a:stretch>
          </p:blipFill>
          <p:spPr bwMode="auto">
            <a:xfrm>
              <a:off x="8700131" y="3394303"/>
              <a:ext cx="1210990" cy="10648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Administrator\Desktop\线稿长城11.png"/>
            <p:cNvPicPr>
              <a:picLocks noChangeAspect="1" noChangeArrowheads="1"/>
            </p:cNvPicPr>
            <p:nvPr/>
          </p:nvPicPr>
          <p:blipFill>
            <a:blip r:embed="rId6" cstate="screen">
              <a:duotone>
                <a:schemeClr val="accent4">
                  <a:shade val="45000"/>
                  <a:satMod val="135000"/>
                </a:schemeClr>
                <a:prstClr val="white"/>
              </a:duotone>
              <a:extLst>
                <a:ext uri="{BEBA8EAE-BF5A-486C-A8C5-ECC9F3942E4B}">
                  <a14:imgProps xmlns:a14="http://schemas.microsoft.com/office/drawing/2010/main">
                    <a14:imgLayer r:embed="rId7">
                      <a14:imgEffect>
                        <a14:saturation sat="66000"/>
                      </a14:imgEffect>
                    </a14:imgLayer>
                  </a14:imgProps>
                </a:ext>
              </a:extLst>
            </a:blip>
            <a:srcRect/>
            <a:stretch>
              <a:fillRect/>
            </a:stretch>
          </p:blipFill>
          <p:spPr bwMode="auto">
            <a:xfrm rot="900000">
              <a:off x="9594226" y="3579708"/>
              <a:ext cx="701663" cy="61700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矩形 2"/>
          <p:cNvSpPr/>
          <p:nvPr/>
        </p:nvSpPr>
        <p:spPr>
          <a:xfrm>
            <a:off x="2459239" y="1236189"/>
            <a:ext cx="23391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首次试飞成功</a:t>
            </a:r>
            <a:endParaRPr kumimoji="0" lang="zh-CN" altLang="en-US" sz="28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custDataLst>
              <p:tags r:id="rId8"/>
            </p:custDataLst>
          </p:nvPr>
        </p:nvPicPr>
        <p:blipFill>
          <a:blip r:embed="rId9"/>
          <a:stretch>
            <a:fillRect/>
          </a:stretch>
        </p:blipFill>
        <p:spPr>
          <a:xfrm>
            <a:off x="3461385" y="1718945"/>
            <a:ext cx="5952490" cy="4476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flipH="1">
            <a:off x="1054330" y="304801"/>
            <a:ext cx="50416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新中国第一架自制飞机</a:t>
            </a:r>
            <a:endPar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6206836" y="1335697"/>
            <a:ext cx="137991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意义</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6195752" y="1983971"/>
            <a:ext cx="5386648" cy="40925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中国人民的伟大领袖毛泽东主席亲笔签署给洪都人的嘉勉信：</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祝贺你们试制第一架雅克</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-18</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型飞机成功的胜利，</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这在建立我国的飞机制造业和增强国防力量上都是一个良好的开端</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初教</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是中国航空工业从修理走向制造的里程碑，对新组建的中国空军飞行员训练起到奠基的作用，结束了中国进口初级教练机的历史。</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从蹒跚起步到一飞冲天，中国航空的新时代就此开启。</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00" name="图片 99"/>
          <p:cNvPicPr/>
          <p:nvPr/>
        </p:nvPicPr>
        <p:blipFill>
          <a:blip r:embed="rId1"/>
          <a:stretch>
            <a:fillRect/>
          </a:stretch>
        </p:blipFill>
        <p:spPr>
          <a:xfrm>
            <a:off x="800735" y="1593215"/>
            <a:ext cx="5167630" cy="4484370"/>
          </a:xfrm>
          <a:prstGeom prst="rect">
            <a:avLst/>
          </a:prstGeom>
          <a:noFill/>
          <a:ln w="9525">
            <a:noFill/>
          </a:ln>
        </p:spPr>
      </p:pic>
      <p:sp>
        <p:nvSpPr>
          <p:cNvPr id="2" name="文本框 1"/>
          <p:cNvSpPr txBox="1"/>
          <p:nvPr/>
        </p:nvSpPr>
        <p:spPr>
          <a:xfrm>
            <a:off x="233391" y="408597"/>
            <a:ext cx="1379913"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国防</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00.xml><?xml version="1.0" encoding="utf-8"?>
<p:tagLst xmlns:p="http://schemas.openxmlformats.org/presentationml/2006/main">
  <p:tag name="PA" val="v5.2.9"/>
</p:tagLst>
</file>

<file path=ppt/tags/tag101.xml><?xml version="1.0" encoding="utf-8"?>
<p:tagLst xmlns:p="http://schemas.openxmlformats.org/presentationml/2006/main">
  <p:tag name="PA" val="v5.2.9"/>
</p:tagLst>
</file>

<file path=ppt/tags/tag102.xml><?xml version="1.0" encoding="utf-8"?>
<p:tagLst xmlns:p="http://schemas.openxmlformats.org/presentationml/2006/main">
  <p:tag name="PA" val="v5.2.9"/>
</p:tagLst>
</file>

<file path=ppt/tags/tag103.xml><?xml version="1.0" encoding="utf-8"?>
<p:tagLst xmlns:p="http://schemas.openxmlformats.org/presentationml/2006/main">
  <p:tag name="PA" val="v5.2.9"/>
</p:tagLst>
</file>

<file path=ppt/tags/tag104.xml><?xml version="1.0" encoding="utf-8"?>
<p:tagLst xmlns:p="http://schemas.openxmlformats.org/presentationml/2006/main">
  <p:tag name="PA" val="v5.2.9"/>
</p:tagLst>
</file>

<file path=ppt/tags/tag105.xml><?xml version="1.0" encoding="utf-8"?>
<p:tagLst xmlns:p="http://schemas.openxmlformats.org/presentationml/2006/main">
  <p:tag name="PA" val="v5.2.9"/>
</p:tagLst>
</file>

<file path=ppt/tags/tag106.xml><?xml version="1.0" encoding="utf-8"?>
<p:tagLst xmlns:p="http://schemas.openxmlformats.org/presentationml/2006/main">
  <p:tag name="PA" val="v5.2.8"/>
</p:tagLst>
</file>

<file path=ppt/tags/tag107.xml><?xml version="1.0" encoding="utf-8"?>
<p:tagLst xmlns:p="http://schemas.openxmlformats.org/presentationml/2006/main">
  <p:tag name="PA" val="v5.2.8"/>
</p:tagLst>
</file>

<file path=ppt/tags/tag108.xml><?xml version="1.0" encoding="utf-8"?>
<p:tagLst xmlns:p="http://schemas.openxmlformats.org/presentationml/2006/main">
  <p:tag name="PA" val="v5.2.8"/>
</p:tagLst>
</file>

<file path=ppt/tags/tag109.xml><?xml version="1.0" encoding="utf-8"?>
<p:tagLst xmlns:p="http://schemas.openxmlformats.org/presentationml/2006/main">
  <p:tag name="PA" val="v5.2.8"/>
</p:tagLst>
</file>

<file path=ppt/tags/tag11.xml><?xml version="1.0" encoding="utf-8"?>
<p:tagLst xmlns:p="http://schemas.openxmlformats.org/presentationml/2006/main">
  <p:tag name="PA" val="v5.2.9"/>
</p:tagLst>
</file>

<file path=ppt/tags/tag110.xml><?xml version="1.0" encoding="utf-8"?>
<p:tagLst xmlns:p="http://schemas.openxmlformats.org/presentationml/2006/main">
  <p:tag name="PA" val="v5.2.8"/>
</p:tagLst>
</file>

<file path=ppt/tags/tag111.xml><?xml version="1.0" encoding="utf-8"?>
<p:tagLst xmlns:p="http://schemas.openxmlformats.org/presentationml/2006/main">
  <p:tag name="PA" val="v5.2.8"/>
</p:tagLst>
</file>

<file path=ppt/tags/tag112.xml><?xml version="1.0" encoding="utf-8"?>
<p:tagLst xmlns:p="http://schemas.openxmlformats.org/presentationml/2006/main">
  <p:tag name="PA" val="v5.2.8"/>
</p:tagLst>
</file>

<file path=ppt/tags/tag113.xml><?xml version="1.0" encoding="utf-8"?>
<p:tagLst xmlns:p="http://schemas.openxmlformats.org/presentationml/2006/main">
  <p:tag name="PA" val="v5.2.8"/>
</p:tagLst>
</file>

<file path=ppt/tags/tag114.xml><?xml version="1.0" encoding="utf-8"?>
<p:tagLst xmlns:p="http://schemas.openxmlformats.org/presentationml/2006/main">
  <p:tag name="PA" val="v5.2.8"/>
</p:tagLst>
</file>

<file path=ppt/tags/tag115.xml><?xml version="1.0" encoding="utf-8"?>
<p:tagLst xmlns:p="http://schemas.openxmlformats.org/presentationml/2006/main">
  <p:tag name="PA" val="v5.2.9"/>
</p:tagLst>
</file>

<file path=ppt/tags/tag116.xml><?xml version="1.0" encoding="utf-8"?>
<p:tagLst xmlns:p="http://schemas.openxmlformats.org/presentationml/2006/main">
  <p:tag name="PA" val="v5.2.9"/>
</p:tagLst>
</file>

<file path=ppt/tags/tag117.xml><?xml version="1.0" encoding="utf-8"?>
<p:tagLst xmlns:p="http://schemas.openxmlformats.org/presentationml/2006/main">
  <p:tag name="PA" val="v5.2.9"/>
</p:tagLst>
</file>

<file path=ppt/tags/tag118.xml><?xml version="1.0" encoding="utf-8"?>
<p:tagLst xmlns:p="http://schemas.openxmlformats.org/presentationml/2006/main">
  <p:tag name="PA" val="v5.2.9"/>
</p:tagLst>
</file>

<file path=ppt/tags/tag119.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20.xml><?xml version="1.0" encoding="utf-8"?>
<p:tagLst xmlns:p="http://schemas.openxmlformats.org/presentationml/2006/main">
  <p:tag name="PA" val="v5.2.9"/>
</p:tagLst>
</file>

<file path=ppt/tags/tag121.xml><?xml version="1.0" encoding="utf-8"?>
<p:tagLst xmlns:p="http://schemas.openxmlformats.org/presentationml/2006/main">
  <p:tag name="PA" val="v5.2.9"/>
</p:tagLst>
</file>

<file path=ppt/tags/tag122.xml><?xml version="1.0" encoding="utf-8"?>
<p:tagLst xmlns:p="http://schemas.openxmlformats.org/presentationml/2006/main">
  <p:tag name="PA" val="v5.2.9"/>
</p:tagLst>
</file>

<file path=ppt/tags/tag123.xml><?xml version="1.0" encoding="utf-8"?>
<p:tagLst xmlns:p="http://schemas.openxmlformats.org/presentationml/2006/main">
  <p:tag name="PA" val="v5.2.9"/>
</p:tagLst>
</file>

<file path=ppt/tags/tag124.xml><?xml version="1.0" encoding="utf-8"?>
<p:tagLst xmlns:p="http://schemas.openxmlformats.org/presentationml/2006/main">
  <p:tag name="PA" val="v5.2.9"/>
</p:tagLst>
</file>

<file path=ppt/tags/tag125.xml><?xml version="1.0" encoding="utf-8"?>
<p:tagLst xmlns:p="http://schemas.openxmlformats.org/presentationml/2006/main">
  <p:tag name="PA" val="v5.2.9"/>
</p:tagLst>
</file>

<file path=ppt/tags/tag126.xml><?xml version="1.0" encoding="utf-8"?>
<p:tagLst xmlns:p="http://schemas.openxmlformats.org/presentationml/2006/main">
  <p:tag name="PA" val="v5.2.9"/>
</p:tagLst>
</file>

<file path=ppt/tags/tag127.xml><?xml version="1.0" encoding="utf-8"?>
<p:tagLst xmlns:p="http://schemas.openxmlformats.org/presentationml/2006/main">
  <p:tag name="PA" val="v5.2.9"/>
</p:tagLst>
</file>

<file path=ppt/tags/tag128.xml><?xml version="1.0" encoding="utf-8"?>
<p:tagLst xmlns:p="http://schemas.openxmlformats.org/presentationml/2006/main">
  <p:tag name="PA" val="v5.2.9"/>
</p:tagLst>
</file>

<file path=ppt/tags/tag129.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30.xml><?xml version="1.0" encoding="utf-8"?>
<p:tagLst xmlns:p="http://schemas.openxmlformats.org/presentationml/2006/main">
  <p:tag name="PA" val="v5.2.9"/>
</p:tagLst>
</file>

<file path=ppt/tags/tag131.xml><?xml version="1.0" encoding="utf-8"?>
<p:tagLst xmlns:p="http://schemas.openxmlformats.org/presentationml/2006/main">
  <p:tag name="PA" val="v5.2.9"/>
</p:tagLst>
</file>

<file path=ppt/tags/tag132.xml><?xml version="1.0" encoding="utf-8"?>
<p:tagLst xmlns:p="http://schemas.openxmlformats.org/presentationml/2006/main">
  <p:tag name="PA" val="v5.2.9"/>
</p:tagLst>
</file>

<file path=ppt/tags/tag133.xml><?xml version="1.0" encoding="utf-8"?>
<p:tagLst xmlns:p="http://schemas.openxmlformats.org/presentationml/2006/main">
  <p:tag name="PA" val="v5.2.9"/>
</p:tagLst>
</file>

<file path=ppt/tags/tag134.xml><?xml version="1.0" encoding="utf-8"?>
<p:tagLst xmlns:p="http://schemas.openxmlformats.org/presentationml/2006/main">
  <p:tag name="PA" val="v5.2.9"/>
</p:tagLst>
</file>

<file path=ppt/tags/tag135.xml><?xml version="1.0" encoding="utf-8"?>
<p:tagLst xmlns:p="http://schemas.openxmlformats.org/presentationml/2006/main">
  <p:tag name="PA" val="v5.2.9"/>
</p:tagLst>
</file>

<file path=ppt/tags/tag136.xml><?xml version="1.0" encoding="utf-8"?>
<p:tagLst xmlns:p="http://schemas.openxmlformats.org/presentationml/2006/main">
  <p:tag name="PA" val="v5.2.9"/>
</p:tagLst>
</file>

<file path=ppt/tags/tag137.xml><?xml version="1.0" encoding="utf-8"?>
<p:tagLst xmlns:p="http://schemas.openxmlformats.org/presentationml/2006/main">
  <p:tag name="PA" val="v5.2.9"/>
</p:tagLst>
</file>

<file path=ppt/tags/tag138.xml><?xml version="1.0" encoding="utf-8"?>
<p:tagLst xmlns:p="http://schemas.openxmlformats.org/presentationml/2006/main">
  <p:tag name="PA" val="v5.2.9"/>
</p:tagLst>
</file>

<file path=ppt/tags/tag139.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40.xml><?xml version="1.0" encoding="utf-8"?>
<p:tagLst xmlns:p="http://schemas.openxmlformats.org/presentationml/2006/main">
  <p:tag name="PA" val="v5.2.9"/>
</p:tagLst>
</file>

<file path=ppt/tags/tag141.xml><?xml version="1.0" encoding="utf-8"?>
<p:tagLst xmlns:p="http://schemas.openxmlformats.org/presentationml/2006/main">
  <p:tag name="PA" val="v5.2.9"/>
</p:tagLst>
</file>

<file path=ppt/tags/tag142.xml><?xml version="1.0" encoding="utf-8"?>
<p:tagLst xmlns:p="http://schemas.openxmlformats.org/presentationml/2006/main">
  <p:tag name="PA" val="v5.2.9"/>
</p:tagLst>
</file>

<file path=ppt/tags/tag143.xml><?xml version="1.0" encoding="utf-8"?>
<p:tagLst xmlns:p="http://schemas.openxmlformats.org/presentationml/2006/main">
  <p:tag name="PA" val="v5.2.9"/>
</p:tagLst>
</file>

<file path=ppt/tags/tag144.xml><?xml version="1.0" encoding="utf-8"?>
<p:tagLst xmlns:p="http://schemas.openxmlformats.org/presentationml/2006/main">
  <p:tag name="PA" val="v5.2.9"/>
</p:tagLst>
</file>

<file path=ppt/tags/tag145.xml><?xml version="1.0" encoding="utf-8"?>
<p:tagLst xmlns:p="http://schemas.openxmlformats.org/presentationml/2006/main">
  <p:tag name="PA" val="v5.2.9"/>
</p:tagLst>
</file>

<file path=ppt/tags/tag146.xml><?xml version="1.0" encoding="utf-8"?>
<p:tagLst xmlns:p="http://schemas.openxmlformats.org/presentationml/2006/main">
  <p:tag name="PA" val="v5.2.9"/>
</p:tagLst>
</file>

<file path=ppt/tags/tag147.xml><?xml version="1.0" encoding="utf-8"?>
<p:tagLst xmlns:p="http://schemas.openxmlformats.org/presentationml/2006/main">
  <p:tag name="PA" val="v5.2.9"/>
</p:tagLst>
</file>

<file path=ppt/tags/tag148.xml><?xml version="1.0" encoding="utf-8"?>
<p:tagLst xmlns:p="http://schemas.openxmlformats.org/presentationml/2006/main">
  <p:tag name="PA" val="v5.2.9"/>
</p:tagLst>
</file>

<file path=ppt/tags/tag149.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50.xml><?xml version="1.0" encoding="utf-8"?>
<p:tagLst xmlns:p="http://schemas.openxmlformats.org/presentationml/2006/main">
  <p:tag name="PA" val="v5.2.9"/>
</p:tagLst>
</file>

<file path=ppt/tags/tag151.xml><?xml version="1.0" encoding="utf-8"?>
<p:tagLst xmlns:p="http://schemas.openxmlformats.org/presentationml/2006/main">
  <p:tag name="PA" val="v5.2.9"/>
</p:tagLst>
</file>

<file path=ppt/tags/tag152.xml><?xml version="1.0" encoding="utf-8"?>
<p:tagLst xmlns:p="http://schemas.openxmlformats.org/presentationml/2006/main">
  <p:tag name="PA" val="v5.2.9"/>
</p:tagLst>
</file>

<file path=ppt/tags/tag153.xml><?xml version="1.0" encoding="utf-8"?>
<p:tagLst xmlns:p="http://schemas.openxmlformats.org/presentationml/2006/main">
  <p:tag name="PA" val="v5.2.9"/>
</p:tagLst>
</file>

<file path=ppt/tags/tag154.xml><?xml version="1.0" encoding="utf-8"?>
<p:tagLst xmlns:p="http://schemas.openxmlformats.org/presentationml/2006/main">
  <p:tag name="PA" val="v5.2.9"/>
</p:tagLst>
</file>

<file path=ppt/tags/tag155.xml><?xml version="1.0" encoding="utf-8"?>
<p:tagLst xmlns:p="http://schemas.openxmlformats.org/presentationml/2006/main">
  <p:tag name="PA" val="v5.2.9"/>
</p:tagLst>
</file>

<file path=ppt/tags/tag156.xml><?xml version="1.0" encoding="utf-8"?>
<p:tagLst xmlns:p="http://schemas.openxmlformats.org/presentationml/2006/main">
  <p:tag name="PA" val="v5.2.9"/>
</p:tagLst>
</file>

<file path=ppt/tags/tag157.xml><?xml version="1.0" encoding="utf-8"?>
<p:tagLst xmlns:p="http://schemas.openxmlformats.org/presentationml/2006/main">
  <p:tag name="PA" val="v5.2.9"/>
</p:tagLst>
</file>

<file path=ppt/tags/tag158.xml><?xml version="1.0" encoding="utf-8"?>
<p:tagLst xmlns:p="http://schemas.openxmlformats.org/presentationml/2006/main">
  <p:tag name="PA" val="v5.2.9"/>
</p:tagLst>
</file>

<file path=ppt/tags/tag159.xml><?xml version="1.0" encoding="utf-8"?>
<p:tagLst xmlns:p="http://schemas.openxmlformats.org/presentationml/2006/main">
  <p:tag name="PA" val="v5.2.9"/>
</p:tagLst>
</file>

<file path=ppt/tags/tag16.xml><?xml version="1.0" encoding="utf-8"?>
<p:tagLst xmlns:p="http://schemas.openxmlformats.org/presentationml/2006/main">
  <p:tag name="PA" val="v5.2.9"/>
</p:tagLst>
</file>

<file path=ppt/tags/tag160.xml><?xml version="1.0" encoding="utf-8"?>
<p:tagLst xmlns:p="http://schemas.openxmlformats.org/presentationml/2006/main">
  <p:tag name="PA" val="v5.2.9"/>
</p:tagLst>
</file>

<file path=ppt/tags/tag161.xml><?xml version="1.0" encoding="utf-8"?>
<p:tagLst xmlns:p="http://schemas.openxmlformats.org/presentationml/2006/main">
  <p:tag name="PA" val="v5.2.9"/>
</p:tagLst>
</file>

<file path=ppt/tags/tag162.xml><?xml version="1.0" encoding="utf-8"?>
<p:tagLst xmlns:p="http://schemas.openxmlformats.org/presentationml/2006/main">
  <p:tag name="PA" val="v5.2.9"/>
</p:tagLst>
</file>

<file path=ppt/tags/tag163.xml><?xml version="1.0" encoding="utf-8"?>
<p:tagLst xmlns:p="http://schemas.openxmlformats.org/presentationml/2006/main">
  <p:tag name="PA" val="v5.2.9"/>
</p:tagLst>
</file>

<file path=ppt/tags/tag164.xml><?xml version="1.0" encoding="utf-8"?>
<p:tagLst xmlns:p="http://schemas.openxmlformats.org/presentationml/2006/main">
  <p:tag name="PA" val="v5.2.5"/>
</p:tagLst>
</file>

<file path=ppt/tags/tag165.xml><?xml version="1.0" encoding="utf-8"?>
<p:tagLst xmlns:p="http://schemas.openxmlformats.org/presentationml/2006/main">
  <p:tag name="PA" val="v5.2.5"/>
</p:tagLst>
</file>

<file path=ppt/tags/tag166.xml><?xml version="1.0" encoding="utf-8"?>
<p:tagLst xmlns:p="http://schemas.openxmlformats.org/presentationml/2006/main">
  <p:tag name="PA" val="v5.2.5"/>
</p:tagLst>
</file>

<file path=ppt/tags/tag167.xml><?xml version="1.0" encoding="utf-8"?>
<p:tagLst xmlns:p="http://schemas.openxmlformats.org/presentationml/2006/main">
  <p:tag name="PA" val="v5.2.5"/>
</p:tagLst>
</file>

<file path=ppt/tags/tag168.xml><?xml version="1.0" encoding="utf-8"?>
<p:tagLst xmlns:p="http://schemas.openxmlformats.org/presentationml/2006/main">
  <p:tag name="PA" val="v5.2.9"/>
</p:tagLst>
</file>

<file path=ppt/tags/tag169.xml><?xml version="1.0" encoding="utf-8"?>
<p:tagLst xmlns:p="http://schemas.openxmlformats.org/presentationml/2006/main">
  <p:tag name="PA" val="v5.2.8"/>
</p:tagLst>
</file>

<file path=ppt/tags/tag17.xml><?xml version="1.0" encoding="utf-8"?>
<p:tagLst xmlns:p="http://schemas.openxmlformats.org/presentationml/2006/main">
  <p:tag name="PA" val="v5.2.9"/>
</p:tagLst>
</file>

<file path=ppt/tags/tag170.xml><?xml version="1.0" encoding="utf-8"?>
<p:tagLst xmlns:p="http://schemas.openxmlformats.org/presentationml/2006/main">
  <p:tag name="PA" val="v5.2.8"/>
</p:tagLst>
</file>

<file path=ppt/tags/tag171.xml><?xml version="1.0" encoding="utf-8"?>
<p:tagLst xmlns:p="http://schemas.openxmlformats.org/presentationml/2006/main">
  <p:tag name="PA" val="v5.2.8"/>
</p:tagLst>
</file>

<file path=ppt/tags/tag172.xml><?xml version="1.0" encoding="utf-8"?>
<p:tagLst xmlns:p="http://schemas.openxmlformats.org/presentationml/2006/main">
  <p:tag name="PA" val="v5.2.8"/>
</p:tagLst>
</file>

<file path=ppt/tags/tag173.xml><?xml version="1.0" encoding="utf-8"?>
<p:tagLst xmlns:p="http://schemas.openxmlformats.org/presentationml/2006/main">
  <p:tag name="PA" val="v5.2.8"/>
</p:tagLst>
</file>

<file path=ppt/tags/tag174.xml><?xml version="1.0" encoding="utf-8"?>
<p:tagLst xmlns:p="http://schemas.openxmlformats.org/presentationml/2006/main">
  <p:tag name="PA" val="v5.2.8"/>
</p:tagLst>
</file>

<file path=ppt/tags/tag175.xml><?xml version="1.0" encoding="utf-8"?>
<p:tagLst xmlns:p="http://schemas.openxmlformats.org/presentationml/2006/main">
  <p:tag name="PA" val="v5.2.8"/>
</p:tagLst>
</file>

<file path=ppt/tags/tag176.xml><?xml version="1.0" encoding="utf-8"?>
<p:tagLst xmlns:p="http://schemas.openxmlformats.org/presentationml/2006/main">
  <p:tag name="PA" val="v5.2.8"/>
</p:tagLst>
</file>

<file path=ppt/tags/tag177.xml><?xml version="1.0" encoding="utf-8"?>
<p:tagLst xmlns:p="http://schemas.openxmlformats.org/presentationml/2006/main">
  <p:tag name="PA" val="v5.2.8"/>
</p:tagLst>
</file>

<file path=ppt/tags/tag178.xml><?xml version="1.0" encoding="utf-8"?>
<p:tagLst xmlns:p="http://schemas.openxmlformats.org/presentationml/2006/main">
  <p:tag name="PA" val="v5.2.9"/>
</p:tagLst>
</file>

<file path=ppt/tags/tag179.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80.xml><?xml version="1.0" encoding="utf-8"?>
<p:tagLst xmlns:p="http://schemas.openxmlformats.org/presentationml/2006/main">
  <p:tag name="PA" val="v5.2.9"/>
</p:tagLst>
</file>

<file path=ppt/tags/tag181.xml><?xml version="1.0" encoding="utf-8"?>
<p:tagLst xmlns:p="http://schemas.openxmlformats.org/presentationml/2006/main">
  <p:tag name="PA" val="v5.2.9"/>
</p:tagLst>
</file>

<file path=ppt/tags/tag182.xml><?xml version="1.0" encoding="utf-8"?>
<p:tagLst xmlns:p="http://schemas.openxmlformats.org/presentationml/2006/main">
  <p:tag name="PA" val="v5.2.9"/>
</p:tagLst>
</file>

<file path=ppt/tags/tag183.xml><?xml version="1.0" encoding="utf-8"?>
<p:tagLst xmlns:p="http://schemas.openxmlformats.org/presentationml/2006/main">
  <p:tag name="PA" val="v5.2.9"/>
</p:tagLst>
</file>

<file path=ppt/tags/tag184.xml><?xml version="1.0" encoding="utf-8"?>
<p:tagLst xmlns:p="http://schemas.openxmlformats.org/presentationml/2006/main">
  <p:tag name="PA" val="v5.2.9"/>
</p:tagLst>
</file>

<file path=ppt/tags/tag185.xml><?xml version="1.0" encoding="utf-8"?>
<p:tagLst xmlns:p="http://schemas.openxmlformats.org/presentationml/2006/main">
  <p:tag name="PA" val="v5.2.9"/>
</p:tagLst>
</file>

<file path=ppt/tags/tag186.xml><?xml version="1.0" encoding="utf-8"?>
<p:tagLst xmlns:p="http://schemas.openxmlformats.org/presentationml/2006/main">
  <p:tag name="PA" val="v5.2.9"/>
</p:tagLst>
</file>

<file path=ppt/tags/tag187.xml><?xml version="1.0" encoding="utf-8"?>
<p:tagLst xmlns:p="http://schemas.openxmlformats.org/presentationml/2006/main">
  <p:tag name="PA" val="v5.2.9"/>
</p:tagLst>
</file>

<file path=ppt/tags/tag188.xml><?xml version="1.0" encoding="utf-8"?>
<p:tagLst xmlns:p="http://schemas.openxmlformats.org/presentationml/2006/main">
  <p:tag name="PA" val="v5.2.9"/>
</p:tagLst>
</file>

<file path=ppt/tags/tag189.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190.xml><?xml version="1.0" encoding="utf-8"?>
<p:tagLst xmlns:p="http://schemas.openxmlformats.org/presentationml/2006/main">
  <p:tag name="PA" val="v5.2.9"/>
</p:tagLst>
</file>

<file path=ppt/tags/tag191.xml><?xml version="1.0" encoding="utf-8"?>
<p:tagLst xmlns:p="http://schemas.openxmlformats.org/presentationml/2006/main">
  <p:tag name="PA" val="v5.2.9"/>
</p:tagLst>
</file>

<file path=ppt/tags/tag192.xml><?xml version="1.0" encoding="utf-8"?>
<p:tagLst xmlns:p="http://schemas.openxmlformats.org/presentationml/2006/main">
  <p:tag name="PA" val="v5.2.9"/>
</p:tagLst>
</file>

<file path=ppt/tags/tag193.xml><?xml version="1.0" encoding="utf-8"?>
<p:tagLst xmlns:p="http://schemas.openxmlformats.org/presentationml/2006/main">
  <p:tag name="PA" val="v5.2.9"/>
</p:tagLst>
</file>

<file path=ppt/tags/tag194.xml><?xml version="1.0" encoding="utf-8"?>
<p:tagLst xmlns:p="http://schemas.openxmlformats.org/presentationml/2006/main">
  <p:tag name="PA" val="v5.2.9"/>
</p:tagLst>
</file>

<file path=ppt/tags/tag195.xml><?xml version="1.0" encoding="utf-8"?>
<p:tagLst xmlns:p="http://schemas.openxmlformats.org/presentationml/2006/main">
  <p:tag name="PA" val="v5.2.8"/>
</p:tagLst>
</file>

<file path=ppt/tags/tag196.xml><?xml version="1.0" encoding="utf-8"?>
<p:tagLst xmlns:p="http://schemas.openxmlformats.org/presentationml/2006/main">
  <p:tag name="PA" val="v5.2.8"/>
</p:tagLst>
</file>

<file path=ppt/tags/tag197.xml><?xml version="1.0" encoding="utf-8"?>
<p:tagLst xmlns:p="http://schemas.openxmlformats.org/presentationml/2006/main">
  <p:tag name="PA" val="v5.2.8"/>
</p:tagLst>
</file>

<file path=ppt/tags/tag198.xml><?xml version="1.0" encoding="utf-8"?>
<p:tagLst xmlns:p="http://schemas.openxmlformats.org/presentationml/2006/main">
  <p:tag name="PA" val="v5.2.8"/>
</p:tagLst>
</file>

<file path=ppt/tags/tag199.xml><?xml version="1.0" encoding="utf-8"?>
<p:tagLst xmlns:p="http://schemas.openxmlformats.org/presentationml/2006/main">
  <p:tag name="PA" val="v5.2.8"/>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9"/>
</p:tagLst>
</file>

<file path=ppt/tags/tag200.xml><?xml version="1.0" encoding="utf-8"?>
<p:tagLst xmlns:p="http://schemas.openxmlformats.org/presentationml/2006/main">
  <p:tag name="PA" val="v5.2.8"/>
</p:tagLst>
</file>

<file path=ppt/tags/tag201.xml><?xml version="1.0" encoding="utf-8"?>
<p:tagLst xmlns:p="http://schemas.openxmlformats.org/presentationml/2006/main">
  <p:tag name="PA" val="v5.2.8"/>
</p:tagLst>
</file>

<file path=ppt/tags/tag202.xml><?xml version="1.0" encoding="utf-8"?>
<p:tagLst xmlns:p="http://schemas.openxmlformats.org/presentationml/2006/main">
  <p:tag name="PA" val="v5.2.8"/>
</p:tagLst>
</file>

<file path=ppt/tags/tag203.xml><?xml version="1.0" encoding="utf-8"?>
<p:tagLst xmlns:p="http://schemas.openxmlformats.org/presentationml/2006/main">
  <p:tag name="PA" val="v5.2.8"/>
</p:tagLst>
</file>

<file path=ppt/tags/tag204.xml><?xml version="1.0" encoding="utf-8"?>
<p:tagLst xmlns:p="http://schemas.openxmlformats.org/presentationml/2006/main">
  <p:tag name="PA" val="v5.2.9"/>
</p:tagLst>
</file>

<file path=ppt/tags/tag205.xml><?xml version="1.0" encoding="utf-8"?>
<p:tagLst xmlns:p="http://schemas.openxmlformats.org/presentationml/2006/main">
  <p:tag name="PA" val="v5.2.9"/>
</p:tagLst>
</file>

<file path=ppt/tags/tag206.xml><?xml version="1.0" encoding="utf-8"?>
<p:tagLst xmlns:p="http://schemas.openxmlformats.org/presentationml/2006/main">
  <p:tag name="PA" val="v5.2.9"/>
</p:tagLst>
</file>

<file path=ppt/tags/tag207.xml><?xml version="1.0" encoding="utf-8"?>
<p:tagLst xmlns:p="http://schemas.openxmlformats.org/presentationml/2006/main">
  <p:tag name="PA" val="v5.2.9"/>
</p:tagLst>
</file>

<file path=ppt/tags/tag208.xml><?xml version="1.0" encoding="utf-8"?>
<p:tagLst xmlns:p="http://schemas.openxmlformats.org/presentationml/2006/main">
  <p:tag name="PA" val="v5.2.9"/>
</p:tagLst>
</file>

<file path=ppt/tags/tag209.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10.xml><?xml version="1.0" encoding="utf-8"?>
<p:tagLst xmlns:p="http://schemas.openxmlformats.org/presentationml/2006/main">
  <p:tag name="PA" val="v5.2.9"/>
</p:tagLst>
</file>

<file path=ppt/tags/tag211.xml><?xml version="1.0" encoding="utf-8"?>
<p:tagLst xmlns:p="http://schemas.openxmlformats.org/presentationml/2006/main">
  <p:tag name="PA" val="v5.2.9"/>
</p:tagLst>
</file>

<file path=ppt/tags/tag212.xml><?xml version="1.0" encoding="utf-8"?>
<p:tagLst xmlns:p="http://schemas.openxmlformats.org/presentationml/2006/main">
  <p:tag name="PA" val="v5.2.9"/>
</p:tagLst>
</file>

<file path=ppt/tags/tag213.xml><?xml version="1.0" encoding="utf-8"?>
<p:tagLst xmlns:p="http://schemas.openxmlformats.org/presentationml/2006/main">
  <p:tag name="PA" val="v5.2.9"/>
</p:tagLst>
</file>

<file path=ppt/tags/tag214.xml><?xml version="1.0" encoding="utf-8"?>
<p:tagLst xmlns:p="http://schemas.openxmlformats.org/presentationml/2006/main">
  <p:tag name="PA" val="v5.2.9"/>
</p:tagLst>
</file>

<file path=ppt/tags/tag215.xml><?xml version="1.0" encoding="utf-8"?>
<p:tagLst xmlns:p="http://schemas.openxmlformats.org/presentationml/2006/main">
  <p:tag name="PA" val="v5.2.9"/>
</p:tagLst>
</file>

<file path=ppt/tags/tag216.xml><?xml version="1.0" encoding="utf-8"?>
<p:tagLst xmlns:p="http://schemas.openxmlformats.org/presentationml/2006/main">
  <p:tag name="PA" val="v5.2.9"/>
</p:tagLst>
</file>

<file path=ppt/tags/tag217.xml><?xml version="1.0" encoding="utf-8"?>
<p:tagLst xmlns:p="http://schemas.openxmlformats.org/presentationml/2006/main">
  <p:tag name="PA" val="v5.2.9"/>
</p:tagLst>
</file>

<file path=ppt/tags/tag218.xml><?xml version="1.0" encoding="utf-8"?>
<p:tagLst xmlns:p="http://schemas.openxmlformats.org/presentationml/2006/main">
  <p:tag name="PA" val="v5.2.9"/>
</p:tagLst>
</file>

<file path=ppt/tags/tag219.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20.xml><?xml version="1.0" encoding="utf-8"?>
<p:tagLst xmlns:p="http://schemas.openxmlformats.org/presentationml/2006/main">
  <p:tag name="PA" val="v5.2.9"/>
</p:tagLst>
</file>

<file path=ppt/tags/tag221.xml><?xml version="1.0" encoding="utf-8"?>
<p:tagLst xmlns:p="http://schemas.openxmlformats.org/presentationml/2006/main">
  <p:tag name="PA" val="v5.2.9"/>
</p:tagLst>
</file>

<file path=ppt/tags/tag222.xml><?xml version="1.0" encoding="utf-8"?>
<p:tagLst xmlns:p="http://schemas.openxmlformats.org/presentationml/2006/main">
  <p:tag name="PA" val="v5.2.9"/>
</p:tagLst>
</file>

<file path=ppt/tags/tag223.xml><?xml version="1.0" encoding="utf-8"?>
<p:tagLst xmlns:p="http://schemas.openxmlformats.org/presentationml/2006/main">
  <p:tag name="PA" val="v5.2.9"/>
</p:tagLst>
</file>

<file path=ppt/tags/tag224.xml><?xml version="1.0" encoding="utf-8"?>
<p:tagLst xmlns:p="http://schemas.openxmlformats.org/presentationml/2006/main">
  <p:tag name="PA" val="v5.2.9"/>
</p:tagLst>
</file>

<file path=ppt/tags/tag225.xml><?xml version="1.0" encoding="utf-8"?>
<p:tagLst xmlns:p="http://schemas.openxmlformats.org/presentationml/2006/main">
  <p:tag name="ISPRING_PRESENTATION_TITLE" val="近平论述三个坚持夯实强国之基PPT模板"/>
  <p:tag name="ISPRING_FIRST_PUBLISH" val="1"/>
  <p:tag name="KSO_WPP_MARK_KEY" val="f35c821a-7b50-457a-b82b-2a187f9862ef"/>
  <p:tag name="COMMONDATA" val="eyJoZGlkIjoiNjBjMTczNmQ3OGU4OWIzNzg2NDEzYjM5N2I3MmNlYzIifQ=="/>
</p:tagLst>
</file>

<file path=ppt/tags/tag23.xml><?xml version="1.0" encoding="utf-8"?>
<p:tagLst xmlns:p="http://schemas.openxmlformats.org/presentationml/2006/main">
  <p:tag name="PA" val="v5.2.9"/>
</p:tagLst>
</file>

<file path=ppt/tags/tag24.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6.xml><?xml version="1.0" encoding="utf-8"?>
<p:tagLst xmlns:p="http://schemas.openxmlformats.org/presentationml/2006/main">
  <p:tag name="PA" val="v5.2.9"/>
</p:tagLst>
</file>

<file path=ppt/tags/tag27.xml><?xml version="1.0" encoding="utf-8"?>
<p:tagLst xmlns:p="http://schemas.openxmlformats.org/presentationml/2006/main">
  <p:tag name="PA" val="v5.2.8"/>
</p:tagLst>
</file>

<file path=ppt/tags/tag28.xml><?xml version="1.0" encoding="utf-8"?>
<p:tagLst xmlns:p="http://schemas.openxmlformats.org/presentationml/2006/main">
  <p:tag name="PA" val="v5.2.8"/>
</p:tagLst>
</file>

<file path=ppt/tags/tag29.xml><?xml version="1.0" encoding="utf-8"?>
<p:tagLst xmlns:p="http://schemas.openxmlformats.org/presentationml/2006/main">
  <p:tag name="PA" val="v5.2.8"/>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PA" val="v5.2.8"/>
</p:tagLst>
</file>

<file path=ppt/tags/tag31.xml><?xml version="1.0" encoding="utf-8"?>
<p:tagLst xmlns:p="http://schemas.openxmlformats.org/presentationml/2006/main">
  <p:tag name="PA" val="v5.2.8"/>
</p:tagLst>
</file>

<file path=ppt/tags/tag32.xml><?xml version="1.0" encoding="utf-8"?>
<p:tagLst xmlns:p="http://schemas.openxmlformats.org/presentationml/2006/main">
  <p:tag name="PA" val="v5.2.9"/>
</p:tagLst>
</file>

<file path=ppt/tags/tag33.xml><?xml version="1.0" encoding="utf-8"?>
<p:tagLst xmlns:p="http://schemas.openxmlformats.org/presentationml/2006/main">
  <p:tag name="PA" val="v5.2.8"/>
</p:tagLst>
</file>

<file path=ppt/tags/tag34.xml><?xml version="1.0" encoding="utf-8"?>
<p:tagLst xmlns:p="http://schemas.openxmlformats.org/presentationml/2006/main">
  <p:tag name="PA" val="v5.2.8"/>
</p:tagLst>
</file>

<file path=ppt/tags/tag35.xml><?xml version="1.0" encoding="utf-8"?>
<p:tagLst xmlns:p="http://schemas.openxmlformats.org/presentationml/2006/main">
  <p:tag name="PA" val="v5.2.8"/>
</p:tagLst>
</file>

<file path=ppt/tags/tag36.xml><?xml version="1.0" encoding="utf-8"?>
<p:tagLst xmlns:p="http://schemas.openxmlformats.org/presentationml/2006/main">
  <p:tag name="PA" val="v5.2.8"/>
</p:tagLst>
</file>

<file path=ppt/tags/tag37.xml><?xml version="1.0" encoding="utf-8"?>
<p:tagLst xmlns:p="http://schemas.openxmlformats.org/presentationml/2006/main">
  <p:tag name="PA" val="v5.2.8"/>
</p:tagLst>
</file>

<file path=ppt/tags/tag38.xml><?xml version="1.0" encoding="utf-8"?>
<p:tagLst xmlns:p="http://schemas.openxmlformats.org/presentationml/2006/main">
  <p:tag name="PA" val="v5.2.9"/>
</p:tagLst>
</file>

<file path=ppt/tags/tag39.xml><?xml version="1.0" encoding="utf-8"?>
<p:tagLst xmlns:p="http://schemas.openxmlformats.org/presentationml/2006/main">
  <p:tag name="PA" val="v5.2.8"/>
</p:tagLst>
</file>

<file path=ppt/tags/tag4.xml><?xml version="1.0" encoding="utf-8"?>
<p:tagLst xmlns:p="http://schemas.openxmlformats.org/presentationml/2006/main">
  <p:tag name="PA" val="v5.2.9"/>
</p:tagLst>
</file>

<file path=ppt/tags/tag40.xml><?xml version="1.0" encoding="utf-8"?>
<p:tagLst xmlns:p="http://schemas.openxmlformats.org/presentationml/2006/main">
  <p:tag name="PA" val="v5.2.8"/>
</p:tagLst>
</file>

<file path=ppt/tags/tag41.xml><?xml version="1.0" encoding="utf-8"?>
<p:tagLst xmlns:p="http://schemas.openxmlformats.org/presentationml/2006/main">
  <p:tag name="PA" val="v5.2.8"/>
</p:tagLst>
</file>

<file path=ppt/tags/tag42.xml><?xml version="1.0" encoding="utf-8"?>
<p:tagLst xmlns:p="http://schemas.openxmlformats.org/presentationml/2006/main">
  <p:tag name="PA" val="v5.2.8"/>
</p:tagLst>
</file>

<file path=ppt/tags/tag43.xml><?xml version="1.0" encoding="utf-8"?>
<p:tagLst xmlns:p="http://schemas.openxmlformats.org/presentationml/2006/main">
  <p:tag name="PA" val="v5.2.8"/>
</p:tagLst>
</file>

<file path=ppt/tags/tag44.xml><?xml version="1.0" encoding="utf-8"?>
<p:tagLst xmlns:p="http://schemas.openxmlformats.org/presentationml/2006/main">
  <p:tag name="PA" val="v5.2.8"/>
</p:tagLst>
</file>

<file path=ppt/tags/tag45.xml><?xml version="1.0" encoding="utf-8"?>
<p:tagLst xmlns:p="http://schemas.openxmlformats.org/presentationml/2006/main">
  <p:tag name="PA" val="v5.2.8"/>
</p:tagLst>
</file>

<file path=ppt/tags/tag46.xml><?xml version="1.0" encoding="utf-8"?>
<p:tagLst xmlns:p="http://schemas.openxmlformats.org/presentationml/2006/main">
  <p:tag name="PA" val="v5.2.8"/>
</p:tagLst>
</file>

<file path=ppt/tags/tag47.xml><?xml version="1.0" encoding="utf-8"?>
<p:tagLst xmlns:p="http://schemas.openxmlformats.org/presentationml/2006/main">
  <p:tag name="PA" val="v5.2.8"/>
</p:tagLst>
</file>

<file path=ppt/tags/tag48.xml><?xml version="1.0" encoding="utf-8"?>
<p:tagLst xmlns:p="http://schemas.openxmlformats.org/presentationml/2006/main">
  <p:tag name="PA" val="v5.2.8"/>
</p:tagLst>
</file>

<file path=ppt/tags/tag49.xml><?xml version="1.0" encoding="utf-8"?>
<p:tagLst xmlns:p="http://schemas.openxmlformats.org/presentationml/2006/main">
  <p:tag name="PA" val="v5.2.8"/>
</p:tagLst>
</file>

<file path=ppt/tags/tag5.xml><?xml version="1.0" encoding="utf-8"?>
<p:tagLst xmlns:p="http://schemas.openxmlformats.org/presentationml/2006/main">
  <p:tag name="PA" val="v5.2.9"/>
</p:tagLst>
</file>

<file path=ppt/tags/tag50.xml><?xml version="1.0" encoding="utf-8"?>
<p:tagLst xmlns:p="http://schemas.openxmlformats.org/presentationml/2006/main">
  <p:tag name="PA" val="v5.2.9"/>
</p:tagLst>
</file>

<file path=ppt/tags/tag51.xml><?xml version="1.0" encoding="utf-8"?>
<p:tagLst xmlns:p="http://schemas.openxmlformats.org/presentationml/2006/main">
  <p:tag name="PA" val="v5.2.9"/>
</p:tagLst>
</file>

<file path=ppt/tags/tag52.xml><?xml version="1.0" encoding="utf-8"?>
<p:tagLst xmlns:p="http://schemas.openxmlformats.org/presentationml/2006/main">
  <p:tag name="PA" val="v5.2.9"/>
</p:tagLst>
</file>

<file path=ppt/tags/tag53.xml><?xml version="1.0" encoding="utf-8"?>
<p:tagLst xmlns:p="http://schemas.openxmlformats.org/presentationml/2006/main">
  <p:tag name="PA" val="v5.2.9"/>
</p:tagLst>
</file>

<file path=ppt/tags/tag54.xml><?xml version="1.0" encoding="utf-8"?>
<p:tagLst xmlns:p="http://schemas.openxmlformats.org/presentationml/2006/main">
  <p:tag name="PA" val="v5.2.9"/>
</p:tagLst>
</file>

<file path=ppt/tags/tag55.xml><?xml version="1.0" encoding="utf-8"?>
<p:tagLst xmlns:p="http://schemas.openxmlformats.org/presentationml/2006/main">
  <p:tag name="PA" val="v5.2.9"/>
</p:tagLst>
</file>

<file path=ppt/tags/tag56.xml><?xml version="1.0" encoding="utf-8"?>
<p:tagLst xmlns:p="http://schemas.openxmlformats.org/presentationml/2006/main">
  <p:tag name="PA" val="v5.2.9"/>
</p:tagLst>
</file>

<file path=ppt/tags/tag57.xml><?xml version="1.0" encoding="utf-8"?>
<p:tagLst xmlns:p="http://schemas.openxmlformats.org/presentationml/2006/main">
  <p:tag name="PA" val="v5.2.9"/>
</p:tagLst>
</file>

<file path=ppt/tags/tag58.xml><?xml version="1.0" encoding="utf-8"?>
<p:tagLst xmlns:p="http://schemas.openxmlformats.org/presentationml/2006/main">
  <p:tag name="PA" val="v5.2.9"/>
</p:tagLst>
</file>

<file path=ppt/tags/tag59.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60.xml><?xml version="1.0" encoding="utf-8"?>
<p:tagLst xmlns:p="http://schemas.openxmlformats.org/presentationml/2006/main">
  <p:tag name="PA" val="v5.2.9"/>
</p:tagLst>
</file>

<file path=ppt/tags/tag61.xml><?xml version="1.0" encoding="utf-8"?>
<p:tagLst xmlns:p="http://schemas.openxmlformats.org/presentationml/2006/main">
  <p:tag name="PA" val="v5.2.9"/>
</p:tagLst>
</file>

<file path=ppt/tags/tag62.xml><?xml version="1.0" encoding="utf-8"?>
<p:tagLst xmlns:p="http://schemas.openxmlformats.org/presentationml/2006/main">
  <p:tag name="PA" val="v5.2.9"/>
</p:tagLst>
</file>

<file path=ppt/tags/tag63.xml><?xml version="1.0" encoding="utf-8"?>
<p:tagLst xmlns:p="http://schemas.openxmlformats.org/presentationml/2006/main">
  <p:tag name="PA" val="v5.2.9"/>
</p:tagLst>
</file>

<file path=ppt/tags/tag64.xml><?xml version="1.0" encoding="utf-8"?>
<p:tagLst xmlns:p="http://schemas.openxmlformats.org/presentationml/2006/main">
  <p:tag name="PA" val="v5.2.9"/>
</p:tagLst>
</file>

<file path=ppt/tags/tag65.xml><?xml version="1.0" encoding="utf-8"?>
<p:tagLst xmlns:p="http://schemas.openxmlformats.org/presentationml/2006/main">
  <p:tag name="PA" val="v5.2.9"/>
</p:tagLst>
</file>

<file path=ppt/tags/tag66.xml><?xml version="1.0" encoding="utf-8"?>
<p:tagLst xmlns:p="http://schemas.openxmlformats.org/presentationml/2006/main">
  <p:tag name="PA" val="v5.2.9"/>
</p:tagLst>
</file>

<file path=ppt/tags/tag67.xml><?xml version="1.0" encoding="utf-8"?>
<p:tagLst xmlns:p="http://schemas.openxmlformats.org/presentationml/2006/main">
  <p:tag name="PA" val="v5.2.9"/>
</p:tagLst>
</file>

<file path=ppt/tags/tag68.xml><?xml version="1.0" encoding="utf-8"?>
<p:tagLst xmlns:p="http://schemas.openxmlformats.org/presentationml/2006/main">
  <p:tag name="PA" val="v5.2.9"/>
</p:tagLst>
</file>

<file path=ppt/tags/tag69.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70.xml><?xml version="1.0" encoding="utf-8"?>
<p:tagLst xmlns:p="http://schemas.openxmlformats.org/presentationml/2006/main">
  <p:tag name="PA" val="v5.2.9"/>
</p:tagLst>
</file>

<file path=ppt/tags/tag71.xml><?xml version="1.0" encoding="utf-8"?>
<p:tagLst xmlns:p="http://schemas.openxmlformats.org/presentationml/2006/main">
  <p:tag name="PA" val="v5.2.9"/>
</p:tagLst>
</file>

<file path=ppt/tags/tag72.xml><?xml version="1.0" encoding="utf-8"?>
<p:tagLst xmlns:p="http://schemas.openxmlformats.org/presentationml/2006/main">
  <p:tag name="PA" val="v5.2.9"/>
</p:tagLst>
</file>

<file path=ppt/tags/tag73.xml><?xml version="1.0" encoding="utf-8"?>
<p:tagLst xmlns:p="http://schemas.openxmlformats.org/presentationml/2006/main">
  <p:tag name="PA" val="v5.2.9"/>
</p:tagLst>
</file>

<file path=ppt/tags/tag74.xml><?xml version="1.0" encoding="utf-8"?>
<p:tagLst xmlns:p="http://schemas.openxmlformats.org/presentationml/2006/main">
  <p:tag name="PA" val="v5.2.9"/>
</p:tagLst>
</file>

<file path=ppt/tags/tag75.xml><?xml version="1.0" encoding="utf-8"?>
<p:tagLst xmlns:p="http://schemas.openxmlformats.org/presentationml/2006/main">
  <p:tag name="PA" val="v5.2.9"/>
</p:tagLst>
</file>

<file path=ppt/tags/tag76.xml><?xml version="1.0" encoding="utf-8"?>
<p:tagLst xmlns:p="http://schemas.openxmlformats.org/presentationml/2006/main">
  <p:tag name="PA" val="v5.2.9"/>
</p:tagLst>
</file>

<file path=ppt/tags/tag77.xml><?xml version="1.0" encoding="utf-8"?>
<p:tagLst xmlns:p="http://schemas.openxmlformats.org/presentationml/2006/main">
  <p:tag name="PA" val="v5.2.9"/>
</p:tagLst>
</file>

<file path=ppt/tags/tag78.xml><?xml version="1.0" encoding="utf-8"?>
<p:tagLst xmlns:p="http://schemas.openxmlformats.org/presentationml/2006/main">
  <p:tag name="PA" val="v5.2.9"/>
</p:tagLst>
</file>

<file path=ppt/tags/tag79.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80.xml><?xml version="1.0" encoding="utf-8"?>
<p:tagLst xmlns:p="http://schemas.openxmlformats.org/presentationml/2006/main">
  <p:tag name="PA" val="v5.2.9"/>
</p:tagLst>
</file>

<file path=ppt/tags/tag81.xml><?xml version="1.0" encoding="utf-8"?>
<p:tagLst xmlns:p="http://schemas.openxmlformats.org/presentationml/2006/main">
  <p:tag name="PA" val="v5.2.9"/>
</p:tagLst>
</file>

<file path=ppt/tags/tag82.xml><?xml version="1.0" encoding="utf-8"?>
<p:tagLst xmlns:p="http://schemas.openxmlformats.org/presentationml/2006/main">
  <p:tag name="PA" val="v5.2.9"/>
</p:tagLst>
</file>

<file path=ppt/tags/tag83.xml><?xml version="1.0" encoding="utf-8"?>
<p:tagLst xmlns:p="http://schemas.openxmlformats.org/presentationml/2006/main">
  <p:tag name="PA" val="v5.2.9"/>
</p:tagLst>
</file>

<file path=ppt/tags/tag84.xml><?xml version="1.0" encoding="utf-8"?>
<p:tagLst xmlns:p="http://schemas.openxmlformats.org/presentationml/2006/main">
  <p:tag name="PA" val="v5.2.9"/>
</p:tagLst>
</file>

<file path=ppt/tags/tag85.xml><?xml version="1.0" encoding="utf-8"?>
<p:tagLst xmlns:p="http://schemas.openxmlformats.org/presentationml/2006/main">
  <p:tag name="PA" val="v5.2.9"/>
</p:tagLst>
</file>

<file path=ppt/tags/tag86.xml><?xml version="1.0" encoding="utf-8"?>
<p:tagLst xmlns:p="http://schemas.openxmlformats.org/presentationml/2006/main">
  <p:tag name="PA" val="v5.2.9"/>
</p:tagLst>
</file>

<file path=ppt/tags/tag87.xml><?xml version="1.0" encoding="utf-8"?>
<p:tagLst xmlns:p="http://schemas.openxmlformats.org/presentationml/2006/main">
  <p:tag name="PA" val="v5.2.9"/>
</p:tagLst>
</file>

<file path=ppt/tags/tag88.xml><?xml version="1.0" encoding="utf-8"?>
<p:tagLst xmlns:p="http://schemas.openxmlformats.org/presentationml/2006/main">
  <p:tag name="PA" val="v5.2.9"/>
</p:tagLst>
</file>

<file path=ppt/tags/tag89.xml><?xml version="1.0" encoding="utf-8"?>
<p:tagLst xmlns:p="http://schemas.openxmlformats.org/presentationml/2006/main">
  <p:tag name="KSO_WM_UNIT_PLACING_PICTURE_USER_VIEWPORT" val="{&quot;height&quot;:7050,&quot;width&quot;:9374}"/>
</p:tagLst>
</file>

<file path=ppt/tags/tag9.xml><?xml version="1.0" encoding="utf-8"?>
<p:tagLst xmlns:p="http://schemas.openxmlformats.org/presentationml/2006/main">
  <p:tag name="PA" val="v5.2.9"/>
</p:tagLst>
</file>

<file path=ppt/tags/tag90.xml><?xml version="1.0" encoding="utf-8"?>
<p:tagLst xmlns:p="http://schemas.openxmlformats.org/presentationml/2006/main">
  <p:tag name="PA" val="v5.2.9"/>
</p:tagLst>
</file>

<file path=ppt/tags/tag91.xml><?xml version="1.0" encoding="utf-8"?>
<p:tagLst xmlns:p="http://schemas.openxmlformats.org/presentationml/2006/main">
  <p:tag name="PA" val="v5.2.9"/>
</p:tagLst>
</file>

<file path=ppt/tags/tag92.xml><?xml version="1.0" encoding="utf-8"?>
<p:tagLst xmlns:p="http://schemas.openxmlformats.org/presentationml/2006/main">
  <p:tag name="PA" val="v5.2.9"/>
</p:tagLst>
</file>

<file path=ppt/tags/tag93.xml><?xml version="1.0" encoding="utf-8"?>
<p:tagLst xmlns:p="http://schemas.openxmlformats.org/presentationml/2006/main">
  <p:tag name="PA" val="v5.2.9"/>
</p:tagLst>
</file>

<file path=ppt/tags/tag94.xml><?xml version="1.0" encoding="utf-8"?>
<p:tagLst xmlns:p="http://schemas.openxmlformats.org/presentationml/2006/main">
  <p:tag name="PA" val="v5.2.9"/>
</p:tagLst>
</file>

<file path=ppt/tags/tag95.xml><?xml version="1.0" encoding="utf-8"?>
<p:tagLst xmlns:p="http://schemas.openxmlformats.org/presentationml/2006/main">
  <p:tag name="PA" val="v5.2.9"/>
</p:tagLst>
</file>

<file path=ppt/tags/tag96.xml><?xml version="1.0" encoding="utf-8"?>
<p:tagLst xmlns:p="http://schemas.openxmlformats.org/presentationml/2006/main">
  <p:tag name="PA" val="v5.2.9"/>
</p:tagLst>
</file>

<file path=ppt/tags/tag97.xml><?xml version="1.0" encoding="utf-8"?>
<p:tagLst xmlns:p="http://schemas.openxmlformats.org/presentationml/2006/main">
  <p:tag name="PA" val="v5.2.9"/>
</p:tagLst>
</file>

<file path=ppt/tags/tag98.xml><?xml version="1.0" encoding="utf-8"?>
<p:tagLst xmlns:p="http://schemas.openxmlformats.org/presentationml/2006/main">
  <p:tag name="PA" val="v5.2.9"/>
</p:tagLst>
</file>

<file path=ppt/tags/tag99.xml><?xml version="1.0" encoding="utf-8"?>
<p:tagLst xmlns:p="http://schemas.openxmlformats.org/presentationml/2006/main">
  <p:tag name="PA" val="v5.2.9"/>
</p:tagLst>
</file>

<file path=ppt/theme/theme1.xml><?xml version="1.0" encoding="utf-8"?>
<a:theme xmlns:a="http://schemas.openxmlformats.org/drawingml/2006/main" name="第一PPT，www.1ppt.com">
  <a:themeElements>
    <a:clrScheme name="涂豆思">
      <a:dk1>
        <a:sysClr val="windowText" lastClr="000000"/>
      </a:dk1>
      <a:lt1>
        <a:sysClr val="window" lastClr="FFFFFF"/>
      </a:lt1>
      <a:dk2>
        <a:srgbClr val="44546A"/>
      </a:dk2>
      <a:lt2>
        <a:srgbClr val="E7E6E6"/>
      </a:lt2>
      <a:accent1>
        <a:srgbClr val="C00000"/>
      </a:accent1>
      <a:accent2>
        <a:srgbClr val="FFEDC2"/>
      </a:accent2>
      <a:accent3>
        <a:srgbClr val="A5A5A5"/>
      </a:accent3>
      <a:accent4>
        <a:srgbClr val="C00000"/>
      </a:accent4>
      <a:accent5>
        <a:srgbClr val="7F7F7F"/>
      </a:accent5>
      <a:accent6>
        <a:srgbClr val="FFEDC2"/>
      </a:accent6>
      <a:hlink>
        <a:srgbClr val="C00000"/>
      </a:hlink>
      <a:folHlink>
        <a:srgbClr val="C00000"/>
      </a:folHlink>
    </a:clrScheme>
    <a:fontScheme name="ozra3vqf">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第一PPT，www.1ppt.com">
  <a:themeElements>
    <a:clrScheme name="涂豆思">
      <a:dk1>
        <a:sysClr val="windowText" lastClr="000000"/>
      </a:dk1>
      <a:lt1>
        <a:sysClr val="window" lastClr="FFFFFF"/>
      </a:lt1>
      <a:dk2>
        <a:srgbClr val="44546A"/>
      </a:dk2>
      <a:lt2>
        <a:srgbClr val="E7E6E6"/>
      </a:lt2>
      <a:accent1>
        <a:srgbClr val="C00000"/>
      </a:accent1>
      <a:accent2>
        <a:srgbClr val="FFEDC2"/>
      </a:accent2>
      <a:accent3>
        <a:srgbClr val="A5A5A5"/>
      </a:accent3>
      <a:accent4>
        <a:srgbClr val="C00000"/>
      </a:accent4>
      <a:accent5>
        <a:srgbClr val="7F7F7F"/>
      </a:accent5>
      <a:accent6>
        <a:srgbClr val="FFEDC2"/>
      </a:accent6>
      <a:hlink>
        <a:srgbClr val="C00000"/>
      </a:hlink>
      <a:folHlink>
        <a:srgbClr val="C00000"/>
      </a:folHlink>
    </a:clrScheme>
    <a:fontScheme name="ozra3vqf">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5984</Words>
  <Application>WPS 演示</Application>
  <PresentationFormat>宽屏</PresentationFormat>
  <Paragraphs>332</Paragraphs>
  <Slides>29</Slides>
  <Notes>28</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29</vt:i4>
      </vt:variant>
    </vt:vector>
  </HeadingPairs>
  <TitlesOfParts>
    <vt:vector size="47" baseType="lpstr">
      <vt:lpstr>Arial</vt:lpstr>
      <vt:lpstr>宋体</vt:lpstr>
      <vt:lpstr>Wingdings</vt:lpstr>
      <vt:lpstr>思源黑体 CN Normal</vt:lpstr>
      <vt:lpstr>思源黑体 CN Medium</vt:lpstr>
      <vt:lpstr>方正粗黑宋简体</vt:lpstr>
      <vt:lpstr>华文行楷</vt:lpstr>
      <vt:lpstr>Bahnschrift Condensed</vt:lpstr>
      <vt:lpstr>微软雅黑</vt:lpstr>
      <vt:lpstr>等线</vt:lpstr>
      <vt:lpstr>Helvetica Neue</vt:lpstr>
      <vt:lpstr>Arial Unicode MS</vt:lpstr>
      <vt:lpstr>Times New Roman</vt:lpstr>
      <vt:lpstr>楷体</vt:lpstr>
      <vt:lpstr>黑体</vt:lpstr>
      <vt:lpstr>第一PPT，www.1ppt.com</vt:lpstr>
      <vt:lpstr>自定义设计方案</vt:lpstr>
      <vt:lpstr>1_第一PPT，www.1ppt.com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近平论述三个坚持夯实强国之基PPT模板</dc:title>
  <dc:creator>第一PPT</dc:creator>
  <cp:keywords>www.1ppt.com</cp:keywords>
  <dc:description>www.1ppt.com</dc:description>
  <cp:lastModifiedBy>红烧狮子头</cp:lastModifiedBy>
  <cp:revision>56</cp:revision>
  <dcterms:created xsi:type="dcterms:W3CDTF">2019-10-29T10:17:00Z</dcterms:created>
  <dcterms:modified xsi:type="dcterms:W3CDTF">2022-12-08T08:36:58Z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A1BA0C532D2248C492B02AD8C5DA8D0F</vt:lpwstr>
  </property>
  <property fmtid="{D5CDD505-2E9C-101B-9397-08002B2CF9AE}" pid="3" name="KSOProductBuildVer">
    <vt:lpwstr>2052-11.1.0.12763</vt:lpwstr>
  </property>
</Properties>
</file>