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00" r:id="rId3"/>
    <p:sldId id="404" r:id="rId5"/>
    <p:sldId id="410" r:id="rId6"/>
    <p:sldId id="411" r:id="rId7"/>
    <p:sldId id="423" r:id="rId8"/>
    <p:sldId id="421" r:id="rId9"/>
    <p:sldId id="422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84B"/>
    <a:srgbClr val="504975"/>
    <a:srgbClr val="D09053"/>
    <a:srgbClr val="F1E0CC"/>
    <a:srgbClr val="F9F8F5"/>
    <a:srgbClr val="F8F6F2"/>
    <a:srgbClr val="D5C9B5"/>
    <a:srgbClr val="D7C9B2"/>
    <a:srgbClr val="534C79"/>
    <a:srgbClr val="F2E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37" autoAdjust="0"/>
    <p:restoredTop sz="89692" autoAdjust="0"/>
  </p:normalViewPr>
  <p:slideViewPr>
    <p:cSldViewPr snapToGrid="0">
      <p:cViewPr varScale="1">
        <p:scale>
          <a:sx n="60" d="100"/>
          <a:sy n="60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4C9B5"/>
            </a:gs>
            <a:gs pos="100000">
              <a:srgbClr val="D7C9AE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3" b="2603"/>
          <a:stretch>
            <a:fillRect/>
          </a:stretch>
        </p:blipFill>
        <p:spPr>
          <a:xfrm>
            <a:off x="3133386" y="910882"/>
            <a:ext cx="7792099" cy="5036235"/>
          </a:xfrm>
          <a:prstGeom prst="rect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845486" y="-2416225"/>
            <a:ext cx="6501030" cy="11690448"/>
          </a:xfrm>
          <a:custGeom>
            <a:avLst/>
            <a:gdLst>
              <a:gd name="connsiteX0" fmla="*/ 6092660 w 6501030"/>
              <a:gd name="connsiteY0" fmla="*/ 991170 h 11690448"/>
              <a:gd name="connsiteX1" fmla="*/ 428840 w 6501030"/>
              <a:gd name="connsiteY1" fmla="*/ 991170 h 11690448"/>
              <a:gd name="connsiteX2" fmla="*/ 428839 w 6501030"/>
              <a:gd name="connsiteY2" fmla="*/ 10762967 h 11690448"/>
              <a:gd name="connsiteX3" fmla="*/ 6092660 w 6501030"/>
              <a:gd name="connsiteY3" fmla="*/ 10762967 h 11690448"/>
              <a:gd name="connsiteX4" fmla="*/ 6501030 w 6501030"/>
              <a:gd name="connsiteY4" fmla="*/ 0 h 11690448"/>
              <a:gd name="connsiteX5" fmla="*/ 6501030 w 6501030"/>
              <a:gd name="connsiteY5" fmla="*/ 11690448 h 11690448"/>
              <a:gd name="connsiteX6" fmla="*/ 0 w 6501030"/>
              <a:gd name="connsiteY6" fmla="*/ 11690448 h 11690448"/>
              <a:gd name="connsiteX7" fmla="*/ 0 w 6501030"/>
              <a:gd name="connsiteY7" fmla="*/ 0 h 116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1030" h="11690448">
                <a:moveTo>
                  <a:pt x="6092660" y="991170"/>
                </a:moveTo>
                <a:lnTo>
                  <a:pt x="428840" y="991170"/>
                </a:lnTo>
                <a:lnTo>
                  <a:pt x="428839" y="10762967"/>
                </a:lnTo>
                <a:lnTo>
                  <a:pt x="6092660" y="10762967"/>
                </a:lnTo>
                <a:close/>
                <a:moveTo>
                  <a:pt x="6501030" y="0"/>
                </a:moveTo>
                <a:lnTo>
                  <a:pt x="6501030" y="11690448"/>
                </a:lnTo>
                <a:lnTo>
                  <a:pt x="0" y="1169044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8" name="矩形 17"/>
          <p:cNvSpPr/>
          <p:nvPr/>
        </p:nvSpPr>
        <p:spPr>
          <a:xfrm>
            <a:off x="3469437" y="3542769"/>
            <a:ext cx="7141796" cy="1360262"/>
          </a:xfrm>
          <a:prstGeom prst="rect">
            <a:avLst/>
          </a:prstGeom>
          <a:solidFill>
            <a:srgbClr val="DA584B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737149" y="3542768"/>
            <a:ext cx="660637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500" dirty="0">
                <a:solidFill>
                  <a:schemeClr val="bg1"/>
                </a:solidFill>
                <a:latin typeface="包图粗朗体" panose="02000000000000000000" pitchFamily="2" charset="-122"/>
                <a:ea typeface="包图粗朗体" panose="02000000000000000000" pitchFamily="2" charset="-122"/>
              </a:rPr>
              <a:t>五四运动</a:t>
            </a:r>
            <a:endParaRPr lang="zh-CN" altLang="en-US" sz="7500" dirty="0">
              <a:solidFill>
                <a:schemeClr val="bg1"/>
              </a:solidFill>
              <a:latin typeface="包图粗朗体" panose="02000000000000000000" pitchFamily="2" charset="-122"/>
              <a:ea typeface="包图粗朗体" panose="02000000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32693" y="2739922"/>
            <a:ext cx="7291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534C79"/>
                </a:solidFill>
                <a:latin typeface="包图粗朗体" panose="02000000000000000000" pitchFamily="2" charset="-122"/>
                <a:ea typeface="包图粗朗体" panose="02000000000000000000" pitchFamily="2" charset="-122"/>
              </a:rPr>
              <a:t>May Fourth Movement</a:t>
            </a:r>
            <a:endParaRPr lang="zh-CN" altLang="en-US" sz="3200" dirty="0">
              <a:solidFill>
                <a:srgbClr val="534C79"/>
              </a:solidFill>
              <a:latin typeface="包图粗朗体" panose="02000000000000000000" pitchFamily="2" charset="-122"/>
              <a:ea typeface="包图粗朗体" panose="02000000000000000000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66" t="53317" r="7384" b="8076"/>
          <a:stretch>
            <a:fillRect/>
          </a:stretch>
        </p:blipFill>
        <p:spPr>
          <a:xfrm flipH="1">
            <a:off x="1067209" y="754286"/>
            <a:ext cx="2023284" cy="535674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09409" y="1336146"/>
            <a:ext cx="1538883" cy="40037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8800" dirty="0">
                <a:solidFill>
                  <a:schemeClr val="bg1"/>
                </a:solidFill>
                <a:effectLst>
                  <a:outerShdw blurRad="101600" sx="103000" sy="103000" algn="ctr" rotWithShape="0">
                    <a:prstClr val="black">
                      <a:alpha val="20000"/>
                    </a:prstClr>
                  </a:outerShdw>
                </a:effectLst>
                <a:latin typeface="包图粗朗体" panose="02000000000000000000" pitchFamily="2" charset="-122"/>
                <a:ea typeface="包图粗朗体" panose="02000000000000000000" pitchFamily="2" charset="-122"/>
              </a:rPr>
              <a:t>1919</a:t>
            </a:r>
            <a:endParaRPr lang="zh-CN" altLang="en-US" sz="8800" dirty="0">
              <a:solidFill>
                <a:schemeClr val="bg1"/>
              </a:solidFill>
              <a:effectLst>
                <a:outerShdw blurRad="101600" sx="103000" sy="103000" algn="ctr" rotWithShape="0">
                  <a:prstClr val="black">
                    <a:alpha val="20000"/>
                  </a:prstClr>
                </a:outerShdw>
              </a:effectLst>
              <a:latin typeface="包图粗朗体" panose="02000000000000000000" pitchFamily="2" charset="-122"/>
              <a:ea typeface="包图粗朗体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62092" y="5167484"/>
            <a:ext cx="2299158" cy="512909"/>
          </a:xfrm>
          <a:prstGeom prst="rect">
            <a:avLst/>
          </a:prstGeom>
          <a:solidFill>
            <a:srgbClr val="D0905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886324" y="5167483"/>
            <a:ext cx="2299158" cy="512909"/>
          </a:xfrm>
          <a:prstGeom prst="rect">
            <a:avLst/>
          </a:prstGeom>
          <a:solidFill>
            <a:srgbClr val="50497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303215" y="5170373"/>
            <a:ext cx="2299158" cy="512909"/>
          </a:xfrm>
          <a:prstGeom prst="rect">
            <a:avLst/>
          </a:prstGeom>
          <a:solidFill>
            <a:srgbClr val="D0905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651884" y="5104253"/>
            <a:ext cx="191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小组成员</a:t>
            </a:r>
            <a:r>
              <a:rPr lang="zh-CN" altLang="en-US" sz="32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：</a:t>
            </a:r>
            <a:endParaRPr lang="zh-CN" altLang="en-US" sz="32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93571" y="5220113"/>
            <a:ext cx="47305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罗欣怡 余亦婷          余芷嫣 张开垚 周颖</a:t>
            </a:r>
            <a:endParaRPr lang="zh-CN" altLang="en-US" sz="20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  <a:p>
            <a:pPr algn="dist"/>
            <a:endParaRPr lang="zh-CN" altLang="en-US" sz="32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469437" y="991660"/>
            <a:ext cx="2530974" cy="1622432"/>
            <a:chOff x="4228523" y="1624456"/>
            <a:chExt cx="3826593" cy="2452964"/>
          </a:xfrm>
        </p:grpSpPr>
        <p:sp>
          <p:nvSpPr>
            <p:cNvPr id="21" name="矩形 20"/>
            <p:cNvSpPr/>
            <p:nvPr/>
          </p:nvSpPr>
          <p:spPr>
            <a:xfrm>
              <a:off x="4544704" y="1883391"/>
              <a:ext cx="2511189" cy="18697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99" t="21891" r="11525" b="28445"/>
            <a:stretch>
              <a:fillRect/>
            </a:stretch>
          </p:blipFill>
          <p:spPr>
            <a:xfrm>
              <a:off x="4228523" y="1624456"/>
              <a:ext cx="3826593" cy="2452964"/>
            </a:xfrm>
            <a:prstGeom prst="rect">
              <a:avLst/>
            </a:prstGeom>
          </p:spPr>
        </p:pic>
      </p:grpSp>
      <p:sp>
        <p:nvSpPr>
          <p:cNvPr id="24" name="文本框 23"/>
          <p:cNvSpPr txBox="1"/>
          <p:nvPr/>
        </p:nvSpPr>
        <p:spPr>
          <a:xfrm>
            <a:off x="6104275" y="1040294"/>
            <a:ext cx="4778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“愿中国青年都摆脱冷气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只是向上走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不必听自暴自弃者流的话。能做事的做事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能发声的发声。有一分热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发一分光。就令萤火一般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也可以在黑暗里发一点光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不必等候炬火。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”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185125" y="2208005"/>
            <a:ext cx="1810564" cy="240605"/>
            <a:chOff x="6191591" y="2264560"/>
            <a:chExt cx="1810564" cy="240605"/>
          </a:xfrm>
        </p:grpSpPr>
        <p:cxnSp>
          <p:nvCxnSpPr>
            <p:cNvPr id="3" name="直接箭头连接符 2"/>
            <p:cNvCxnSpPr/>
            <p:nvPr/>
          </p:nvCxnSpPr>
          <p:spPr>
            <a:xfrm>
              <a:off x="6191591" y="2505165"/>
              <a:ext cx="1810564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>
              <a:off x="6191591" y="2386838"/>
              <a:ext cx="1341973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6191591" y="2264560"/>
              <a:ext cx="844311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平行四边形 31"/>
          <p:cNvSpPr/>
          <p:nvPr/>
        </p:nvSpPr>
        <p:spPr>
          <a:xfrm>
            <a:off x="8215048" y="1977972"/>
            <a:ext cx="2409117" cy="523184"/>
          </a:xfrm>
          <a:prstGeom prst="parallelogram">
            <a:avLst>
              <a:gd name="adj" fmla="val 49926"/>
            </a:avLst>
          </a:prstGeom>
          <a:solidFill>
            <a:srgbClr val="DA584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8848229" y="1988263"/>
            <a:ext cx="114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i="1" dirty="0">
                <a:solidFill>
                  <a:schemeClr val="bg1"/>
                </a:solidFill>
                <a:latin typeface="包图粗朗体" panose="02000000000000000000" pitchFamily="2" charset="-122"/>
                <a:ea typeface="包图粗朗体" panose="02000000000000000000" pitchFamily="2" charset="-122"/>
              </a:rPr>
              <a:t>5.4</a:t>
            </a:r>
            <a:endParaRPr lang="zh-CN" altLang="en-US" sz="2400" i="1" dirty="0">
              <a:solidFill>
                <a:schemeClr val="bg1"/>
              </a:solidFill>
              <a:latin typeface="包图粗朗体" panose="02000000000000000000" pitchFamily="2" charset="-122"/>
              <a:ea typeface="包图粗朗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0">
        <p15:prstTrans prst="curtains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1" grpId="0" animBg="1"/>
      <p:bldP spid="12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4663" y="562970"/>
            <a:ext cx="10822674" cy="573206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MAY FOURTH MOVEMENT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863975" y="-2416224"/>
            <a:ext cx="6501030" cy="11690448"/>
          </a:xfrm>
          <a:custGeom>
            <a:avLst/>
            <a:gdLst>
              <a:gd name="connsiteX0" fmla="*/ 6092660 w 6501030"/>
              <a:gd name="connsiteY0" fmla="*/ 991170 h 11690448"/>
              <a:gd name="connsiteX1" fmla="*/ 428840 w 6501030"/>
              <a:gd name="connsiteY1" fmla="*/ 991170 h 11690448"/>
              <a:gd name="connsiteX2" fmla="*/ 428839 w 6501030"/>
              <a:gd name="connsiteY2" fmla="*/ 10762967 h 11690448"/>
              <a:gd name="connsiteX3" fmla="*/ 6092660 w 6501030"/>
              <a:gd name="connsiteY3" fmla="*/ 10762967 h 11690448"/>
              <a:gd name="connsiteX4" fmla="*/ 6501030 w 6501030"/>
              <a:gd name="connsiteY4" fmla="*/ 0 h 11690448"/>
              <a:gd name="connsiteX5" fmla="*/ 6501030 w 6501030"/>
              <a:gd name="connsiteY5" fmla="*/ 11690448 h 11690448"/>
              <a:gd name="connsiteX6" fmla="*/ 0 w 6501030"/>
              <a:gd name="connsiteY6" fmla="*/ 11690448 h 11690448"/>
              <a:gd name="connsiteX7" fmla="*/ 0 w 6501030"/>
              <a:gd name="connsiteY7" fmla="*/ 0 h 116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1030" h="11690448">
                <a:moveTo>
                  <a:pt x="6092660" y="991170"/>
                </a:moveTo>
                <a:lnTo>
                  <a:pt x="428840" y="991170"/>
                </a:lnTo>
                <a:lnTo>
                  <a:pt x="428839" y="10762967"/>
                </a:lnTo>
                <a:lnTo>
                  <a:pt x="6092660" y="10762967"/>
                </a:lnTo>
                <a:close/>
                <a:moveTo>
                  <a:pt x="6501030" y="0"/>
                </a:moveTo>
                <a:lnTo>
                  <a:pt x="6501030" y="11690448"/>
                </a:lnTo>
                <a:lnTo>
                  <a:pt x="0" y="1169044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 flipH="1">
            <a:off x="4293291" y="900287"/>
            <a:ext cx="7036834" cy="431095"/>
            <a:chOff x="6191591" y="2264560"/>
            <a:chExt cx="1810564" cy="240605"/>
          </a:xfrm>
        </p:grpSpPr>
        <p:cxnSp>
          <p:nvCxnSpPr>
            <p:cNvPr id="7" name="直接箭头连接符 6"/>
            <p:cNvCxnSpPr/>
            <p:nvPr/>
          </p:nvCxnSpPr>
          <p:spPr>
            <a:xfrm>
              <a:off x="6191591" y="2505165"/>
              <a:ext cx="1810564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>
              <a:off x="6191591" y="2386838"/>
              <a:ext cx="1341973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6191591" y="2264560"/>
              <a:ext cx="844311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8"/>
          <p:cNvSpPr txBox="1"/>
          <p:nvPr/>
        </p:nvSpPr>
        <p:spPr>
          <a:xfrm>
            <a:off x="2117074" y="4693607"/>
            <a:ext cx="226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23</a:t>
            </a:r>
            <a:r>
              <a:rPr lang="en-US" altLang="zh-CN" sz="3600" b="1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6</a:t>
            </a:r>
            <a:r>
              <a:rPr lang="en-US" sz="2000" b="1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.</a:t>
            </a:r>
            <a:endParaRPr lang="en-US" sz="3600" b="1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17074" y="5148649"/>
            <a:ext cx="167628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您的文字内容</a:t>
            </a:r>
            <a:endParaRPr lang="zh-CN" altLang="en-US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4026591" y="4702244"/>
            <a:ext cx="226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23</a:t>
            </a:r>
            <a:r>
              <a:rPr lang="en-US" altLang="zh-CN" sz="3600" b="1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6</a:t>
            </a:r>
            <a:r>
              <a:rPr lang="en-US" sz="2000" b="1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.</a:t>
            </a:r>
            <a:endParaRPr lang="en-US" sz="3600" b="1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26591" y="5157286"/>
            <a:ext cx="167628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您的文字内容</a:t>
            </a:r>
            <a:endParaRPr lang="zh-CN" altLang="en-US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5985356" y="4676844"/>
            <a:ext cx="226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23</a:t>
            </a:r>
            <a:r>
              <a:rPr lang="en-US" altLang="zh-CN" sz="3600" b="1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6</a:t>
            </a:r>
            <a:r>
              <a:rPr lang="en-US" sz="2000" b="1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思源黑体" panose="020B0500000000000000" pitchFamily="34" charset="-122"/>
              </a:rPr>
              <a:t>.</a:t>
            </a:r>
            <a:endParaRPr lang="en-US" sz="3600" b="1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85356" y="5157286"/>
            <a:ext cx="167628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您的文字内容</a:t>
            </a:r>
            <a:endParaRPr lang="zh-CN" altLang="en-US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39356" y="1534825"/>
            <a:ext cx="314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rgbClr val="534C79"/>
                </a:solidFill>
                <a:latin typeface="包图粗朗体" panose="02000000000000000000" pitchFamily="2" charset="-122"/>
                <a:ea typeface="包图粗朗体" panose="02000000000000000000" pitchFamily="2" charset="-122"/>
              </a:rPr>
              <a:t>巴黎和会外交失败</a:t>
            </a:r>
            <a:endParaRPr lang="zh-CN" altLang="en-US" sz="2800" dirty="0">
              <a:solidFill>
                <a:srgbClr val="534C79"/>
              </a:solidFill>
              <a:latin typeface="包图粗朗体" panose="02000000000000000000" pitchFamily="2" charset="-122"/>
              <a:ea typeface="包图粗朗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72779" y="2322306"/>
            <a:ext cx="54606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1919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，一战结束后，战胜各国在巴黎召开和会，中国代表与会。在会上，中国代表提出收回青岛主权和山东权益的主张，但英、法、美等国操纵着会议，他们无视中国的正义要求，悍然将青岛主权及山东权益交给日本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巴黎和会上中国外交失败的消息传到国内，长期积压在中国人民心中的怒火，像火山一样爆发了。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852372" y="658423"/>
            <a:ext cx="2637064" cy="518694"/>
          </a:xfrm>
          <a:prstGeom prst="parallelogram">
            <a:avLst>
              <a:gd name="adj" fmla="val 49926"/>
            </a:avLst>
          </a:prstGeom>
          <a:solidFill>
            <a:srgbClr val="DA584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导火线</a:t>
            </a:r>
            <a:endParaRPr lang="zh-CN" altLang="en-US" sz="28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8" y="2202669"/>
            <a:ext cx="5511440" cy="2968829"/>
          </a:xfrm>
          <a:prstGeom prst="rect">
            <a:avLst/>
          </a:prstGeom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/>
      <p:bldP spid="19" grpId="0" bldLvl="0"/>
      <p:bldP spid="21" grpId="0" bldLvl="0"/>
      <p:bldP spid="22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4663" y="608161"/>
            <a:ext cx="10822674" cy="573206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845486" y="-2416225"/>
            <a:ext cx="6501030" cy="11690448"/>
          </a:xfrm>
          <a:custGeom>
            <a:avLst/>
            <a:gdLst>
              <a:gd name="connsiteX0" fmla="*/ 6092660 w 6501030"/>
              <a:gd name="connsiteY0" fmla="*/ 991170 h 11690448"/>
              <a:gd name="connsiteX1" fmla="*/ 428840 w 6501030"/>
              <a:gd name="connsiteY1" fmla="*/ 991170 h 11690448"/>
              <a:gd name="connsiteX2" fmla="*/ 428839 w 6501030"/>
              <a:gd name="connsiteY2" fmla="*/ 10762967 h 11690448"/>
              <a:gd name="connsiteX3" fmla="*/ 6092660 w 6501030"/>
              <a:gd name="connsiteY3" fmla="*/ 10762967 h 11690448"/>
              <a:gd name="connsiteX4" fmla="*/ 6501030 w 6501030"/>
              <a:gd name="connsiteY4" fmla="*/ 0 h 11690448"/>
              <a:gd name="connsiteX5" fmla="*/ 6501030 w 6501030"/>
              <a:gd name="connsiteY5" fmla="*/ 11690448 h 11690448"/>
              <a:gd name="connsiteX6" fmla="*/ 0 w 6501030"/>
              <a:gd name="connsiteY6" fmla="*/ 11690448 h 11690448"/>
              <a:gd name="connsiteX7" fmla="*/ 0 w 6501030"/>
              <a:gd name="connsiteY7" fmla="*/ 0 h 116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1030" h="11690448">
                <a:moveTo>
                  <a:pt x="6092660" y="991170"/>
                </a:moveTo>
                <a:lnTo>
                  <a:pt x="428840" y="991170"/>
                </a:lnTo>
                <a:lnTo>
                  <a:pt x="428839" y="10762967"/>
                </a:lnTo>
                <a:lnTo>
                  <a:pt x="6092660" y="10762967"/>
                </a:lnTo>
                <a:close/>
                <a:moveTo>
                  <a:pt x="6501030" y="0"/>
                </a:moveTo>
                <a:lnTo>
                  <a:pt x="6501030" y="11690448"/>
                </a:lnTo>
                <a:lnTo>
                  <a:pt x="0" y="1169044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34" y="484185"/>
            <a:ext cx="3997828" cy="5910102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63" y="535937"/>
            <a:ext cx="3997827" cy="587650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62527" y="1305340"/>
            <a:ext cx="348227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cs typeface="宋体" panose="02010600030101010101" pitchFamily="2" charset="-122"/>
              </a:rPr>
              <a:t>1919</a:t>
            </a:r>
            <a:r>
              <a:rPr lang="zh-CN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年</a:t>
            </a:r>
            <a:r>
              <a:rPr lang="en-US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5</a:t>
            </a:r>
            <a:r>
              <a:rPr lang="zh-CN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月</a:t>
            </a:r>
            <a:r>
              <a:rPr lang="en-US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4</a:t>
            </a:r>
            <a:r>
              <a:rPr lang="zh-CN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日下午，北京三所高校的</a:t>
            </a:r>
            <a:r>
              <a:rPr lang="en-US" altLang="zh-CN" kern="0" dirty="0">
                <a:solidFill>
                  <a:srgbClr val="333333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3000</a:t>
            </a:r>
            <a:r>
              <a:rPr lang="zh-CN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多名学生代表冲破军警阻挠，云集天安门，北京高等师范学校最早到达天安门。他们打出</a:t>
            </a:r>
            <a:r>
              <a:rPr lang="en-US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誓死力争，还我青岛</a:t>
            </a:r>
            <a:r>
              <a:rPr lang="en-US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en-US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收回山东权利</a:t>
            </a:r>
            <a:r>
              <a:rPr lang="en-US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en-US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拒绝在巴黎和约上签字</a:t>
            </a:r>
            <a:r>
              <a:rPr lang="en-US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en-US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废除二十一条</a:t>
            </a:r>
            <a:r>
              <a:rPr lang="en-US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en-US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抵制日货</a:t>
            </a:r>
            <a:r>
              <a:rPr lang="en-US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en-US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宁肯玉碎，勿为瓦全</a:t>
            </a:r>
            <a:r>
              <a:rPr lang="en-US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lang="en-US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外争主权，内除国贼</a:t>
            </a:r>
            <a:r>
              <a:rPr lang="en-US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zh-CN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等口号</a:t>
            </a:r>
            <a:r>
              <a:rPr lang="zh-CN" altLang="en-US" kern="0" dirty="0">
                <a:solidFill>
                  <a:srgbClr val="333333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r>
              <a:rPr lang="zh-CN" altLang="en-US" kern="0" dirty="0">
                <a:solidFill>
                  <a:srgbClr val="333333"/>
                </a:solidFill>
                <a:effectLst/>
                <a:ea typeface="微软雅黑" panose="020B0503020204020204" pitchFamily="34" charset="-122"/>
                <a:cs typeface="宋体" panose="02010600030101010101" pitchFamily="2" charset="-122"/>
              </a:rPr>
              <a:t>并且要求惩办曹汝霖、陆宗舆、章宗祥等亲日卖国贼。北洋政府下令逮捕肇事学生，结果引发更大的风潮。五千多名学生自请入狱，各大学校长全部辞职，全国各地罢课、罢工、罢市。</a:t>
            </a:r>
            <a:endParaRPr lang="zh-CN" altLang="en-US" dirty="0"/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4663" y="562970"/>
            <a:ext cx="10822674" cy="573206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845486" y="-2416225"/>
            <a:ext cx="6501030" cy="11690448"/>
          </a:xfrm>
          <a:custGeom>
            <a:avLst/>
            <a:gdLst>
              <a:gd name="connsiteX0" fmla="*/ 6092660 w 6501030"/>
              <a:gd name="connsiteY0" fmla="*/ 991170 h 11690448"/>
              <a:gd name="connsiteX1" fmla="*/ 428840 w 6501030"/>
              <a:gd name="connsiteY1" fmla="*/ 991170 h 11690448"/>
              <a:gd name="connsiteX2" fmla="*/ 428839 w 6501030"/>
              <a:gd name="connsiteY2" fmla="*/ 10762967 h 11690448"/>
              <a:gd name="connsiteX3" fmla="*/ 6092660 w 6501030"/>
              <a:gd name="connsiteY3" fmla="*/ 10762967 h 11690448"/>
              <a:gd name="connsiteX4" fmla="*/ 6501030 w 6501030"/>
              <a:gd name="connsiteY4" fmla="*/ 0 h 11690448"/>
              <a:gd name="connsiteX5" fmla="*/ 6501030 w 6501030"/>
              <a:gd name="connsiteY5" fmla="*/ 11690448 h 11690448"/>
              <a:gd name="connsiteX6" fmla="*/ 0 w 6501030"/>
              <a:gd name="connsiteY6" fmla="*/ 11690448 h 11690448"/>
              <a:gd name="connsiteX7" fmla="*/ 0 w 6501030"/>
              <a:gd name="connsiteY7" fmla="*/ 0 h 116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1030" h="11690448">
                <a:moveTo>
                  <a:pt x="6092660" y="991170"/>
                </a:moveTo>
                <a:lnTo>
                  <a:pt x="428840" y="991170"/>
                </a:lnTo>
                <a:lnTo>
                  <a:pt x="428839" y="10762967"/>
                </a:lnTo>
                <a:lnTo>
                  <a:pt x="6092660" y="10762967"/>
                </a:lnTo>
                <a:close/>
                <a:moveTo>
                  <a:pt x="6501030" y="0"/>
                </a:moveTo>
                <a:lnTo>
                  <a:pt x="6501030" y="11690448"/>
                </a:lnTo>
                <a:lnTo>
                  <a:pt x="0" y="1169044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 flipH="1">
            <a:off x="4036317" y="873457"/>
            <a:ext cx="7036834" cy="431095"/>
            <a:chOff x="6191591" y="2264560"/>
            <a:chExt cx="1810564" cy="240605"/>
          </a:xfrm>
        </p:grpSpPr>
        <p:cxnSp>
          <p:nvCxnSpPr>
            <p:cNvPr id="7" name="直接箭头连接符 6"/>
            <p:cNvCxnSpPr/>
            <p:nvPr/>
          </p:nvCxnSpPr>
          <p:spPr>
            <a:xfrm>
              <a:off x="6191591" y="2505165"/>
              <a:ext cx="1810564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>
              <a:off x="6191591" y="2386838"/>
              <a:ext cx="1341973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6191591" y="2264560"/>
              <a:ext cx="844311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平行四边形 9"/>
          <p:cNvSpPr/>
          <p:nvPr/>
        </p:nvSpPr>
        <p:spPr>
          <a:xfrm>
            <a:off x="1169800" y="772210"/>
            <a:ext cx="2637064" cy="518694"/>
          </a:xfrm>
          <a:prstGeom prst="parallelogram">
            <a:avLst>
              <a:gd name="adj" fmla="val 49926"/>
            </a:avLst>
          </a:prstGeom>
          <a:solidFill>
            <a:srgbClr val="DA584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455887" y="781332"/>
            <a:ext cx="2064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i="1" dirty="0">
                <a:solidFill>
                  <a:schemeClr val="bg1"/>
                </a:solidFill>
                <a:latin typeface="包图粗朗体" panose="02000000000000000000" pitchFamily="2" charset="-122"/>
                <a:ea typeface="包图粗朗体" panose="02000000000000000000" pitchFamily="2" charset="-122"/>
              </a:rPr>
              <a:t>输入标题</a:t>
            </a:r>
            <a:endParaRPr lang="zh-CN" altLang="en-US" sz="2800" i="1" dirty="0">
              <a:solidFill>
                <a:schemeClr val="bg1"/>
              </a:solidFill>
              <a:latin typeface="包图粗朗体" panose="02000000000000000000" pitchFamily="2" charset="-122"/>
              <a:ea typeface="包图粗朗体" panose="02000000000000000000" pitchFamily="2" charset="-122"/>
            </a:endParaRPr>
          </a:p>
        </p:txBody>
      </p:sp>
      <p:sp>
        <p:nvSpPr>
          <p:cNvPr id="14" name="Rectangle 39"/>
          <p:cNvSpPr/>
          <p:nvPr/>
        </p:nvSpPr>
        <p:spPr>
          <a:xfrm>
            <a:off x="5857515" y="2046136"/>
            <a:ext cx="5215635" cy="23693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7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  <a:p>
            <a:pPr algn="just" defTabSz="8667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忧国忧民、热爱祖国、积极创新、探索科学的爱国主义精神。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  <a:p>
            <a:pPr algn="just" defTabSz="8667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cs typeface="+mn-ea"/>
                <a:sym typeface="+mn-lt"/>
              </a:rPr>
              <a:t>核心内容：爱国、进步、民主、科学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8500"/>
            <a:ext cx="4275400" cy="21377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99828"/>
            <a:ext cx="4275400" cy="3182241"/>
          </a:xfrm>
          <a:prstGeom prst="rect">
            <a:avLst/>
          </a:prstGeom>
        </p:spPr>
      </p:pic>
    </p:spTree>
  </p:cSld>
  <p:clrMapOvr>
    <a:masterClrMapping/>
  </p:clrMapOvr>
  <p:transition spd="med" advTm="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09684" y="573206"/>
            <a:ext cx="10822674" cy="573206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739160" y="-2416224"/>
            <a:ext cx="6501030" cy="11690448"/>
          </a:xfrm>
          <a:custGeom>
            <a:avLst/>
            <a:gdLst>
              <a:gd name="connsiteX0" fmla="*/ 6092660 w 6501030"/>
              <a:gd name="connsiteY0" fmla="*/ 991170 h 11690448"/>
              <a:gd name="connsiteX1" fmla="*/ 428840 w 6501030"/>
              <a:gd name="connsiteY1" fmla="*/ 991170 h 11690448"/>
              <a:gd name="connsiteX2" fmla="*/ 428839 w 6501030"/>
              <a:gd name="connsiteY2" fmla="*/ 10762967 h 11690448"/>
              <a:gd name="connsiteX3" fmla="*/ 6092660 w 6501030"/>
              <a:gd name="connsiteY3" fmla="*/ 10762967 h 11690448"/>
              <a:gd name="connsiteX4" fmla="*/ 6501030 w 6501030"/>
              <a:gd name="connsiteY4" fmla="*/ 0 h 11690448"/>
              <a:gd name="connsiteX5" fmla="*/ 6501030 w 6501030"/>
              <a:gd name="connsiteY5" fmla="*/ 11690448 h 11690448"/>
              <a:gd name="connsiteX6" fmla="*/ 0 w 6501030"/>
              <a:gd name="connsiteY6" fmla="*/ 11690448 h 11690448"/>
              <a:gd name="connsiteX7" fmla="*/ 0 w 6501030"/>
              <a:gd name="connsiteY7" fmla="*/ 0 h 116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1030" h="11690448">
                <a:moveTo>
                  <a:pt x="6092660" y="991170"/>
                </a:moveTo>
                <a:lnTo>
                  <a:pt x="428840" y="991170"/>
                </a:lnTo>
                <a:lnTo>
                  <a:pt x="428839" y="10762967"/>
                </a:lnTo>
                <a:lnTo>
                  <a:pt x="6092660" y="10762967"/>
                </a:lnTo>
                <a:close/>
                <a:moveTo>
                  <a:pt x="6501030" y="0"/>
                </a:moveTo>
                <a:lnTo>
                  <a:pt x="6501030" y="11690448"/>
                </a:lnTo>
                <a:lnTo>
                  <a:pt x="0" y="1169044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 flipH="1">
            <a:off x="4036317" y="873457"/>
            <a:ext cx="7036834" cy="431095"/>
            <a:chOff x="6191591" y="2264560"/>
            <a:chExt cx="1810564" cy="240605"/>
          </a:xfrm>
        </p:grpSpPr>
        <p:cxnSp>
          <p:nvCxnSpPr>
            <p:cNvPr id="7" name="直接箭头连接符 6"/>
            <p:cNvCxnSpPr/>
            <p:nvPr/>
          </p:nvCxnSpPr>
          <p:spPr>
            <a:xfrm>
              <a:off x="6191591" y="2505165"/>
              <a:ext cx="1810564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>
              <a:off x="6191591" y="2386838"/>
              <a:ext cx="1341973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6191591" y="2264560"/>
              <a:ext cx="844311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/>
          <p:cNvSpPr txBox="1"/>
          <p:nvPr/>
        </p:nvSpPr>
        <p:spPr>
          <a:xfrm>
            <a:off x="5031876" y="5029814"/>
            <a:ext cx="5519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rgbClr val="534C79"/>
                </a:solidFill>
                <a:latin typeface="包图粗朗体" panose="02000000000000000000" pitchFamily="2" charset="-122"/>
                <a:ea typeface="包图粗朗体" panose="02000000000000000000" pitchFamily="2" charset="-122"/>
              </a:rPr>
              <a:t>五四运动的意义</a:t>
            </a:r>
            <a:endParaRPr lang="zh-CN" altLang="en-US" sz="5400" dirty="0">
              <a:solidFill>
                <a:srgbClr val="534C79"/>
              </a:solidFill>
              <a:latin typeface="包图粗朗体" panose="02000000000000000000" pitchFamily="2" charset="-122"/>
              <a:ea typeface="包图粗朗体" panose="02000000000000000000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66" t="53317" r="7384" b="8076"/>
          <a:stretch>
            <a:fillRect/>
          </a:stretch>
        </p:blipFill>
        <p:spPr>
          <a:xfrm rot="16200000" flipH="1">
            <a:off x="6148728" y="-422393"/>
            <a:ext cx="3856106" cy="70483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00" y="739035"/>
            <a:ext cx="3791967" cy="505244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175077" y="1975131"/>
            <a:ext cx="5674971" cy="295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  <a:spcBef>
                <a:spcPts val="1275"/>
              </a:spcBef>
              <a:spcAft>
                <a:spcPts val="1275"/>
              </a:spcAft>
            </a:pPr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五四运动是一场伟大的群众爱国运动。它充分发动了群众，工、商、学联合起来，农民也有部分参加了，实际上揭开了全民族进行彻底的反帝反封建斗争的序幕。</a:t>
            </a:r>
            <a:r>
              <a:rPr lang="zh-CN" altLang="zh-CN" sz="1800" kern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五四运动是一场深刻的思想解放运动</a:t>
            </a:r>
            <a:r>
              <a:rPr lang="zh-CN" altLang="en-US" sz="1800" kern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</a:t>
            </a:r>
            <a:r>
              <a:rPr lang="zh-CN" altLang="zh-CN" sz="1800" kern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进一步提高了中国人民反帝反封建的决心和觉悟；也促进了新思潮的蓬勃兴起和马克思主义的传播 。五四运动既揭开了新民主主义革命的序幕，从此，无产阶级登上了政治舞台</a:t>
            </a:r>
            <a:r>
              <a:rPr lang="zh-CN" altLang="en-US" sz="1800" kern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r>
              <a:rPr lang="zh-CN" altLang="zh-CN" sz="1800" kern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还直接为中国共产党的成立创造了阶级上、思想上和干部上的条件。</a:t>
            </a:r>
            <a:endParaRPr lang="zh-CN" altLang="zh-CN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6736" y="839429"/>
            <a:ext cx="10822674" cy="573206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845486" y="-2416225"/>
            <a:ext cx="6501030" cy="11690448"/>
          </a:xfrm>
          <a:custGeom>
            <a:avLst/>
            <a:gdLst>
              <a:gd name="connsiteX0" fmla="*/ 6092660 w 6501030"/>
              <a:gd name="connsiteY0" fmla="*/ 991170 h 11690448"/>
              <a:gd name="connsiteX1" fmla="*/ 428840 w 6501030"/>
              <a:gd name="connsiteY1" fmla="*/ 991170 h 11690448"/>
              <a:gd name="connsiteX2" fmla="*/ 428839 w 6501030"/>
              <a:gd name="connsiteY2" fmla="*/ 10762967 h 11690448"/>
              <a:gd name="connsiteX3" fmla="*/ 6092660 w 6501030"/>
              <a:gd name="connsiteY3" fmla="*/ 10762967 h 11690448"/>
              <a:gd name="connsiteX4" fmla="*/ 6501030 w 6501030"/>
              <a:gd name="connsiteY4" fmla="*/ 0 h 11690448"/>
              <a:gd name="connsiteX5" fmla="*/ 6501030 w 6501030"/>
              <a:gd name="connsiteY5" fmla="*/ 11690448 h 11690448"/>
              <a:gd name="connsiteX6" fmla="*/ 0 w 6501030"/>
              <a:gd name="connsiteY6" fmla="*/ 11690448 h 11690448"/>
              <a:gd name="connsiteX7" fmla="*/ 0 w 6501030"/>
              <a:gd name="connsiteY7" fmla="*/ 0 h 116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1030" h="11690448">
                <a:moveTo>
                  <a:pt x="6092660" y="991170"/>
                </a:moveTo>
                <a:lnTo>
                  <a:pt x="428840" y="991170"/>
                </a:lnTo>
                <a:lnTo>
                  <a:pt x="428839" y="10762967"/>
                </a:lnTo>
                <a:lnTo>
                  <a:pt x="6092660" y="10762967"/>
                </a:lnTo>
                <a:close/>
                <a:moveTo>
                  <a:pt x="6501030" y="0"/>
                </a:moveTo>
                <a:lnTo>
                  <a:pt x="6501030" y="11690448"/>
                </a:lnTo>
                <a:lnTo>
                  <a:pt x="0" y="11690448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 flipH="1">
            <a:off x="4036317" y="873457"/>
            <a:ext cx="7036834" cy="431095"/>
            <a:chOff x="6191591" y="2264560"/>
            <a:chExt cx="1810564" cy="240605"/>
          </a:xfrm>
        </p:grpSpPr>
        <p:cxnSp>
          <p:nvCxnSpPr>
            <p:cNvPr id="7" name="直接箭头连接符 6"/>
            <p:cNvCxnSpPr/>
            <p:nvPr/>
          </p:nvCxnSpPr>
          <p:spPr>
            <a:xfrm>
              <a:off x="6191591" y="2505165"/>
              <a:ext cx="1810564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>
              <a:off x="6191591" y="2386838"/>
              <a:ext cx="1341973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6191591" y="2264560"/>
              <a:ext cx="844311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5460335" y="1596673"/>
            <a:ext cx="5498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rgbClr val="534C79"/>
                </a:solidFill>
                <a:latin typeface="包图粗朗体" panose="02000000000000000000" pitchFamily="2" charset="-122"/>
                <a:ea typeface="包图粗朗体" panose="02000000000000000000" pitchFamily="2" charset="-122"/>
              </a:rPr>
              <a:t>五四精神在当代</a:t>
            </a:r>
            <a:endParaRPr lang="zh-CN" altLang="en-US" sz="5400" dirty="0">
              <a:solidFill>
                <a:srgbClr val="534C79"/>
              </a:solidFill>
              <a:latin typeface="包图粗朗体" panose="02000000000000000000" pitchFamily="2" charset="-122"/>
              <a:ea typeface="包图粗朗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89057" y="2779023"/>
            <a:ext cx="5850390" cy="311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这次的新冠疫情中，我们看见了当代一个个“平凡青年”的不凡担当。战疫一线的医护人员中有许多的年轻面孔，他们和我们一样，普通、畏死、向生，他们本身并不理所当然是“英雄”但却挺身而出的普通人，与死神抢夺生命，为生民负重前行。而在被封锁的城市，无数的青年人在快递小哥、外卖骑手、网约车司机的岗位上坚守，用车辆、物资与关怀，构筑了战疫期间的城市血管，竭力让一座座围城维持着运转和生气。</a:t>
            </a:r>
            <a:endParaRPr lang="en-US" altLang="zh-CN" dirty="0"/>
          </a:p>
          <a:p>
            <a:r>
              <a:rPr lang="zh-CN" altLang="en-US" dirty="0"/>
              <a:t>当代青年，在时代大潮中虽如微末，却依旧逆向前行，具体而微地诠释着“平凡中的英雄主义“。让五四精神继续闪闪发光。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35" y="418171"/>
            <a:ext cx="4660619" cy="6021658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2" y="418171"/>
            <a:ext cx="4592692" cy="2327290"/>
          </a:xfrm>
          <a:prstGeom prst="rect">
            <a:avLst/>
          </a:prstGeom>
        </p:spPr>
      </p:pic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3" b="2603"/>
          <a:stretch>
            <a:fillRect/>
          </a:stretch>
        </p:blipFill>
        <p:spPr>
          <a:xfrm>
            <a:off x="3194357" y="910881"/>
            <a:ext cx="7792099" cy="5036235"/>
          </a:xfrm>
          <a:prstGeom prst="rect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 flipV="1">
            <a:off x="2845486" y="-2416225"/>
            <a:ext cx="6501030" cy="11690448"/>
          </a:xfrm>
          <a:custGeom>
            <a:avLst/>
            <a:gdLst>
              <a:gd name="connsiteX0" fmla="*/ 6092660 w 6501030"/>
              <a:gd name="connsiteY0" fmla="*/ 991170 h 11690448"/>
              <a:gd name="connsiteX1" fmla="*/ 428840 w 6501030"/>
              <a:gd name="connsiteY1" fmla="*/ 991170 h 11690448"/>
              <a:gd name="connsiteX2" fmla="*/ 428839 w 6501030"/>
              <a:gd name="connsiteY2" fmla="*/ 10762967 h 11690448"/>
              <a:gd name="connsiteX3" fmla="*/ 6092660 w 6501030"/>
              <a:gd name="connsiteY3" fmla="*/ 10762967 h 11690448"/>
              <a:gd name="connsiteX4" fmla="*/ 6501030 w 6501030"/>
              <a:gd name="connsiteY4" fmla="*/ 0 h 11690448"/>
              <a:gd name="connsiteX5" fmla="*/ 6501030 w 6501030"/>
              <a:gd name="connsiteY5" fmla="*/ 11690448 h 11690448"/>
              <a:gd name="connsiteX6" fmla="*/ 0 w 6501030"/>
              <a:gd name="connsiteY6" fmla="*/ 11690448 h 11690448"/>
              <a:gd name="connsiteX7" fmla="*/ 0 w 6501030"/>
              <a:gd name="connsiteY7" fmla="*/ 0 h 1169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1030" h="11690448">
                <a:moveTo>
                  <a:pt x="6092660" y="991170"/>
                </a:moveTo>
                <a:lnTo>
                  <a:pt x="428840" y="991170"/>
                </a:lnTo>
                <a:lnTo>
                  <a:pt x="428839" y="10762967"/>
                </a:lnTo>
                <a:lnTo>
                  <a:pt x="6092660" y="10762967"/>
                </a:lnTo>
                <a:close/>
                <a:moveTo>
                  <a:pt x="6501030" y="0"/>
                </a:moveTo>
                <a:lnTo>
                  <a:pt x="6501030" y="11690448"/>
                </a:lnTo>
                <a:lnTo>
                  <a:pt x="0" y="11690448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8" name="矩形 17"/>
          <p:cNvSpPr/>
          <p:nvPr/>
        </p:nvSpPr>
        <p:spPr>
          <a:xfrm>
            <a:off x="3469437" y="3542769"/>
            <a:ext cx="7141796" cy="1360262"/>
          </a:xfrm>
          <a:prstGeom prst="rect">
            <a:avLst/>
          </a:prstGeom>
          <a:solidFill>
            <a:srgbClr val="DA584B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737149" y="3542768"/>
            <a:ext cx="660637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500" dirty="0">
                <a:solidFill>
                  <a:schemeClr val="bg1"/>
                </a:solidFill>
                <a:latin typeface="包图粗朗体" panose="02000000000000000000" pitchFamily="2" charset="-122"/>
                <a:ea typeface="包图粗朗体" panose="02000000000000000000" pitchFamily="2" charset="-122"/>
              </a:rPr>
              <a:t>谢谢观看</a:t>
            </a:r>
            <a:endParaRPr lang="zh-CN" altLang="en-US" sz="7500" dirty="0">
              <a:solidFill>
                <a:schemeClr val="bg1"/>
              </a:solidFill>
              <a:latin typeface="包图粗朗体" panose="02000000000000000000" pitchFamily="2" charset="-122"/>
              <a:ea typeface="包图粗朗体" panose="02000000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32692" y="2739922"/>
            <a:ext cx="7408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rgbClr val="534C79"/>
                </a:solidFill>
                <a:latin typeface="包图粗朗体" panose="02000000000000000000" pitchFamily="2" charset="-122"/>
                <a:ea typeface="包图粗朗体" panose="02000000000000000000" pitchFamily="2" charset="-122"/>
              </a:rPr>
              <a:t>Thank </a:t>
            </a:r>
            <a:r>
              <a:rPr lang="zh-CN" altLang="en-US" sz="3200" dirty="0">
                <a:solidFill>
                  <a:srgbClr val="534C79"/>
                </a:solidFill>
                <a:latin typeface="包图粗朗体" panose="02000000000000000000" pitchFamily="2" charset="-122"/>
                <a:ea typeface="包图粗朗体" panose="02000000000000000000" pitchFamily="2" charset="-122"/>
              </a:rPr>
              <a:t> </a:t>
            </a:r>
            <a:r>
              <a:rPr lang="en-US" altLang="zh-CN" sz="3200" dirty="0">
                <a:solidFill>
                  <a:srgbClr val="534C79"/>
                </a:solidFill>
                <a:latin typeface="包图粗朗体" panose="02000000000000000000" pitchFamily="2" charset="-122"/>
                <a:ea typeface="包图粗朗体" panose="02000000000000000000" pitchFamily="2" charset="-122"/>
              </a:rPr>
              <a:t>you</a:t>
            </a:r>
            <a:endParaRPr lang="zh-CN" altLang="en-US" sz="3200" dirty="0">
              <a:solidFill>
                <a:srgbClr val="534C79"/>
              </a:solidFill>
              <a:latin typeface="包图粗朗体" panose="02000000000000000000" pitchFamily="2" charset="-122"/>
              <a:ea typeface="包图粗朗体" panose="02000000000000000000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66" t="53317" r="7384" b="8076"/>
          <a:stretch>
            <a:fillRect/>
          </a:stretch>
        </p:blipFill>
        <p:spPr>
          <a:xfrm flipH="1">
            <a:off x="1067209" y="754286"/>
            <a:ext cx="2023284" cy="535674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09409" y="1336146"/>
            <a:ext cx="1538883" cy="40037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8800" dirty="0">
                <a:solidFill>
                  <a:schemeClr val="bg1"/>
                </a:solidFill>
                <a:effectLst>
                  <a:outerShdw blurRad="101600" sx="103000" sy="103000" algn="ctr" rotWithShape="0">
                    <a:prstClr val="black">
                      <a:alpha val="20000"/>
                    </a:prstClr>
                  </a:outerShdw>
                </a:effectLst>
                <a:latin typeface="包图粗朗体" panose="02000000000000000000" pitchFamily="2" charset="-122"/>
                <a:ea typeface="包图粗朗体" panose="02000000000000000000" pitchFamily="2" charset="-122"/>
              </a:rPr>
              <a:t>1919</a:t>
            </a:r>
            <a:endParaRPr lang="zh-CN" altLang="en-US" sz="8800" dirty="0">
              <a:solidFill>
                <a:schemeClr val="bg1"/>
              </a:solidFill>
              <a:effectLst>
                <a:outerShdw blurRad="101600" sx="103000" sy="103000" algn="ctr" rotWithShape="0">
                  <a:prstClr val="black">
                    <a:alpha val="20000"/>
                  </a:prstClr>
                </a:outerShdw>
              </a:effectLst>
              <a:latin typeface="包图粗朗体" panose="02000000000000000000" pitchFamily="2" charset="-122"/>
              <a:ea typeface="包图粗朗体" panose="02000000000000000000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469437" y="992542"/>
            <a:ext cx="2530974" cy="1622432"/>
            <a:chOff x="4228523" y="1624456"/>
            <a:chExt cx="3826593" cy="2452964"/>
          </a:xfrm>
        </p:grpSpPr>
        <p:sp>
          <p:nvSpPr>
            <p:cNvPr id="21" name="矩形 20"/>
            <p:cNvSpPr/>
            <p:nvPr/>
          </p:nvSpPr>
          <p:spPr>
            <a:xfrm>
              <a:off x="4544704" y="1883391"/>
              <a:ext cx="2511189" cy="18697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99" t="21891" r="11525" b="28445"/>
            <a:stretch>
              <a:fillRect/>
            </a:stretch>
          </p:blipFill>
          <p:spPr>
            <a:xfrm>
              <a:off x="4228523" y="1624456"/>
              <a:ext cx="3826593" cy="2452964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6185125" y="2208005"/>
            <a:ext cx="1810564" cy="240605"/>
            <a:chOff x="6191591" y="2264560"/>
            <a:chExt cx="1810564" cy="240605"/>
          </a:xfrm>
        </p:grpSpPr>
        <p:cxnSp>
          <p:nvCxnSpPr>
            <p:cNvPr id="3" name="直接箭头连接符 2"/>
            <p:cNvCxnSpPr/>
            <p:nvPr/>
          </p:nvCxnSpPr>
          <p:spPr>
            <a:xfrm>
              <a:off x="6191591" y="2505165"/>
              <a:ext cx="1810564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>
              <a:off x="6191591" y="2386838"/>
              <a:ext cx="1341973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6191591" y="2264560"/>
              <a:ext cx="844311" cy="0"/>
            </a:xfrm>
            <a:prstGeom prst="straightConnector1">
              <a:avLst/>
            </a:prstGeom>
            <a:ln w="28575">
              <a:solidFill>
                <a:srgbClr val="DA584B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平行四边形 31"/>
          <p:cNvSpPr/>
          <p:nvPr/>
        </p:nvSpPr>
        <p:spPr>
          <a:xfrm>
            <a:off x="8215048" y="1977972"/>
            <a:ext cx="2409117" cy="523184"/>
          </a:xfrm>
          <a:prstGeom prst="parallelogram">
            <a:avLst>
              <a:gd name="adj" fmla="val 49926"/>
            </a:avLst>
          </a:prstGeom>
          <a:solidFill>
            <a:srgbClr val="DA584B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8848229" y="1988263"/>
            <a:ext cx="114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i="1" dirty="0">
                <a:solidFill>
                  <a:schemeClr val="bg1"/>
                </a:solidFill>
                <a:latin typeface="包图粗朗体" panose="02000000000000000000" pitchFamily="2" charset="-122"/>
                <a:ea typeface="包图粗朗体" panose="02000000000000000000" pitchFamily="2" charset="-122"/>
              </a:rPr>
              <a:t>5.4</a:t>
            </a:r>
            <a:endParaRPr lang="zh-CN" altLang="en-US" sz="2400" i="1" dirty="0">
              <a:solidFill>
                <a:schemeClr val="bg1"/>
              </a:solidFill>
              <a:latin typeface="包图粗朗体" panose="02000000000000000000" pitchFamily="2" charset="-122"/>
              <a:ea typeface="包图粗朗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0">
        <p15:prstTrans prst="curtains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32" grpId="0" animBg="1"/>
      <p:bldP spid="31" grpId="0"/>
    </p:bldLst>
  </p:timing>
</p:sld>
</file>

<file path=ppt/tags/tag1.xml><?xml version="1.0" encoding="utf-8"?>
<p:tagLst xmlns:p="http://schemas.openxmlformats.org/presentationml/2006/main">
  <p:tag name="KSO_WPP_MARK_KEY" val="7fde70fa-0b37-403d-aef3-d6273798ac9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1088</Words>
  <Application>WPS 演示</Application>
  <PresentationFormat>宽屏</PresentationFormat>
  <Paragraphs>60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宋体</vt:lpstr>
      <vt:lpstr>Wingdings</vt:lpstr>
      <vt:lpstr>包图粗朗体</vt:lpstr>
      <vt:lpstr>字魂105号-简雅黑</vt:lpstr>
      <vt:lpstr>字魂58号-创中黑</vt:lpstr>
      <vt:lpstr>黑体</vt:lpstr>
      <vt:lpstr>思源黑体</vt:lpstr>
      <vt:lpstr>微软雅黑</vt:lpstr>
      <vt:lpstr>Times New Roman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Vagun Vagun</dc:creator>
  <cp:lastModifiedBy>POK FACE</cp:lastModifiedBy>
  <cp:revision>457</cp:revision>
  <dcterms:created xsi:type="dcterms:W3CDTF">2019-07-04T08:14:00Z</dcterms:created>
  <dcterms:modified xsi:type="dcterms:W3CDTF">2023-02-21T07:47:41Z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534CC87160AB46CDA407E48F9504BE31</vt:lpwstr>
  </property>
  <property fmtid="{D5CDD505-2E9C-101B-9397-08002B2CF9AE}" pid="3" name="KSOProductBuildVer">
    <vt:lpwstr>2052-11.1.0.13703</vt:lpwstr>
  </property>
</Properties>
</file>