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8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 type="screen16x9"/>
  <p:notesSz cx="6858000" cy="9144000"/>
  <p:custShowLst>
    <p:custShow name="自定义放映 1" id="0">
      <p:sldLst>
        <p:sld r:id="rId3"/>
        <p:sld r:id="rId6"/>
        <p:sld r:id="rId7"/>
        <p:sld r:id="rId8"/>
        <p:sld r:id="rId9"/>
        <p:sld r:id="rId10"/>
        <p:sld r:id="rId11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王 奕凡" initials="王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  <p:clrMru>
    <a:srgbClr val="32C4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7" Type="http://schemas.openxmlformats.org/officeDocument/2006/relationships/commentAuthors" Target="commentAuthors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F14972-5B9E-4C63-9571-14F35F9D2E70}" type="doc">
      <dgm:prSet loTypeId="urn:microsoft.com/office/officeart/2005/8/layout/hList6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zh-CN" altLang="en-US"/>
        </a:p>
      </dgm:t>
    </dgm:pt>
    <dgm:pt modelId="{D7782B20-4B3F-4BCB-B0FA-F8A2EDBF5171}">
      <dgm:prSet/>
      <dgm:spPr/>
      <dgm:t>
        <a:bodyPr/>
        <a:lstStyle/>
        <a:p>
          <a:r>
            <a:rPr lang="zh-CN" dirty="0"/>
            <a:t>谢谢大家！</a:t>
          </a:r>
        </a:p>
      </dgm:t>
    </dgm:pt>
    <dgm:pt modelId="{6A3CCDCE-83E2-40D1-9983-09FF4DBDE3DB}" cxnId="{FDAE6A96-BA1B-4F05-9BD7-0B24CA2EB2E3}" type="parTrans">
      <dgm:prSet/>
      <dgm:spPr/>
      <dgm:t>
        <a:bodyPr/>
        <a:lstStyle/>
        <a:p>
          <a:endParaRPr lang="zh-CN" altLang="en-US"/>
        </a:p>
      </dgm:t>
    </dgm:pt>
    <dgm:pt modelId="{743A9E34-2159-4468-AA02-BBE9EACF11C2}" cxnId="{FDAE6A96-BA1B-4F05-9BD7-0B24CA2EB2E3}" type="sibTrans">
      <dgm:prSet/>
      <dgm:spPr/>
      <dgm:t>
        <a:bodyPr/>
        <a:lstStyle/>
        <a:p>
          <a:endParaRPr lang="zh-CN" altLang="en-US"/>
        </a:p>
      </dgm:t>
    </dgm:pt>
    <dgm:pt modelId="{00816002-8D03-4478-9671-610C5CB42E40}" type="pres">
      <dgm:prSet presAssocID="{A2F14972-5B9E-4C63-9571-14F35F9D2E70}" presName="Name0" presStyleCnt="0">
        <dgm:presLayoutVars>
          <dgm:dir/>
          <dgm:resizeHandles val="exact"/>
        </dgm:presLayoutVars>
      </dgm:prSet>
      <dgm:spPr/>
    </dgm:pt>
    <dgm:pt modelId="{1A4C448A-C54E-4E52-ACF4-482807289ACC}" type="pres">
      <dgm:prSet presAssocID="{D7782B20-4B3F-4BCB-B0FA-F8A2EDBF5171}" presName="node" presStyleLbl="node1" presStyleIdx="0" presStyleCnt="1" custAng="0" custLinFactNeighborX="12090" custLinFactNeighborY="89324">
        <dgm:presLayoutVars>
          <dgm:bulletEnabled val="1"/>
        </dgm:presLayoutVars>
      </dgm:prSet>
      <dgm:spPr/>
    </dgm:pt>
  </dgm:ptLst>
  <dgm:cxnLst>
    <dgm:cxn modelId="{4621A072-76CE-45BF-BE47-3F43D299F4A6}" type="presOf" srcId="{D7782B20-4B3F-4BCB-B0FA-F8A2EDBF5171}" destId="{1A4C448A-C54E-4E52-ACF4-482807289ACC}" srcOrd="0" destOrd="0" presId="urn:microsoft.com/office/officeart/2005/8/layout/hList6"/>
    <dgm:cxn modelId="{FDAE6A96-BA1B-4F05-9BD7-0B24CA2EB2E3}" srcId="{A2F14972-5B9E-4C63-9571-14F35F9D2E70}" destId="{D7782B20-4B3F-4BCB-B0FA-F8A2EDBF5171}" srcOrd="0" destOrd="0" parTransId="{6A3CCDCE-83E2-40D1-9983-09FF4DBDE3DB}" sibTransId="{743A9E34-2159-4468-AA02-BBE9EACF11C2}"/>
    <dgm:cxn modelId="{D55827BB-974A-4899-81A0-5554F47B4A1A}" type="presOf" srcId="{A2F14972-5B9E-4C63-9571-14F35F9D2E70}" destId="{00816002-8D03-4478-9671-610C5CB42E40}" srcOrd="0" destOrd="0" presId="urn:microsoft.com/office/officeart/2005/8/layout/hList6"/>
    <dgm:cxn modelId="{DAF5D4C2-C0CA-4DB6-BC44-CDADD15CEB19}" type="presParOf" srcId="{00816002-8D03-4478-9671-610C5CB42E40}" destId="{1A4C448A-C54E-4E52-ACF4-482807289ACC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C448A-C54E-4E52-ACF4-482807289ACC}">
      <dsp:nvSpPr>
        <dsp:cNvPr id="0" name=""/>
        <dsp:cNvSpPr/>
      </dsp:nvSpPr>
      <dsp:spPr>
        <a:xfrm rot="16200000">
          <a:off x="3710970" y="-3710970"/>
          <a:ext cx="1569660" cy="899160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0" tIns="0" rIns="400844" bIns="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6300" kern="1200" dirty="0"/>
            <a:t>谢谢大家！</a:t>
          </a:r>
        </a:p>
      </dsp:txBody>
      <dsp:txXfrm rot="5400000">
        <a:off x="0" y="313932"/>
        <a:ext cx="8991600" cy="941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type="flowChartManualOperation" r:blip="" rot="-90">
              <dgm:adjLst/>
            </dgm:shape>
          </dgm:if>
          <dgm:else name="Name6">
            <dgm:shape xmlns:r="http://schemas.openxmlformats.org/officeDocument/2006/relationships" type="flowChartManualOperation" r:blip="" rot="90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8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809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3A1E0-5EE6-42A0-90A1-915DA3626243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810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1048811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1048812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813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325A2-8D20-4415-980A-32A896C08A8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5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16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596325A2-8D20-4415-980A-32A896C08A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607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0486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5F77476-A283-4D20-9672-839A9A1BBE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10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p>
            <a:fld id="{5B296060-D739-49F1-AB1E-D8CC28B184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5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776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04877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5F77476-A283-4D20-9672-839A9A1BBE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7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8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p>
            <a:fld id="{5B296060-D739-49F1-AB1E-D8CC28B184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8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73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048740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0487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5F77476-A283-4D20-9672-839A9A1BBE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43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4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p>
            <a:fld id="{5B296060-D739-49F1-AB1E-D8CC28B18458}" type="slidenum">
              <a:rPr lang="zh-CN" altLang="en-US" smtClean="0"/>
            </a:fld>
            <a:endParaRPr lang="zh-CN" altLang="en-US"/>
          </a:p>
        </p:txBody>
      </p:sp>
      <p:sp>
        <p:nvSpPr>
          <p:cNvPr id="1048745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048746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9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770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04877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5F77476-A283-4D20-9672-839A9A1BBE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7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73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7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p>
            <a:fld id="{5B296060-D739-49F1-AB1E-D8CC28B184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9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73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048731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04873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5F77476-A283-4D20-9672-839A9A1BBE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34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3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p>
            <a:fld id="{5B296060-D739-49F1-AB1E-D8CC28B18458}" type="slidenum">
              <a:rPr lang="zh-CN" altLang="en-US" smtClean="0"/>
            </a:fld>
            <a:endParaRPr lang="zh-CN" altLang="en-US"/>
          </a:p>
        </p:txBody>
      </p:sp>
      <p:sp>
        <p:nvSpPr>
          <p:cNvPr id="1048736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048737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8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78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048790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0487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5F77476-A283-4D20-9672-839A9A1BBE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93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9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p>
            <a:fld id="{5B296060-D739-49F1-AB1E-D8CC28B184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75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10487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5F77476-A283-4D20-9672-839A9A1BBE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5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B296060-D739-49F1-AB1E-D8CC28B184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80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10488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5F77476-A283-4D20-9672-839A9A1BBE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8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80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8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B296060-D739-49F1-AB1E-D8CC28B184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5F77476-A283-4D20-9672-839A9A1BBE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21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B296060-D739-49F1-AB1E-D8CC28B184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5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706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0487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5F77476-A283-4D20-9672-839A9A1BBE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0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p>
            <a:fld id="{5B296060-D739-49F1-AB1E-D8CC28B184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1" name="Title 7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782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1048783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10487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5F77476-A283-4D20-9672-839A9A1BBE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8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p>
            <a:fld id="{5B296060-D739-49F1-AB1E-D8CC28B184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0" name="Title 9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761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048762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104876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048764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104876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5F77476-A283-4D20-9672-839A9A1BBE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6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6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6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p>
            <a:fld id="{5B296060-D739-49F1-AB1E-D8CC28B184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72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5F77476-A283-4D20-9672-839A9A1BBE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2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2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B296060-D739-49F1-AB1E-D8CC28B184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5F77476-A283-4D20-9672-839A9A1BBE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2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B296060-D739-49F1-AB1E-D8CC28B184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5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796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1048797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04879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5F77476-A283-4D20-9672-839A9A1BBE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9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80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80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B296060-D739-49F1-AB1E-D8CC28B184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7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748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1048749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04875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5F77476-A283-4D20-9672-839A9A1BBE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5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52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5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p>
            <a:fld id="{5B296060-D739-49F1-AB1E-D8CC28B184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1048576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77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78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79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0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1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2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3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4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5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6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7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4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048588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89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0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1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2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3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4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5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6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7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8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9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48600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01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48602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1048603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77476-A283-4D20-9672-839A9A1BBE83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0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605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296060-D739-49F1-AB1E-D8CC28B1845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标题 1"/>
          <p:cNvSpPr>
            <a:spLocks noGrp="1"/>
          </p:cNvSpPr>
          <p:nvPr>
            <p:ph type="ctrTitle"/>
          </p:nvPr>
        </p:nvSpPr>
        <p:spPr>
          <a:xfrm>
            <a:off x="1305018" y="798991"/>
            <a:ext cx="9906632" cy="3179400"/>
          </a:xfrm>
        </p:spPr>
        <p:txBody>
          <a:bodyPr/>
          <a:p>
            <a:r>
              <a:rPr lang="zh-CN" altLang="en-US" dirty="0"/>
              <a:t>         遵守公民道德准则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1048613" name="文本框 2"/>
          <p:cNvSpPr txBox="1"/>
          <p:nvPr/>
        </p:nvSpPr>
        <p:spPr>
          <a:xfrm>
            <a:off x="3785870" y="3754120"/>
            <a:ext cx="734123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制作团队：</a:t>
            </a:r>
            <a:r>
              <a:rPr lang="en-US" altLang="zh-CN"/>
              <a:t> </a:t>
            </a:r>
            <a:r>
              <a:rPr lang="zh-CN" altLang="en-US"/>
              <a:t>王奕凡</a:t>
            </a:r>
            <a:r>
              <a:rPr lang="en-US" altLang="zh-CN"/>
              <a:t> </a:t>
            </a:r>
            <a:r>
              <a:rPr lang="en-US" altLang="zh-CN"/>
              <a:t> </a:t>
            </a:r>
            <a:r>
              <a:rPr lang="en-US" altLang="zh-CN"/>
              <a:t> </a:t>
            </a:r>
            <a:r>
              <a:rPr lang="zh-CN" altLang="en-US"/>
              <a:t>   </a:t>
            </a:r>
            <a:r>
              <a:rPr lang="en-US" altLang="zh-CN"/>
              <a:t> </a:t>
            </a:r>
            <a:r>
              <a:rPr lang="zh-CN" altLang="en-US"/>
              <a:t>杨尔继</a:t>
            </a:r>
            <a:r>
              <a:rPr lang="en-US" altLang="zh-CN"/>
              <a:t> </a:t>
            </a:r>
            <a:r>
              <a:rPr lang="en-US" altLang="zh-CN"/>
              <a:t> </a:t>
            </a:r>
            <a:r>
              <a:rPr lang="en-US" altLang="zh-CN"/>
              <a:t> </a:t>
            </a:r>
            <a:r>
              <a:rPr lang="zh-CN" altLang="en-US"/>
              <a:t>  </a:t>
            </a:r>
            <a:r>
              <a:rPr lang="en-US" altLang="zh-CN"/>
              <a:t> </a:t>
            </a:r>
            <a:r>
              <a:rPr lang="en-US" altLang="zh-CN"/>
              <a:t> </a:t>
            </a:r>
            <a:r>
              <a:rPr lang="zh-CN" altLang="en-US"/>
              <a:t>吴昊 </a:t>
            </a:r>
            <a:r>
              <a:rPr lang="en-US" altLang="zh-CN"/>
              <a:t> </a:t>
            </a:r>
            <a:r>
              <a:rPr lang="en-US" altLang="zh-CN"/>
              <a:t> </a:t>
            </a:r>
            <a:r>
              <a:rPr lang="en-US" altLang="zh-CN"/>
              <a:t> </a:t>
            </a:r>
            <a:r>
              <a:rPr lang="en-US" altLang="zh-CN"/>
              <a:t> </a:t>
            </a:r>
            <a:r>
              <a:rPr lang="zh-CN" altLang="en-US"/>
              <a:t> 王中强</a:t>
            </a:r>
            <a:endParaRPr lang="zh-CN" altLang="en-US"/>
          </a:p>
          <a:p>
            <a:r>
              <a:rPr lang="zh-CN" altLang="en-US"/>
              <a:t>                 </a:t>
            </a:r>
            <a:r>
              <a:rPr lang="en-US" altLang="zh-CN"/>
              <a:t> </a:t>
            </a:r>
            <a:r>
              <a:rPr lang="zh-CN" altLang="en-US"/>
              <a:t>郝宏伟  </a:t>
            </a:r>
            <a:r>
              <a:rPr lang="en-US" altLang="zh-CN"/>
              <a:t> </a:t>
            </a:r>
            <a:r>
              <a:rPr lang="en-US" altLang="zh-CN"/>
              <a:t> </a:t>
            </a:r>
            <a:r>
              <a:rPr lang="en-US" altLang="zh-CN"/>
              <a:t> </a:t>
            </a:r>
            <a:r>
              <a:rPr lang="en-US" altLang="zh-CN"/>
              <a:t> </a:t>
            </a:r>
            <a:r>
              <a:rPr lang="en-US" altLang="zh-CN"/>
              <a:t> </a:t>
            </a:r>
            <a:r>
              <a:rPr lang="zh-CN" altLang="en-US"/>
              <a:t> 陈铭超</a:t>
            </a:r>
            <a:r>
              <a:rPr lang="en-US" altLang="zh-CN"/>
              <a:t> </a:t>
            </a:r>
            <a:r>
              <a:rPr lang="en-US" altLang="zh-CN"/>
              <a:t> </a:t>
            </a:r>
            <a:r>
              <a:rPr lang="en-US" altLang="zh-CN"/>
              <a:t> </a:t>
            </a:r>
            <a:r>
              <a:rPr lang="zh-CN" altLang="en-US"/>
              <a:t>  </a:t>
            </a:r>
            <a:r>
              <a:rPr lang="en-US" altLang="zh-CN"/>
              <a:t> </a:t>
            </a:r>
            <a:r>
              <a:rPr lang="en-US" altLang="zh-CN"/>
              <a:t> </a:t>
            </a:r>
            <a:r>
              <a:rPr lang="zh-CN" altLang="en-US"/>
              <a:t>邓涛</a:t>
            </a:r>
            <a:r>
              <a:rPr lang="en-US" altLang="zh-CN"/>
              <a:t> </a:t>
            </a:r>
            <a:r>
              <a:rPr lang="en-US" altLang="zh-CN"/>
              <a:t> </a:t>
            </a:r>
            <a:r>
              <a:rPr lang="en-US" altLang="zh-CN"/>
              <a:t> </a:t>
            </a:r>
            <a:r>
              <a:rPr lang="en-US" altLang="zh-CN"/>
              <a:t> </a:t>
            </a:r>
            <a:r>
              <a:rPr lang="zh-CN" altLang="en-US"/>
              <a:t>  高圣杰</a:t>
            </a:r>
            <a:endParaRPr lang="zh-CN" altLang="en-US"/>
          </a:p>
          <a:p>
            <a:r>
              <a:rPr lang="zh-CN" altLang="en-US"/>
              <a:t>                  </a:t>
            </a:r>
            <a:r>
              <a:rPr lang="en-US" altLang="zh-CN"/>
              <a:t> </a:t>
            </a:r>
            <a:r>
              <a:rPr lang="zh-CN" altLang="en-US"/>
              <a:t>庄嘉挺  </a:t>
            </a:r>
            <a:r>
              <a:rPr lang="en-US" altLang="zh-CN"/>
              <a:t> </a:t>
            </a:r>
            <a:r>
              <a:rPr lang="en-US" altLang="zh-CN"/>
              <a:t> </a:t>
            </a:r>
            <a:r>
              <a:rPr lang="en-US" altLang="zh-CN"/>
              <a:t> </a:t>
            </a:r>
            <a:r>
              <a:rPr lang="en-US" altLang="zh-CN"/>
              <a:t> </a:t>
            </a:r>
            <a:r>
              <a:rPr lang="zh-CN" altLang="en-US"/>
              <a:t> </a:t>
            </a:r>
            <a:r>
              <a:rPr lang="en-US" altLang="zh-CN"/>
              <a:t> </a:t>
            </a:r>
            <a:r>
              <a:rPr lang="zh-CN" altLang="en-US"/>
              <a:t>周新博</a:t>
            </a:r>
            <a:endParaRPr lang="zh-CN" altLang="en-US"/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/>
              <a:t>（一） 职业生活与劳动观念</a:t>
            </a:r>
            <a:endParaRPr lang="zh-CN" altLang="en-US" dirty="0"/>
          </a:p>
        </p:txBody>
      </p:sp>
      <p:sp>
        <p:nvSpPr>
          <p:cNvPr id="1048690" name="内容占位符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544320"/>
          </a:xfrm>
        </p:spPr>
        <p:txBody>
          <a:bodyPr>
            <a:normAutofit/>
          </a:bodyPr>
          <a:p>
            <a:r>
              <a:rPr lang="zh-CN" altLang="en-US" sz="2400" dirty="0"/>
              <a:t>职业生活</a:t>
            </a:r>
            <a:endParaRPr lang="en-US" altLang="zh-CN" sz="2400" dirty="0"/>
          </a:p>
          <a:p>
            <a:pPr marL="0" indent="0">
              <a:buNone/>
            </a:pPr>
            <a:r>
              <a:rPr lang="zh-CN" altLang="en-US" sz="2400" dirty="0"/>
              <a:t>    </a:t>
            </a:r>
            <a:r>
              <a:rPr lang="zh-CN" altLang="en-US" sz="2000" dirty="0"/>
              <a:t>是人们参与社会分工，用专业技能和知识创造物质财富或精神财富，获取合理报酬，丰富社会物质生活或精神的生活方式</a:t>
            </a:r>
            <a:r>
              <a:rPr lang="zh-CN" altLang="en-US" sz="2400" dirty="0"/>
              <a:t> </a:t>
            </a:r>
            <a:endParaRPr lang="en-US" altLang="zh-CN" sz="2400" dirty="0"/>
          </a:p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endParaRPr lang="zh-CN" altLang="en-US" sz="2400" dirty="0"/>
          </a:p>
        </p:txBody>
      </p:sp>
      <p:sp>
        <p:nvSpPr>
          <p:cNvPr id="1048691" name="箭头: 五边形 5"/>
          <p:cNvSpPr/>
          <p:nvPr/>
        </p:nvSpPr>
        <p:spPr>
          <a:xfrm>
            <a:off x="2692400" y="4328160"/>
            <a:ext cx="203200" cy="101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48692" name="文本框 7"/>
          <p:cNvSpPr txBox="1"/>
          <p:nvPr/>
        </p:nvSpPr>
        <p:spPr>
          <a:xfrm>
            <a:off x="2589212" y="4089400"/>
            <a:ext cx="8180388" cy="31394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dirty="0"/>
              <a:t>     </a:t>
            </a:r>
            <a:r>
              <a:rPr lang="zh-CN" altLang="en-US" sz="2400" dirty="0"/>
              <a:t>劳动观念</a:t>
            </a:r>
            <a:endParaRPr lang="en-US" altLang="zh-CN" sz="2400" dirty="0"/>
          </a:p>
          <a:p>
            <a:r>
              <a:rPr lang="en-US" altLang="zh-CN" sz="2400" dirty="0"/>
              <a:t>     </a:t>
            </a:r>
            <a:r>
              <a:rPr lang="zh-CN" altLang="en-US" sz="2000" dirty="0"/>
              <a:t>一</a:t>
            </a:r>
            <a:r>
              <a:rPr lang="en-US" altLang="zh-CN" sz="2000" dirty="0"/>
              <a:t>· </a:t>
            </a:r>
            <a:r>
              <a:rPr lang="zh-CN" altLang="en-US" sz="2000" dirty="0"/>
              <a:t>人类是劳动创造的，社会是劳动创造的</a:t>
            </a:r>
            <a:endParaRPr lang="en-US" altLang="zh-CN" sz="2000" dirty="0"/>
          </a:p>
          <a:p>
            <a:r>
              <a:rPr lang="en-US" altLang="zh-CN" sz="2000" dirty="0"/>
              <a:t>      </a:t>
            </a:r>
            <a:r>
              <a:rPr lang="zh-CN" altLang="en-US" sz="2000" dirty="0"/>
              <a:t>二</a:t>
            </a:r>
            <a:r>
              <a:rPr lang="en-US" altLang="zh-CN" sz="2000" dirty="0"/>
              <a:t>· </a:t>
            </a:r>
            <a:r>
              <a:rPr lang="zh-CN" altLang="en-US" sz="2000" dirty="0"/>
              <a:t>劳动没有高低贵贱之分，任何一份职业都很光荣</a:t>
            </a:r>
            <a:endParaRPr lang="en-US" altLang="zh-CN" sz="2000" dirty="0"/>
          </a:p>
          <a:p>
            <a:r>
              <a:rPr lang="en-US" altLang="zh-CN" sz="2000" dirty="0"/>
              <a:t>      </a:t>
            </a:r>
            <a:r>
              <a:rPr lang="zh-CN" altLang="en-US" sz="2000" dirty="0"/>
              <a:t>三</a:t>
            </a:r>
            <a:r>
              <a:rPr lang="en-US" altLang="zh-CN" sz="2000" dirty="0"/>
              <a:t>· </a:t>
            </a:r>
            <a:r>
              <a:rPr lang="zh-CN" altLang="en-US" sz="2000" dirty="0"/>
              <a:t>正确的劳动观念是维系人们职业活动和职业生活的思想观念保障</a:t>
            </a:r>
            <a:endParaRPr lang="en-US" altLang="zh-CN" sz="2000" dirty="0"/>
          </a:p>
          <a:p>
            <a:r>
              <a:rPr lang="en-US" altLang="zh-CN" sz="2000" dirty="0"/>
              <a:t>      </a:t>
            </a:r>
            <a:r>
              <a:rPr lang="zh-CN" altLang="en-US" sz="2000" dirty="0"/>
              <a:t>四</a:t>
            </a:r>
            <a:r>
              <a:rPr lang="en-US" altLang="zh-CN" sz="2000" dirty="0"/>
              <a:t>· </a:t>
            </a:r>
            <a:r>
              <a:rPr lang="zh-CN" altLang="en-US" sz="2000" dirty="0"/>
              <a:t>无论从事什么劳动，都要弘扬工匠精神</a:t>
            </a:r>
            <a:endParaRPr lang="en-US" altLang="zh-CN" sz="2400" dirty="0"/>
          </a:p>
          <a:p>
            <a:endParaRPr lang="en-US" altLang="zh-CN" sz="2400" dirty="0"/>
          </a:p>
          <a:p>
            <a:endParaRPr lang="en-US" altLang="zh-CN" sz="2400" dirty="0"/>
          </a:p>
          <a:p>
            <a:endParaRPr lang="en-US" altLang="zh-CN" sz="2400" dirty="0"/>
          </a:p>
          <a:p>
            <a:r>
              <a:rPr lang="en-US" altLang="zh-CN" sz="2400" dirty="0"/>
              <a:t> 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/>
              <a:t>（二） 职业生活中的道德规范</a:t>
            </a:r>
            <a:endParaRPr lang="zh-CN" altLang="en-US" dirty="0"/>
          </a:p>
        </p:txBody>
      </p:sp>
      <p:sp>
        <p:nvSpPr>
          <p:cNvPr id="1048694" name="内容占位符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p>
            <a:r>
              <a:rPr lang="zh-CN" altLang="en-US" sz="2400" dirty="0"/>
              <a:t>爱岗敬业           必须的职业态度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/>
              <a:t>诚实守信            中华名族的传统美德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/>
              <a:t>办事公道             必须遵守的道德要求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/>
              <a:t>服务群众             社会主义道德的核心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/>
              <a:t>奉献社会             社会主义职业道德中最高层次的要求</a:t>
            </a:r>
            <a:endParaRPr lang="en-US" altLang="zh-CN" sz="2400" dirty="0"/>
          </a:p>
          <a:p>
            <a:endParaRPr lang="en-US" altLang="zh-CN" sz="2400" dirty="0"/>
          </a:p>
          <a:p>
            <a:endParaRPr lang="zh-CN" altLang="en-US" sz="2400" dirty="0"/>
          </a:p>
        </p:txBody>
      </p:sp>
      <p:cxnSp>
        <p:nvCxnSpPr>
          <p:cNvPr id="3145733" name="直接连接符 4"/>
          <p:cNvCxnSpPr/>
          <p:nvPr/>
        </p:nvCxnSpPr>
        <p:spPr>
          <a:xfrm>
            <a:off x="4257040" y="2428240"/>
            <a:ext cx="853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4" name="直接连接符 6"/>
          <p:cNvCxnSpPr/>
          <p:nvPr/>
        </p:nvCxnSpPr>
        <p:spPr>
          <a:xfrm>
            <a:off x="4257040" y="3352800"/>
            <a:ext cx="934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5" name="直接连接符 8"/>
          <p:cNvCxnSpPr/>
          <p:nvPr/>
        </p:nvCxnSpPr>
        <p:spPr>
          <a:xfrm>
            <a:off x="4257040" y="4409440"/>
            <a:ext cx="934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6" name="直接连接符 10"/>
          <p:cNvCxnSpPr/>
          <p:nvPr/>
        </p:nvCxnSpPr>
        <p:spPr>
          <a:xfrm>
            <a:off x="4338320" y="5354320"/>
            <a:ext cx="94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7" name="直接连接符 12"/>
          <p:cNvCxnSpPr/>
          <p:nvPr/>
        </p:nvCxnSpPr>
        <p:spPr>
          <a:xfrm>
            <a:off x="4338320" y="6350000"/>
            <a:ext cx="94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/>
              <a:t>（三）树立正确的择业观和创业观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1048696" name="椭圆 5"/>
          <p:cNvSpPr/>
          <p:nvPr/>
        </p:nvSpPr>
        <p:spPr>
          <a:xfrm>
            <a:off x="4744720" y="2895600"/>
            <a:ext cx="4175760" cy="2367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/>
              <a:t>树立正确的择业观和创业观</a:t>
            </a:r>
            <a:endParaRPr lang="zh-CN" altLang="en-US" dirty="0"/>
          </a:p>
        </p:txBody>
      </p:sp>
      <p:cxnSp>
        <p:nvCxnSpPr>
          <p:cNvPr id="3145738" name="直接连接符 7"/>
          <p:cNvCxnSpPr/>
          <p:nvPr/>
        </p:nvCxnSpPr>
        <p:spPr>
          <a:xfrm flipH="1" flipV="1">
            <a:off x="4594066" y="2905760"/>
            <a:ext cx="528320" cy="421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9" name="直接连接符 13"/>
          <p:cNvCxnSpPr/>
          <p:nvPr/>
        </p:nvCxnSpPr>
        <p:spPr>
          <a:xfrm flipH="1">
            <a:off x="4617720" y="4754880"/>
            <a:ext cx="452120" cy="314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0" name="直接连接符 15"/>
          <p:cNvCxnSpPr/>
          <p:nvPr/>
        </p:nvCxnSpPr>
        <p:spPr>
          <a:xfrm flipV="1">
            <a:off x="8595360" y="3119120"/>
            <a:ext cx="508000" cy="365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1" name="直接连接符 17"/>
          <p:cNvCxnSpPr/>
          <p:nvPr/>
        </p:nvCxnSpPr>
        <p:spPr>
          <a:xfrm>
            <a:off x="8517414" y="4879617"/>
            <a:ext cx="553720" cy="269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97" name="椭圆 18"/>
          <p:cNvSpPr/>
          <p:nvPr/>
        </p:nvSpPr>
        <p:spPr>
          <a:xfrm>
            <a:off x="3048000" y="1972938"/>
            <a:ext cx="2021840" cy="958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/>
              <a:t>树立崇高的职业理想</a:t>
            </a:r>
            <a:endParaRPr lang="zh-CN" altLang="en-US" dirty="0"/>
          </a:p>
        </p:txBody>
      </p:sp>
      <p:sp>
        <p:nvSpPr>
          <p:cNvPr id="1048698" name="椭圆 19"/>
          <p:cNvSpPr/>
          <p:nvPr/>
        </p:nvSpPr>
        <p:spPr>
          <a:xfrm>
            <a:off x="2595880" y="4439920"/>
            <a:ext cx="2021840" cy="11486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/>
              <a:t>服从社会发展的需要</a:t>
            </a:r>
            <a:endParaRPr lang="zh-CN" altLang="en-US" dirty="0"/>
          </a:p>
        </p:txBody>
      </p:sp>
      <p:sp>
        <p:nvSpPr>
          <p:cNvPr id="1048699" name="椭圆 20"/>
          <p:cNvSpPr/>
          <p:nvPr/>
        </p:nvSpPr>
        <p:spPr>
          <a:xfrm>
            <a:off x="8783320" y="2365996"/>
            <a:ext cx="2123440" cy="10699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/>
              <a:t>做好充分的择业准备</a:t>
            </a:r>
            <a:endParaRPr lang="zh-CN" altLang="en-US" dirty="0"/>
          </a:p>
        </p:txBody>
      </p:sp>
      <p:sp>
        <p:nvSpPr>
          <p:cNvPr id="1048700" name="椭圆 21"/>
          <p:cNvSpPr/>
          <p:nvPr/>
        </p:nvSpPr>
        <p:spPr>
          <a:xfrm>
            <a:off x="9128760" y="4754880"/>
            <a:ext cx="1899920" cy="9264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/>
              <a:t>培养创业的能力和勇气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dirty="0"/>
              <a:t>(</a:t>
            </a:r>
            <a:r>
              <a:rPr lang="zh-CN" altLang="en-US" dirty="0"/>
              <a:t>四）自觉遵守职业道德</a:t>
            </a:r>
            <a:endParaRPr lang="zh-CN" altLang="en-US" dirty="0"/>
          </a:p>
        </p:txBody>
      </p:sp>
      <p:sp>
        <p:nvSpPr>
          <p:cNvPr id="1048702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zh-CN" altLang="en-US" sz="2400" dirty="0"/>
              <a:t>学习职业道德规范       大学生应学习的职业道德知识是多方面                             的，既包括一般的职业道德知识，也包括特定行业的职业道德知识</a:t>
            </a:r>
            <a:endParaRPr lang="en-US" altLang="zh-CN" sz="2400" dirty="0"/>
          </a:p>
          <a:p>
            <a:r>
              <a:rPr lang="zh-CN" altLang="en-US" sz="2400" dirty="0"/>
              <a:t>提高职业道德意识        大学生要提高自己的职业道德素质，应当将其内化为自身的素质，提高到自觉意识的层面</a:t>
            </a:r>
            <a:endParaRPr lang="en-US" altLang="zh-CN" sz="2400" dirty="0"/>
          </a:p>
          <a:p>
            <a:r>
              <a:rPr lang="zh-CN" altLang="en-US" sz="2400" dirty="0"/>
              <a:t>提高践行职业道德的能力        大学生应当积极利用各种机会开展社会实践，多参与社会志愿服务活动，使自己学到的知识在服务社会的过程中得到运用和升华</a:t>
            </a:r>
            <a:endParaRPr lang="zh-CN" altLang="en-US" sz="2400" dirty="0"/>
          </a:p>
        </p:txBody>
      </p:sp>
      <p:cxnSp>
        <p:nvCxnSpPr>
          <p:cNvPr id="3145742" name="直接连接符 4"/>
          <p:cNvCxnSpPr/>
          <p:nvPr/>
        </p:nvCxnSpPr>
        <p:spPr>
          <a:xfrm>
            <a:off x="5537200" y="2407920"/>
            <a:ext cx="467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3" name="直接连接符 6"/>
          <p:cNvCxnSpPr/>
          <p:nvPr/>
        </p:nvCxnSpPr>
        <p:spPr>
          <a:xfrm>
            <a:off x="5445760" y="3657600"/>
            <a:ext cx="55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4" name="直接连接符 10"/>
          <p:cNvCxnSpPr/>
          <p:nvPr/>
        </p:nvCxnSpPr>
        <p:spPr>
          <a:xfrm>
            <a:off x="6410960" y="4490720"/>
            <a:ext cx="518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标题 1"/>
          <p:cNvSpPr>
            <a:spLocks noGrp="1"/>
          </p:cNvSpPr>
          <p:nvPr>
            <p:ph type="title"/>
          </p:nvPr>
        </p:nvSpPr>
        <p:spPr>
          <a:xfrm>
            <a:off x="1640156" y="298990"/>
            <a:ext cx="8911687" cy="1743170"/>
          </a:xfrm>
        </p:spPr>
        <p:txBody>
          <a:bodyPr>
            <a:normAutofit/>
          </a:bodyPr>
          <a:p>
            <a:r>
              <a:rPr lang="zh-CN" altLang="zh-CN" sz="5400" dirty="0">
                <a:solidFill>
                  <a:schemeClr val="accent1">
                    <a:lumMod val="75000"/>
                  </a:schemeClr>
                </a:solidFill>
              </a:rPr>
              <a:t>四</a:t>
            </a:r>
            <a:r>
              <a:rPr lang="en-US" altLang="zh-CN" sz="54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zh-CN" altLang="en-US" sz="5400" dirty="0">
                <a:solidFill>
                  <a:schemeClr val="accent1">
                    <a:lumMod val="75000"/>
                  </a:schemeClr>
                </a:solidFill>
              </a:rPr>
              <a:t>家庭美德</a:t>
            </a:r>
            <a:endParaRPr lang="zh-CN" altLang="en-U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48704" name="内容占位符 2"/>
          <p:cNvSpPr>
            <a:spLocks noGrp="1"/>
          </p:cNvSpPr>
          <p:nvPr>
            <p:ph idx="1"/>
          </p:nvPr>
        </p:nvSpPr>
        <p:spPr>
          <a:xfrm>
            <a:off x="1107440" y="2204720"/>
            <a:ext cx="10397172" cy="3706502"/>
          </a:xfrm>
        </p:spPr>
        <p:txBody>
          <a:bodyPr>
            <a:normAutofit/>
          </a:bodyPr>
          <a:p>
            <a:r>
              <a:rPr lang="zh-CN" altLang="en-US" sz="4800" dirty="0"/>
              <a:t>       </a:t>
            </a:r>
            <a:r>
              <a:rPr lang="zh-CN" altLang="en-US" sz="4400" dirty="0">
                <a:solidFill>
                  <a:schemeClr val="tx2"/>
                </a:solidFill>
              </a:rPr>
              <a:t> </a:t>
            </a:r>
            <a:r>
              <a:rPr lang="zh-CN" altLang="en-US" sz="2800" dirty="0"/>
              <a:t>注重家庭，家风，家教</a:t>
            </a:r>
            <a:endParaRPr lang="en-US" altLang="zh-CN" sz="2800" dirty="0"/>
          </a:p>
          <a:p>
            <a:r>
              <a:rPr lang="zh-CN" altLang="en-US" sz="2800" dirty="0"/>
              <a:t>注重家庭：家庭和睦社会安定，家庭幸福则社会祥和</a:t>
            </a:r>
            <a:endParaRPr lang="en-US" altLang="zh-CN" sz="2800" dirty="0"/>
          </a:p>
          <a:p>
            <a:pPr marL="0" indent="0">
              <a:buNone/>
            </a:pPr>
            <a:endParaRPr lang="en-US" altLang="zh-CN" sz="2800" dirty="0"/>
          </a:p>
          <a:p>
            <a:r>
              <a:rPr lang="zh-CN" altLang="en-US" sz="2800" dirty="0"/>
              <a:t>注重家教：家庭是孩子的第一堂课，父母是孩子的第一任老师</a:t>
            </a:r>
            <a:endParaRPr lang="en-US" altLang="zh-CN" sz="2800" dirty="0"/>
          </a:p>
          <a:p>
            <a:r>
              <a:rPr lang="zh-CN" altLang="en-US" sz="2800" dirty="0"/>
              <a:t>注重家风：家风是指一个家庭或家族的传统风尚或作风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   </a:t>
            </a:r>
            <a:endParaRPr lang="zh-CN" altLang="en-US" sz="2800" dirty="0"/>
          </a:p>
        </p:txBody>
      </p:sp>
      <p:pic>
        <p:nvPicPr>
          <p:cNvPr id="2097157" name="图片 5" descr="timg-160388672745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003540" y="299085"/>
            <a:ext cx="3761740" cy="27597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1" name="标题 1"/>
          <p:cNvSpPr>
            <a:spLocks noGrp="1"/>
          </p:cNvSpPr>
          <p:nvPr>
            <p:ph type="title"/>
          </p:nvPr>
        </p:nvSpPr>
        <p:spPr>
          <a:xfrm>
            <a:off x="2194560" y="274320"/>
            <a:ext cx="8954451" cy="5435599"/>
          </a:xfrm>
        </p:spPr>
        <p:txBody>
          <a:bodyPr>
            <a:normAutofit/>
          </a:bodyPr>
          <a:p>
            <a:r>
              <a:rPr lang="en-US" altLang="zh-CN" dirty="0"/>
              <a:t> </a:t>
            </a:r>
            <a:r>
              <a:rPr lang="zh-CN" altLang="en-US" dirty="0"/>
              <a:t>     </a:t>
            </a:r>
            <a:r>
              <a:rPr lang="zh-CN" altLang="en-US" sz="4400" dirty="0">
                <a:solidFill>
                  <a:schemeClr val="accent1">
                    <a:lumMod val="75000"/>
                  </a:schemeClr>
                </a:solidFill>
              </a:rPr>
              <a:t>恋爱，婚姻家庭中的道德规范</a:t>
            </a:r>
            <a:br>
              <a:rPr lang="en-US" altLang="zh-CN" sz="3200" dirty="0"/>
            </a:br>
            <a:r>
              <a:rPr lang="zh-CN" altLang="en-US" sz="3200" dirty="0">
                <a:solidFill>
                  <a:schemeClr val="accent1">
                    <a:lumMod val="75000"/>
                  </a:schemeClr>
                </a:solidFill>
              </a:rPr>
              <a:t>恋爱中的道德规范</a:t>
            </a:r>
            <a:r>
              <a:rPr lang="zh-CN" altLang="en-US" sz="3200" dirty="0"/>
              <a:t>：</a:t>
            </a:r>
            <a:r>
              <a:rPr lang="en-US" altLang="zh-CN" sz="3200" dirty="0"/>
              <a:t>【</a:t>
            </a:r>
            <a:r>
              <a:rPr lang="zh-CN" altLang="en-US" sz="3200" dirty="0"/>
              <a:t>一</a:t>
            </a:r>
            <a:r>
              <a:rPr lang="en-US" altLang="zh-CN" sz="3200" dirty="0"/>
              <a:t>】</a:t>
            </a:r>
            <a:r>
              <a:rPr lang="zh-CN" altLang="en-US" sz="3200" dirty="0"/>
              <a:t>是尊重人格平等</a:t>
            </a:r>
            <a:r>
              <a:rPr lang="en-US" altLang="zh-CN" sz="3200" dirty="0"/>
              <a:t>【</a:t>
            </a:r>
            <a:r>
              <a:rPr lang="zh-CN" altLang="en-US" sz="3200" dirty="0"/>
              <a:t>二</a:t>
            </a:r>
            <a:r>
              <a:rPr lang="en-US" altLang="zh-CN" sz="3200" dirty="0"/>
              <a:t>】</a:t>
            </a:r>
            <a:r>
              <a:rPr lang="zh-CN" altLang="en-US" sz="3200" dirty="0"/>
              <a:t>是自觉承担责任；</a:t>
            </a:r>
            <a:r>
              <a:rPr lang="en-US" altLang="zh-CN" sz="3200" dirty="0"/>
              <a:t>【</a:t>
            </a:r>
            <a:r>
              <a:rPr lang="zh-CN" altLang="en-US" sz="3200" dirty="0"/>
              <a:t>三</a:t>
            </a:r>
            <a:r>
              <a:rPr lang="en-US" altLang="zh-CN" sz="3200" dirty="0"/>
              <a:t>】</a:t>
            </a:r>
            <a:r>
              <a:rPr lang="zh-CN" altLang="en-US" sz="3200" dirty="0"/>
              <a:t>是文明相亲相爱。</a:t>
            </a:r>
            <a:br>
              <a:rPr lang="en-US" altLang="zh-CN" sz="3200" dirty="0"/>
            </a:br>
            <a:br>
              <a:rPr lang="en-US" altLang="zh-CN" sz="3200" dirty="0"/>
            </a:br>
            <a:r>
              <a:rPr lang="zh-CN" altLang="en-US" sz="3200" dirty="0">
                <a:solidFill>
                  <a:schemeClr val="accent1">
                    <a:lumMod val="75000"/>
                  </a:schemeClr>
                </a:solidFill>
              </a:rPr>
              <a:t>家庭中的道德规范</a:t>
            </a:r>
            <a:r>
              <a:rPr lang="en-US" altLang="zh-CN" sz="3200" dirty="0"/>
              <a:t>:【</a:t>
            </a:r>
            <a:r>
              <a:rPr lang="zh-CN" altLang="en-US" sz="3200" dirty="0"/>
              <a:t>一</a:t>
            </a:r>
            <a:r>
              <a:rPr lang="en-US" altLang="zh-CN" sz="3200" dirty="0"/>
              <a:t>】</a:t>
            </a:r>
            <a:r>
              <a:rPr lang="zh-CN" altLang="en-US" sz="3200" dirty="0"/>
              <a:t>尊老爱幼；</a:t>
            </a:r>
            <a:r>
              <a:rPr lang="en-US" altLang="zh-CN" sz="3200" dirty="0"/>
              <a:t>【</a:t>
            </a:r>
            <a:r>
              <a:rPr lang="zh-CN" altLang="en-US" sz="3200" dirty="0"/>
              <a:t>二</a:t>
            </a:r>
            <a:r>
              <a:rPr lang="en-US" altLang="zh-CN" sz="3200" dirty="0"/>
              <a:t>】</a:t>
            </a:r>
            <a:r>
              <a:rPr lang="zh-CN" altLang="en-US" sz="3200" dirty="0"/>
              <a:t>男女平等；</a:t>
            </a:r>
            <a:r>
              <a:rPr lang="en-US" altLang="zh-CN" sz="3200" dirty="0"/>
              <a:t>【</a:t>
            </a:r>
            <a:r>
              <a:rPr lang="zh-CN" altLang="en-US" sz="3200" dirty="0"/>
              <a:t>三</a:t>
            </a:r>
            <a:r>
              <a:rPr lang="en-US" altLang="zh-CN" sz="3200" dirty="0"/>
              <a:t>】</a:t>
            </a:r>
            <a:r>
              <a:rPr lang="zh-CN" altLang="en-US" sz="3200" dirty="0"/>
              <a:t>夫妻和谐；</a:t>
            </a:r>
            <a:r>
              <a:rPr lang="en-US" altLang="zh-CN" sz="3200" dirty="0"/>
              <a:t>【</a:t>
            </a:r>
            <a:r>
              <a:rPr lang="zh-CN" altLang="en-US" sz="3200" dirty="0"/>
              <a:t>四</a:t>
            </a:r>
            <a:r>
              <a:rPr lang="en-US" altLang="zh-CN" sz="3200" dirty="0"/>
              <a:t>】</a:t>
            </a:r>
            <a:r>
              <a:rPr lang="zh-CN" altLang="en-US" sz="3200" dirty="0"/>
              <a:t>勤俭持家。</a:t>
            </a:r>
            <a:br>
              <a:rPr lang="en-US" altLang="zh-CN" sz="3200" dirty="0"/>
            </a:br>
            <a:br>
              <a:rPr lang="en-US" altLang="zh-CN" dirty="0"/>
            </a:b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标题 1"/>
          <p:cNvSpPr>
            <a:spLocks noGrp="1"/>
          </p:cNvSpPr>
          <p:nvPr>
            <p:ph type="title"/>
          </p:nvPr>
        </p:nvSpPr>
        <p:spPr>
          <a:xfrm>
            <a:off x="2741612" y="737950"/>
            <a:ext cx="8915399" cy="1468800"/>
          </a:xfrm>
        </p:spPr>
        <p:txBody>
          <a:bodyPr/>
          <a:p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树立正确的恋爱观念与婚姻观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48713" name="文本占位符 2"/>
          <p:cNvSpPr>
            <a:spLocks noGrp="1"/>
          </p:cNvSpPr>
          <p:nvPr>
            <p:ph type="body" idx="1"/>
          </p:nvPr>
        </p:nvSpPr>
        <p:spPr>
          <a:xfrm>
            <a:off x="2589212" y="2296160"/>
            <a:ext cx="8915399" cy="4450080"/>
          </a:xfrm>
        </p:spPr>
        <p:txBody>
          <a:bodyPr>
            <a:normAutofit/>
          </a:bodyPr>
          <a:p>
            <a:r>
              <a:rPr lang="zh-CN" altLang="en-US" sz="2800" dirty="0"/>
              <a:t>大学时代是人生美好的时光，处理好恋爱中的各种关系，是对爱情的祝福，更是对未来人生幸福的祝福。</a:t>
            </a:r>
            <a:endParaRPr lang="en-US" altLang="zh-CN" sz="2800" dirty="0"/>
          </a:p>
          <a:p>
            <a:pPr marL="514350" indent="-514350">
              <a:buAutoNum type="ea1ChsPlain"/>
            </a:pPr>
            <a:r>
              <a:rPr lang="zh-CN" altLang="en-US" sz="2800" dirty="0"/>
              <a:t>不能误把友谊当爱情</a:t>
            </a:r>
            <a:endParaRPr lang="en-US" altLang="zh-CN" sz="2800" dirty="0"/>
          </a:p>
          <a:p>
            <a:pPr marL="514350" indent="-514350">
              <a:buAutoNum type="ea1ChsPlain"/>
            </a:pPr>
            <a:r>
              <a:rPr lang="zh-CN" altLang="en-US" sz="2800" dirty="0"/>
              <a:t>不能搓置爱情的地位</a:t>
            </a:r>
            <a:endParaRPr lang="en-US" altLang="zh-CN" sz="2800" dirty="0"/>
          </a:p>
          <a:p>
            <a:pPr marL="514350" indent="-514350">
              <a:buAutoNum type="ea1ChsPlain"/>
            </a:pPr>
            <a:r>
              <a:rPr lang="zh-CN" altLang="en-US" sz="2800" dirty="0"/>
              <a:t>不能片面或功利化地对待爱情</a:t>
            </a:r>
            <a:endParaRPr lang="en-US" altLang="zh-CN" sz="2800" dirty="0"/>
          </a:p>
          <a:p>
            <a:pPr marL="514350" indent="-514350">
              <a:buAutoNum type="ea1ChsPlain"/>
            </a:pPr>
            <a:r>
              <a:rPr lang="zh-CN" altLang="en-US" sz="2800" dirty="0"/>
              <a:t>不能只重过程不重后果</a:t>
            </a:r>
            <a:endParaRPr lang="en-US" altLang="zh-CN" sz="2800" dirty="0"/>
          </a:p>
          <a:p>
            <a:pPr marL="514350" indent="-514350">
              <a:buAutoNum type="ea1ChsPlain"/>
            </a:pPr>
            <a:r>
              <a:rPr lang="zh-CN" altLang="en-US" sz="2800" dirty="0"/>
              <a:t>不能应失恋而迷失人生方向</a:t>
            </a:r>
            <a:endParaRPr lang="en-US" altLang="zh-CN" sz="2800" dirty="0"/>
          </a:p>
          <a:p>
            <a:pPr marL="514350" indent="-514350">
              <a:buAutoNum type="ea1ChsPlain"/>
            </a:pPr>
            <a:endParaRPr lang="zh-CN" alt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4" name="标题 1"/>
          <p:cNvSpPr>
            <a:spLocks noGrp="1"/>
          </p:cNvSpPr>
          <p:nvPr>
            <p:ph type="title"/>
          </p:nvPr>
        </p:nvSpPr>
        <p:spPr>
          <a:xfrm>
            <a:off x="892492" y="402670"/>
            <a:ext cx="8915399" cy="1468800"/>
          </a:xfrm>
        </p:spPr>
        <p:txBody>
          <a:bodyPr>
            <a:normAutofit/>
          </a:bodyPr>
          <a:p>
            <a:r>
              <a:rPr lang="zh-CN" altLang="zh-CN" sz="5400" dirty="0">
                <a:solidFill>
                  <a:schemeClr val="accent1">
                    <a:lumMod val="75000"/>
                  </a:schemeClr>
                </a:solidFill>
              </a:rPr>
              <a:t>五</a:t>
            </a:r>
            <a:r>
              <a:rPr lang="en-US" altLang="zh-CN" sz="54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zh-CN" altLang="en-US" sz="5400" dirty="0">
                <a:solidFill>
                  <a:schemeClr val="accent1">
                    <a:lumMod val="75000"/>
                  </a:schemeClr>
                </a:solidFill>
              </a:rPr>
              <a:t>个人品德</a:t>
            </a:r>
            <a:endParaRPr lang="zh-CN" altLang="en-U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48715" name="文本占位符 2"/>
          <p:cNvSpPr>
            <a:spLocks noGrp="1"/>
          </p:cNvSpPr>
          <p:nvPr>
            <p:ph type="body" idx="1"/>
          </p:nvPr>
        </p:nvSpPr>
        <p:spPr>
          <a:xfrm>
            <a:off x="1837372" y="2026448"/>
            <a:ext cx="8915399" cy="3809121"/>
          </a:xfrm>
        </p:spPr>
        <p:txBody>
          <a:bodyPr>
            <a:normAutofit/>
          </a:bodyPr>
          <a:p>
            <a:r>
              <a:rPr lang="zh-CN" altLang="en-US" sz="2800" dirty="0">
                <a:solidFill>
                  <a:schemeClr val="accent1"/>
                </a:solidFill>
              </a:rPr>
              <a:t>个人品德及其作用</a:t>
            </a:r>
            <a:r>
              <a:rPr lang="en-US" altLang="zh-CN" sz="2800" dirty="0">
                <a:solidFill>
                  <a:schemeClr val="accent1"/>
                </a:solidFill>
              </a:rPr>
              <a:t>:</a:t>
            </a:r>
            <a:endParaRPr lang="en-US" altLang="zh-CN" sz="2800" dirty="0">
              <a:solidFill>
                <a:schemeClr val="accent1"/>
              </a:solidFill>
            </a:endParaRPr>
          </a:p>
          <a:p>
            <a:pPr marL="457200" indent="-457200">
              <a:buAutoNum type="ea1ChsPlain"/>
            </a:pPr>
            <a:r>
              <a:rPr lang="zh-CN" altLang="en-US" sz="2400" dirty="0">
                <a:solidFill>
                  <a:schemeClr val="tx1"/>
                </a:solidFill>
              </a:rPr>
              <a:t>个人品德对道德和法律作用的发挥具有重要的推动作用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457200" indent="-457200">
              <a:buAutoNum type="ea1ChsPlain"/>
            </a:pPr>
            <a:r>
              <a:rPr lang="zh-CN" altLang="en-US" sz="2400" dirty="0">
                <a:solidFill>
                  <a:schemeClr val="tx1"/>
                </a:solidFill>
              </a:rPr>
              <a:t>个人品德是个体人格完善的重要标志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457200" indent="-457200">
              <a:buAutoNum type="ea1ChsPlain"/>
            </a:pPr>
            <a:r>
              <a:rPr lang="zh-CN" altLang="en-US" sz="2400" dirty="0">
                <a:solidFill>
                  <a:schemeClr val="tx1"/>
                </a:solidFill>
              </a:rPr>
              <a:t>个人品德是经济社会发展过程中重要的主体精神</a:t>
            </a:r>
            <a:endParaRPr lang="en-US" altLang="zh-CN" sz="2400" dirty="0">
              <a:solidFill>
                <a:schemeClr val="tx1"/>
              </a:solidFill>
            </a:endParaRPr>
          </a:p>
          <a:p>
            <a:endParaRPr lang="en-US" altLang="zh-CN" sz="2400" dirty="0">
              <a:solidFill>
                <a:schemeClr val="tx1"/>
              </a:solidFill>
            </a:endParaRPr>
          </a:p>
          <a:p>
            <a:endParaRPr lang="en-US" altLang="zh-CN" sz="2400" dirty="0">
              <a:solidFill>
                <a:schemeClr val="accent1"/>
              </a:solidFill>
            </a:endParaRPr>
          </a:p>
          <a:p>
            <a:endParaRPr lang="zh-CN" altLang="en-US" sz="2800" dirty="0">
              <a:solidFill>
                <a:schemeClr val="accent1"/>
              </a:solidFill>
            </a:endParaRPr>
          </a:p>
        </p:txBody>
      </p:sp>
      <p:pic>
        <p:nvPicPr>
          <p:cNvPr id="2097158" name="图片 3" descr="timg-160388683724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62265" y="4050665"/>
            <a:ext cx="3769360" cy="26689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标题 1"/>
          <p:cNvSpPr>
            <a:spLocks noGrp="1"/>
          </p:cNvSpPr>
          <p:nvPr>
            <p:ph type="title"/>
          </p:nvPr>
        </p:nvSpPr>
        <p:spPr>
          <a:xfrm>
            <a:off x="1563052" y="781168"/>
            <a:ext cx="8915399" cy="1468800"/>
          </a:xfrm>
        </p:spPr>
        <p:txBody>
          <a:bodyPr>
            <a:normAutofit/>
          </a:bodyPr>
          <a:p>
            <a:r>
              <a:rPr lang="zh-CN" altLang="en-US" sz="2800" dirty="0">
                <a:solidFill>
                  <a:schemeClr val="accent1"/>
                </a:solidFill>
              </a:rPr>
              <a:t>掌握道德修养的正确方法</a:t>
            </a:r>
            <a:endParaRPr lang="zh-CN" altLang="en-US" sz="2800" dirty="0">
              <a:solidFill>
                <a:schemeClr val="accent1"/>
              </a:solidFill>
            </a:endParaRPr>
          </a:p>
        </p:txBody>
      </p:sp>
      <p:sp>
        <p:nvSpPr>
          <p:cNvPr id="1048717" name="文本占位符 2"/>
          <p:cNvSpPr>
            <a:spLocks noGrp="1"/>
          </p:cNvSpPr>
          <p:nvPr>
            <p:ph type="body" idx="1"/>
          </p:nvPr>
        </p:nvSpPr>
        <p:spPr>
          <a:xfrm>
            <a:off x="1563052" y="2249968"/>
            <a:ext cx="8915399" cy="4205361"/>
          </a:xfrm>
        </p:spPr>
        <p:txBody>
          <a:bodyPr>
            <a:normAutofit/>
          </a:bodyPr>
          <a:p>
            <a:pPr marL="457200" indent="-457200">
              <a:buAutoNum type="ea1ChsPlain"/>
            </a:pPr>
            <a:r>
              <a:rPr lang="zh-CN" altLang="en-US" sz="2400" dirty="0">
                <a:solidFill>
                  <a:schemeClr val="tx1"/>
                </a:solidFill>
              </a:rPr>
              <a:t>学思并重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457200" indent="-457200">
              <a:buAutoNum type="ea1ChsPlain"/>
            </a:pPr>
            <a:r>
              <a:rPr lang="zh-CN" altLang="en-US" sz="2400" dirty="0">
                <a:solidFill>
                  <a:schemeClr val="tx1"/>
                </a:solidFill>
              </a:rPr>
              <a:t>省察克治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457200" indent="-457200">
              <a:buAutoNum type="ea1ChsPlain"/>
            </a:pPr>
            <a:r>
              <a:rPr lang="zh-CN" altLang="en-US" sz="2400" dirty="0">
                <a:solidFill>
                  <a:schemeClr val="tx1"/>
                </a:solidFill>
              </a:rPr>
              <a:t>慎独自律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457200" indent="-457200">
              <a:buAutoNum type="ea1ChsPlain"/>
            </a:pPr>
            <a:r>
              <a:rPr lang="zh-CN" altLang="en-US" sz="2400" dirty="0">
                <a:solidFill>
                  <a:schemeClr val="tx1"/>
                </a:solidFill>
              </a:rPr>
              <a:t>知行合一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457200" indent="-457200">
              <a:buAutoNum type="ea1ChsPlain"/>
            </a:pPr>
            <a:r>
              <a:rPr lang="zh-CN" altLang="en-US" sz="2400" dirty="0">
                <a:solidFill>
                  <a:schemeClr val="tx1"/>
                </a:solidFill>
              </a:rPr>
              <a:t>积善成德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pic>
        <p:nvPicPr>
          <p:cNvPr id="2097159" name="图片 3" descr="timg-160388687324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62735" y="5020945"/>
            <a:ext cx="2153920" cy="1434465"/>
          </a:xfrm>
          <a:prstGeom prst="rect">
            <a:avLst/>
          </a:prstGeom>
        </p:spPr>
      </p:pic>
      <p:pic>
        <p:nvPicPr>
          <p:cNvPr id="2097160" name="图片 4" descr="u_1140199762_803867234&amp;fm_26&amp;gp_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9290" y="-123825"/>
            <a:ext cx="2795905" cy="71704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8" name="标题 1"/>
          <p:cNvSpPr>
            <a:spLocks noGrp="1"/>
          </p:cNvSpPr>
          <p:nvPr>
            <p:ph type="title"/>
          </p:nvPr>
        </p:nvSpPr>
        <p:spPr>
          <a:xfrm>
            <a:off x="2081212" y="656670"/>
            <a:ext cx="8915399" cy="1468800"/>
          </a:xfrm>
        </p:spPr>
        <p:txBody>
          <a:bodyPr>
            <a:normAutofit/>
          </a:bodyPr>
          <a:p>
            <a:r>
              <a:rPr lang="zh-CN" altLang="en-US" sz="3200" dirty="0">
                <a:solidFill>
                  <a:schemeClr val="accent1">
                    <a:lumMod val="75000"/>
                  </a:schemeClr>
                </a:solidFill>
              </a:rPr>
              <a:t>锤炼高尚道德品格</a:t>
            </a:r>
            <a:endParaRPr lang="zh-CN" alt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48719" name="文本占位符 2"/>
          <p:cNvSpPr>
            <a:spLocks noGrp="1"/>
          </p:cNvSpPr>
          <p:nvPr>
            <p:ph type="body" idx="1"/>
          </p:nvPr>
        </p:nvSpPr>
        <p:spPr>
          <a:xfrm>
            <a:off x="2274252" y="2125469"/>
            <a:ext cx="8915399" cy="3665731"/>
          </a:xfrm>
        </p:spPr>
        <p:txBody>
          <a:bodyPr>
            <a:normAutofit fontScale="96429" lnSpcReduction="10000"/>
          </a:bodyPr>
          <a:p>
            <a:pPr marL="514350" indent="-514350">
              <a:buAutoNum type="ea1ChsPlain"/>
            </a:pPr>
            <a:r>
              <a:rPr lang="zh-CN" altLang="en-US" sz="2800" dirty="0">
                <a:solidFill>
                  <a:schemeClr val="tx1"/>
                </a:solidFill>
              </a:rPr>
              <a:t>形成正确的道德认知和道德判断：坚持以唯物史观的基本原理来看待道德。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marL="514350" indent="-514350">
              <a:buAutoNum type="ea1ChsPlain"/>
            </a:pPr>
            <a:r>
              <a:rPr lang="zh-CN" altLang="en-US" sz="2800" dirty="0">
                <a:solidFill>
                  <a:schemeClr val="tx1"/>
                </a:solidFill>
              </a:rPr>
              <a:t>激发正向的道德认同和道德情感：通过对美德的尊崇，正真的把外在的社会道德规范内化为心悦诚服的自律准则。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marL="514350" indent="-514350">
              <a:buAutoNum type="ea1ChsPlain"/>
            </a:pPr>
            <a:r>
              <a:rPr lang="zh-CN" altLang="en-US" sz="2800" dirty="0">
                <a:solidFill>
                  <a:schemeClr val="tx1"/>
                </a:solidFill>
              </a:rPr>
              <a:t>强化坚定的道德意志和道德信念</a:t>
            </a:r>
            <a:r>
              <a:rPr lang="en-US" altLang="zh-CN" sz="2800" dirty="0">
                <a:solidFill>
                  <a:schemeClr val="tx1"/>
                </a:solidFill>
              </a:rPr>
              <a:t>:</a:t>
            </a:r>
            <a:r>
              <a:rPr lang="zh-CN" altLang="en-US" sz="2800" dirty="0">
                <a:solidFill>
                  <a:schemeClr val="tx1"/>
                </a:solidFill>
              </a:rPr>
              <a:t>新时代的大学生，要有为国家名族奋斗，为人类事业献身的情怀和担当，不懈追求共产主义的崇高道德信念和高尚道德境界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marL="514350" indent="-514350">
              <a:buAutoNum type="ea1ChsPlain"/>
            </a:pPr>
            <a:endParaRPr lang="en-US" altLang="zh-C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6" name="文本框 1048825"/>
          <p:cNvSpPr txBox="1"/>
          <p:nvPr/>
        </p:nvSpPr>
        <p:spPr>
          <a:xfrm>
            <a:off x="1143354" y="511243"/>
            <a:ext cx="4000000" cy="891539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altLang="zh-CN" sz="5400" b="1">
                <a:solidFill>
                  <a:srgbClr val="000000"/>
                </a:solidFill>
              </a:rPr>
              <a:t>目录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1048827" name="文本框 1048826"/>
          <p:cNvSpPr txBox="1"/>
          <p:nvPr/>
        </p:nvSpPr>
        <p:spPr>
          <a:xfrm>
            <a:off x="3193059" y="2030697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rgbClr val="000000"/>
                </a:solidFill>
              </a:rPr>
              <a:t>二</a:t>
            </a:r>
            <a:r>
              <a:rPr lang="en-US" altLang="zh-CN" sz="2800">
                <a:solidFill>
                  <a:srgbClr val="000000"/>
                </a:solidFill>
              </a:rPr>
              <a:t>.</a:t>
            </a:r>
            <a:r>
              <a:rPr lang="zh-CN" altLang="en-US" sz="2800">
                <a:solidFill>
                  <a:srgbClr val="000000"/>
                </a:solidFill>
              </a:rPr>
              <a:t>社会公德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834" name="文本框 1048833"/>
          <p:cNvSpPr txBox="1"/>
          <p:nvPr/>
        </p:nvSpPr>
        <p:spPr>
          <a:xfrm>
            <a:off x="3193060" y="1147511"/>
            <a:ext cx="5805881" cy="51054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altLang="en-US" sz="2800" dirty="0"/>
              <a:t>一</a:t>
            </a:r>
            <a:r>
              <a:rPr lang="en-US" altLang="zh-CN" sz="2800" dirty="0"/>
              <a:t>.</a:t>
            </a:r>
            <a:r>
              <a:rPr lang="zh-CN" altLang="en-US" sz="2800" dirty="0"/>
              <a:t>社会主义道德的核心和原则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836" name="文本框 1048835"/>
          <p:cNvSpPr txBox="1"/>
          <p:nvPr/>
        </p:nvSpPr>
        <p:spPr>
          <a:xfrm>
            <a:off x="3143353" y="2802470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altLang="zh-CN" sz="2800">
                <a:solidFill>
                  <a:srgbClr val="000000"/>
                </a:solidFill>
              </a:rPr>
              <a:t>三</a:t>
            </a:r>
            <a:r>
              <a:rPr lang="en-US" altLang="zh-CN" sz="2800">
                <a:solidFill>
                  <a:srgbClr val="000000"/>
                </a:solidFill>
              </a:rPr>
              <a:t>.</a:t>
            </a:r>
            <a:r>
              <a:rPr lang="zh-CN" altLang="zh-CN" sz="2800">
                <a:solidFill>
                  <a:srgbClr val="000000"/>
                </a:solidFill>
              </a:rPr>
              <a:t>职业道德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837" name="文本框 1048836"/>
          <p:cNvSpPr txBox="1"/>
          <p:nvPr/>
        </p:nvSpPr>
        <p:spPr>
          <a:xfrm>
            <a:off x="3193059" y="3574242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altLang="zh-CN" sz="2800">
                <a:solidFill>
                  <a:srgbClr val="000000"/>
                </a:solidFill>
              </a:rPr>
              <a:t>四</a:t>
            </a:r>
            <a:r>
              <a:rPr lang="en-US" altLang="zh-CN" sz="2800">
                <a:solidFill>
                  <a:srgbClr val="000000"/>
                </a:solidFill>
              </a:rPr>
              <a:t>.</a:t>
            </a:r>
            <a:r>
              <a:rPr lang="zh-CN" altLang="zh-CN" sz="2800">
                <a:solidFill>
                  <a:srgbClr val="000000"/>
                </a:solidFill>
              </a:rPr>
              <a:t>家庭</a:t>
            </a:r>
            <a:r>
              <a:rPr lang="zh-CN" altLang="zh-CN" sz="2800">
                <a:solidFill>
                  <a:srgbClr val="000000"/>
                </a:solidFill>
              </a:rPr>
              <a:t>美德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838" name="文本框 1048837"/>
          <p:cNvSpPr txBox="1"/>
          <p:nvPr/>
        </p:nvSpPr>
        <p:spPr>
          <a:xfrm>
            <a:off x="3143352" y="4346014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altLang="zh-CN" sz="2800">
                <a:solidFill>
                  <a:srgbClr val="000000"/>
                </a:solidFill>
              </a:rPr>
              <a:t>五</a:t>
            </a:r>
            <a:r>
              <a:rPr lang="en-US" altLang="zh-CN" sz="2800">
                <a:solidFill>
                  <a:srgbClr val="000000"/>
                </a:solidFill>
              </a:rPr>
              <a:t>.</a:t>
            </a:r>
            <a:r>
              <a:rPr lang="zh-CN" altLang="zh-CN" sz="2800">
                <a:solidFill>
                  <a:srgbClr val="000000"/>
                </a:solidFill>
              </a:rPr>
              <a:t>个人</a:t>
            </a:r>
            <a:r>
              <a:rPr lang="zh-CN" altLang="zh-CN" sz="2800">
                <a:solidFill>
                  <a:srgbClr val="000000"/>
                </a:solidFill>
              </a:rPr>
              <a:t>美德</a:t>
            </a:r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图示 3"/>
          <p:cNvGraphicFramePr/>
          <p:nvPr/>
        </p:nvGraphicFramePr>
        <p:xfrm>
          <a:off x="828040" y="1727200"/>
          <a:ext cx="8991600" cy="1569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/>
              <a:t>一</a:t>
            </a:r>
            <a:r>
              <a:rPr lang="en-US" altLang="zh-CN" dirty="0"/>
              <a:t>.</a:t>
            </a:r>
            <a:r>
              <a:rPr lang="zh-CN" altLang="en-US" dirty="0"/>
              <a:t>社会主义道德的核心和原则</a:t>
            </a:r>
            <a:endParaRPr lang="zh-CN" altLang="en-US" dirty="0"/>
          </a:p>
        </p:txBody>
      </p:sp>
      <p:sp>
        <p:nvSpPr>
          <p:cNvPr id="1048624" name="内容占位符 2"/>
          <p:cNvSpPr>
            <a:spLocks noGrp="1"/>
          </p:cNvSpPr>
          <p:nvPr>
            <p:ph idx="1"/>
          </p:nvPr>
        </p:nvSpPr>
        <p:spPr>
          <a:xfrm>
            <a:off x="2056552" y="1264555"/>
            <a:ext cx="8915400" cy="3777622"/>
          </a:xfrm>
        </p:spPr>
        <p:txBody>
          <a:bodyPr>
            <a:normAutofit/>
          </a:bodyPr>
          <a:p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社会主义道德建设是社会主义文化建设的重要内容</a:t>
            </a:r>
            <a:endParaRPr lang="en-US" altLang="zh-CN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了解社会主义道德的核心和原则，对于大学生践行社会主义道德，锤炼道德品质具有重要的意义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097152" name="图片 3" descr="timg-16038865758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37255" y="2799715"/>
            <a:ext cx="5530850" cy="35306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标题 1"/>
          <p:cNvSpPr>
            <a:spLocks noGrp="1"/>
          </p:cNvSpPr>
          <p:nvPr>
            <p:ph type="title"/>
          </p:nvPr>
        </p:nvSpPr>
        <p:spPr>
          <a:xfrm>
            <a:off x="2610151" y="671757"/>
            <a:ext cx="8894461" cy="1233243"/>
          </a:xfrm>
        </p:spPr>
        <p:txBody>
          <a:bodyPr/>
          <a:p>
            <a:r>
              <a:rPr lang="zh-CN" altLang="en-US" dirty="0"/>
              <a:t>（一）为人民服务是社会主义道德的核心</a:t>
            </a:r>
            <a:endParaRPr lang="zh-CN" altLang="en-US" dirty="0"/>
          </a:p>
        </p:txBody>
      </p:sp>
      <p:sp>
        <p:nvSpPr>
          <p:cNvPr id="1048626" name="内容占位符 2"/>
          <p:cNvSpPr>
            <a:spLocks noGrp="1"/>
          </p:cNvSpPr>
          <p:nvPr>
            <p:ph idx="1"/>
          </p:nvPr>
        </p:nvSpPr>
        <p:spPr>
          <a:xfrm>
            <a:off x="1870121" y="1450020"/>
            <a:ext cx="4504046" cy="3777622"/>
          </a:xfr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p>
            <a:r>
              <a:rPr lang="zh-CN" altLang="en-US" dirty="0"/>
              <a:t>为人民服务是社会主义经济基础和人际关系的客观要求</a:t>
            </a:r>
            <a:endParaRPr lang="en-US" altLang="zh-CN" dirty="0"/>
          </a:p>
          <a:p>
            <a:r>
              <a:rPr lang="zh-CN" altLang="en-US" dirty="0"/>
              <a:t>为人民服务是社会主义市场经济健康发展的要求</a:t>
            </a:r>
            <a:endParaRPr lang="en-US" altLang="zh-CN" dirty="0"/>
          </a:p>
          <a:p>
            <a:r>
              <a:rPr lang="zh-CN" altLang="en-US" dirty="0"/>
              <a:t>为人民服务是先进性要求和广泛性要求的统一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2097153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74130" y="2245995"/>
            <a:ext cx="5490210" cy="27451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48628" name="标题 1"/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p>
            <a:r>
              <a:rPr lang="zh-CN" altLang="en-US" sz="3200">
                <a:solidFill>
                  <a:schemeClr val="bg1"/>
                </a:solidFill>
              </a:rPr>
              <a:t>（二）集体主义是社会主义道德的原则</a:t>
            </a:r>
            <a:br>
              <a:rPr lang="en-US" altLang="zh-CN" sz="3200">
                <a:solidFill>
                  <a:schemeClr val="bg1"/>
                </a:solidFill>
              </a:rPr>
            </a:b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1048629" name="Freeform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-1" fmla="*/ 6839 w 6883"/>
              <a:gd name="connsiteY0-2" fmla="*/ 4885 h 10168"/>
              <a:gd name="connsiteX1-3" fmla="*/ 5405 w 6883"/>
              <a:gd name="connsiteY1-4" fmla="*/ 357 h 10168"/>
              <a:gd name="connsiteX2-5" fmla="*/ 5373 w 6883"/>
              <a:gd name="connsiteY2-6" fmla="*/ 262 h 10168"/>
              <a:gd name="connsiteX3-7" fmla="*/ 5284 w 6883"/>
              <a:gd name="connsiteY3-8" fmla="*/ 168 h 10168"/>
              <a:gd name="connsiteX4-9" fmla="*/ 4716 w 6883"/>
              <a:gd name="connsiteY4-10" fmla="*/ 168 h 10168"/>
              <a:gd name="connsiteX5-11" fmla="*/ 50 w 6883"/>
              <a:gd name="connsiteY5-12" fmla="*/ 0 h 10168"/>
              <a:gd name="connsiteX6-13" fmla="*/ 1 w 6883"/>
              <a:gd name="connsiteY6-14" fmla="*/ 9964 h 10168"/>
              <a:gd name="connsiteX7-15" fmla="*/ 4716 w 6883"/>
              <a:gd name="connsiteY7-16" fmla="*/ 10168 h 10168"/>
              <a:gd name="connsiteX8-17" fmla="*/ 5284 w 6883"/>
              <a:gd name="connsiteY8-18" fmla="*/ 10168 h 10168"/>
              <a:gd name="connsiteX9-19" fmla="*/ 5373 w 6883"/>
              <a:gd name="connsiteY9-20" fmla="*/ 10074 h 10168"/>
              <a:gd name="connsiteX10-21" fmla="*/ 5405 w 6883"/>
              <a:gd name="connsiteY10-22" fmla="*/ 9979 h 10168"/>
              <a:gd name="connsiteX11-23" fmla="*/ 6839 w 6883"/>
              <a:gd name="connsiteY11-24" fmla="*/ 5451 h 10168"/>
              <a:gd name="connsiteX12-25" fmla="*/ 6839 w 6883"/>
              <a:gd name="connsiteY12-26" fmla="*/ 4885 h 1016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048630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48631" name="内容占位符 2"/>
          <p:cNvSpPr>
            <a:spLocks noGrp="1"/>
          </p:cNvSpPr>
          <p:nvPr>
            <p:ph idx="1"/>
          </p:nvPr>
        </p:nvSpPr>
        <p:spPr>
          <a:xfrm>
            <a:off x="4068044" y="692358"/>
            <a:ext cx="3924238" cy="124840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p>
            <a:pPr marL="0" indent="0">
              <a:buNone/>
            </a:pPr>
            <a:r>
              <a:rPr lang="zh-CN" altLang="en-US" dirty="0"/>
              <a:t>集体主义是社会主义道德的原则</a:t>
            </a:r>
            <a:endParaRPr lang="zh-CN" altLang="en-US" dirty="0"/>
          </a:p>
        </p:txBody>
      </p:sp>
      <p:sp>
        <p:nvSpPr>
          <p:cNvPr id="1048632" name="文本框 3"/>
          <p:cNvSpPr txBox="1"/>
          <p:nvPr/>
        </p:nvSpPr>
        <p:spPr>
          <a:xfrm>
            <a:off x="4046012" y="4178570"/>
            <a:ext cx="4086910" cy="14249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zh-CN" altLang="en-US" dirty="0"/>
              <a:t>集体社会主义强调国家利益，社会整体利益和个人利益的辩证统一</a:t>
            </a:r>
            <a:endParaRPr lang="en-US" altLang="zh-CN" dirty="0"/>
          </a:p>
          <a:p>
            <a:r>
              <a:rPr lang="zh-CN" altLang="en-US" dirty="0"/>
              <a:t>集体主义强调国家利益，社会整体利益高于个人利益</a:t>
            </a:r>
            <a:endParaRPr lang="en-US" altLang="zh-CN" dirty="0"/>
          </a:p>
          <a:p>
            <a:r>
              <a:rPr lang="zh-CN" altLang="en-US" dirty="0"/>
              <a:t>集体主义重视和保障个人的正当利益</a:t>
            </a:r>
            <a:endParaRPr lang="zh-CN" altLang="en-US" dirty="0"/>
          </a:p>
        </p:txBody>
      </p:sp>
      <p:pic>
        <p:nvPicPr>
          <p:cNvPr id="2097154" name="图片 5" descr="图片包含 徽标&#10;&#10;描述已自动生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57941" y="306551"/>
            <a:ext cx="4288524" cy="22862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7"/>
          <p:cNvGrpSpPr>
            <a:grpSpLocks noGrp="1" noRot="1" noChangeAspect="1" noMove="1" noResize="1"/>
          </p:cNvGrpSpPr>
          <p:nvPr/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48633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634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635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636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637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638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639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640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641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642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643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644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0" name="Group 21"/>
          <p:cNvGrpSpPr>
            <a:grpSpLocks noGrp="1" noRot="1" noChangeAspect="1" noMove="1" noResize="1"/>
          </p:cNvGrpSpPr>
          <p:nvPr/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1048645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646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647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648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649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650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651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652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653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654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655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656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48657" name="Rectangle 3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58" name="Freeform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048659" name="Rectangle 3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grpSp>
        <p:nvGrpSpPr>
          <p:cNvPr id="51" name="Group 41"/>
          <p:cNvGrpSpPr>
            <a:grpSpLocks noGrp="1" noRot="1" noChangeAspect="1" noMove="1" noResize="1"/>
          </p:cNvGrpSpPr>
          <p:nvPr/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1048660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48661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48662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48663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48664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48665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48666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48667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48668" name="Freeform 19"/>
            <p:cNvSpPr/>
            <p:nvPr/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48669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48670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48671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1048672" name="Freeform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1159566"/>
            <a:ext cx="7560245" cy="453886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</p:sp>
      <p:sp>
        <p:nvSpPr>
          <p:cNvPr id="1048673" name="标题 1"/>
          <p:cNvSpPr>
            <a:spLocks noGrp="1"/>
          </p:cNvSpPr>
          <p:nvPr>
            <p:ph type="title"/>
          </p:nvPr>
        </p:nvSpPr>
        <p:spPr>
          <a:xfrm>
            <a:off x="987215" y="1318590"/>
            <a:ext cx="5102159" cy="4220820"/>
          </a:xfrm>
        </p:spPr>
        <p:txBody>
          <a:bodyPr vert="horz" lIns="91440" tIns="45720" rIns="91440" bIns="45720" rtlCol="0" anchor="ctr">
            <a:normAutofit/>
          </a:bodyPr>
          <a:p>
            <a:r>
              <a:rPr lang="zh-CN" altLang="en-US" sz="5400">
                <a:solidFill>
                  <a:srgbClr val="FFFFFF"/>
                </a:solidFill>
              </a:rPr>
              <a:t>二</a:t>
            </a:r>
            <a:r>
              <a:rPr lang="en-US" altLang="zh-CN" sz="5400">
                <a:solidFill>
                  <a:srgbClr val="FFFFFF"/>
                </a:solidFill>
              </a:rPr>
              <a:t>.</a:t>
            </a:r>
            <a:r>
              <a:rPr lang="zh-CN" altLang="en-US" sz="5400">
                <a:solidFill>
                  <a:srgbClr val="FFFFFF"/>
                </a:solidFill>
              </a:rPr>
              <a:t>社会公德</a:t>
            </a:r>
            <a:endParaRPr lang="zh-CN" altLang="en-US" sz="5400">
              <a:solidFill>
                <a:srgbClr val="FFFFFF"/>
              </a:solidFill>
            </a:endParaRPr>
          </a:p>
        </p:txBody>
      </p:sp>
      <p:sp>
        <p:nvSpPr>
          <p:cNvPr id="1048674" name="内容占位符 2"/>
          <p:cNvSpPr>
            <a:spLocks noGrp="1"/>
          </p:cNvSpPr>
          <p:nvPr>
            <p:ph idx="1"/>
          </p:nvPr>
        </p:nvSpPr>
        <p:spPr>
          <a:xfrm>
            <a:off x="7712032" y="804334"/>
            <a:ext cx="3675634" cy="5249332"/>
          </a:xfrm>
        </p:spPr>
        <p:txBody>
          <a:bodyPr vert="horz" lIns="91440" tIns="45720" rIns="91440" bIns="45720" rtlCol="0" anchor="ctr">
            <a:normAutofit/>
          </a:bodyPr>
          <a:p>
            <a:pPr marL="0" indent="0">
              <a:buNone/>
            </a:pPr>
            <a:r>
              <a:rPr lang="zh-CN" altLang="en-US">
                <a:solidFill>
                  <a:schemeClr val="tx1"/>
                </a:solidFill>
              </a:rPr>
              <a:t>社会公德作为社会公共生活中应当遵守的行为准则，在维护公共秩序方面具有重要的作用。大学生应当自觉培养公德意识，养成遵守社会公德的良好行为习惯。</a:t>
            </a:r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/>
              <a:t>（一）公共生活与公共秩序</a:t>
            </a:r>
            <a:endParaRPr lang="zh-CN" altLang="en-US" dirty="0"/>
          </a:p>
        </p:txBody>
      </p:sp>
      <p:sp>
        <p:nvSpPr>
          <p:cNvPr id="1048676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公共生活的特征 当代公共生活的特征主要表现在四个方面：一是活动范围的广泛性；二是活动内容的开放性；三是交往对象的复杂性；四是活动方式的多样性。 （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）维护公共秩序的意义 公共生活需要公共秩序。在当代社会，维护公共秩序对经济社会健康发展的重要意义更加突出。 第一，有序的公共生活是社会生产活动的重要基础。 第二，有序的公共生活是促进社会和谐的重要条件。 第三，有序的公共生活是提高社会成员生活质量的基本保障。 第四，有序的公共生活是社会文明的重要标志。</a:t>
            </a:r>
            <a:endParaRPr lang="zh-CN" altLang="en-US" dirty="0"/>
          </a:p>
        </p:txBody>
      </p:sp>
      <p:pic>
        <p:nvPicPr>
          <p:cNvPr id="2097155" name="图片 3" descr="timg-16038866254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45755" y="3843020"/>
            <a:ext cx="3275330" cy="301498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标题 1"/>
          <p:cNvSpPr>
            <a:spLocks noGrp="1"/>
          </p:cNvSpPr>
          <p:nvPr>
            <p:ph type="title"/>
          </p:nvPr>
        </p:nvSpPr>
        <p:spPr>
          <a:xfrm>
            <a:off x="2745325" y="794378"/>
            <a:ext cx="8911687" cy="1280890"/>
          </a:xfrm>
        </p:spPr>
        <p:txBody>
          <a:bodyPr/>
          <a:p>
            <a:r>
              <a:rPr lang="zh-CN" altLang="en-US" dirty="0"/>
              <a:t>（二）公共生活的道德规范</a:t>
            </a:r>
            <a:endParaRPr lang="zh-CN" altLang="en-US" dirty="0"/>
          </a:p>
        </p:txBody>
      </p:sp>
      <p:sp>
        <p:nvSpPr>
          <p:cNvPr id="1048678" name="内容占位符 2"/>
          <p:cNvSpPr>
            <a:spLocks noGrp="1"/>
          </p:cNvSpPr>
          <p:nvPr>
            <p:ph idx="1"/>
          </p:nvPr>
        </p:nvSpPr>
        <p:spPr>
          <a:xfrm flipH="1">
            <a:off x="2017020" y="5578764"/>
            <a:ext cx="45719" cy="73840"/>
          </a:xfrm>
        </p:spPr>
        <p:txBody>
          <a:bodyPr>
            <a:normAutofit fontScale="25000" lnSpcReduction="20000"/>
          </a:bodyPr>
          <a:p>
            <a:endParaRPr lang="zh-CN" altLang="en-US" dirty="0"/>
          </a:p>
        </p:txBody>
      </p:sp>
      <p:sp>
        <p:nvSpPr>
          <p:cNvPr id="1048679" name="内容占位符 2"/>
          <p:cNvSpPr txBox="1"/>
          <p:nvPr/>
        </p:nvSpPr>
        <p:spPr>
          <a:xfrm>
            <a:off x="2599372" y="1874982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1048680" name="椭圆 6"/>
          <p:cNvSpPr/>
          <p:nvPr/>
        </p:nvSpPr>
        <p:spPr>
          <a:xfrm>
            <a:off x="5006109" y="2576895"/>
            <a:ext cx="4765964" cy="307570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公共社会的道德规范</a:t>
            </a:r>
            <a:endParaRPr lang="zh-CN" altLang="en-US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145728" name="直接箭头连接符 5"/>
          <p:cNvCxnSpPr>
            <a:stCxn id="1048680" idx="1"/>
          </p:cNvCxnSpPr>
          <p:nvPr/>
        </p:nvCxnSpPr>
        <p:spPr>
          <a:xfrm flipH="1" flipV="1">
            <a:off x="4795520" y="2576895"/>
            <a:ext cx="908548" cy="450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81" name="椭圆 8"/>
          <p:cNvSpPr/>
          <p:nvPr/>
        </p:nvSpPr>
        <p:spPr>
          <a:xfrm>
            <a:off x="3695469" y="2075268"/>
            <a:ext cx="1310640" cy="952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p>
            <a:pPr algn="ctr"/>
            <a:r>
              <a:rPr lang="zh-CN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文明礼貌</a:t>
            </a:r>
            <a:endParaRPr lang="zh-CN" altLang="en-US" dirty="0"/>
          </a:p>
        </p:txBody>
      </p:sp>
      <p:cxnSp>
        <p:nvCxnSpPr>
          <p:cNvPr id="3145729" name="直接箭头连接符 10"/>
          <p:cNvCxnSpPr>
            <a:stCxn id="1048680" idx="2"/>
          </p:cNvCxnSpPr>
          <p:nvPr/>
        </p:nvCxnSpPr>
        <p:spPr>
          <a:xfrm flipH="1">
            <a:off x="3952240" y="4114750"/>
            <a:ext cx="1053869" cy="152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82" name="椭圆 11"/>
          <p:cNvSpPr/>
          <p:nvPr/>
        </p:nvSpPr>
        <p:spPr>
          <a:xfrm>
            <a:off x="2751975" y="3850640"/>
            <a:ext cx="1432560" cy="833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p>
            <a:pPr algn="ctr"/>
            <a:r>
              <a:rPr lang="zh-CN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助人为乐</a:t>
            </a:r>
            <a:endParaRPr lang="zh-CN" alt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145730" name="直接连接符 13"/>
          <p:cNvCxnSpPr/>
          <p:nvPr/>
        </p:nvCxnSpPr>
        <p:spPr>
          <a:xfrm flipH="1">
            <a:off x="4643120" y="4907280"/>
            <a:ext cx="680720" cy="548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83" name="椭圆 14"/>
          <p:cNvSpPr/>
          <p:nvPr/>
        </p:nvSpPr>
        <p:spPr>
          <a:xfrm>
            <a:off x="3362960" y="5232400"/>
            <a:ext cx="1432560" cy="934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p>
            <a:pPr algn="ctr"/>
            <a:r>
              <a:rPr lang="zh-CN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爱护公物</a:t>
            </a:r>
            <a:endParaRPr lang="zh-CN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145731" name="直接连接符 16"/>
          <p:cNvCxnSpPr>
            <a:stCxn id="1048680" idx="7"/>
          </p:cNvCxnSpPr>
          <p:nvPr/>
        </p:nvCxnSpPr>
        <p:spPr>
          <a:xfrm flipV="1">
            <a:off x="9074114" y="2576895"/>
            <a:ext cx="770926" cy="450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84" name="椭圆 17"/>
          <p:cNvSpPr/>
          <p:nvPr/>
        </p:nvSpPr>
        <p:spPr>
          <a:xfrm>
            <a:off x="9772073" y="1998010"/>
            <a:ext cx="1586807" cy="964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p>
            <a:pPr algn="ctr"/>
            <a:r>
              <a:rPr lang="zh-CN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保护环境</a:t>
            </a:r>
            <a:endParaRPr lang="zh-CN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145732" name="直接箭头连接符 19"/>
          <p:cNvCxnSpPr>
            <a:stCxn id="1048680" idx="5"/>
          </p:cNvCxnSpPr>
          <p:nvPr/>
        </p:nvCxnSpPr>
        <p:spPr>
          <a:xfrm>
            <a:off x="9074114" y="5202177"/>
            <a:ext cx="963966" cy="413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85" name="椭圆 20"/>
          <p:cNvSpPr/>
          <p:nvPr/>
        </p:nvSpPr>
        <p:spPr>
          <a:xfrm>
            <a:off x="9823334" y="5133212"/>
            <a:ext cx="1532110" cy="964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p>
            <a:pPr algn="ctr"/>
            <a:r>
              <a:rPr lang="zh-CN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遵纪守法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br>
              <a:rPr lang="en-US" altLang="zh-CN" dirty="0"/>
            </a:br>
            <a:endParaRPr lang="zh-CN" altLang="en-US" dirty="0"/>
          </a:p>
        </p:txBody>
      </p:sp>
      <p:sp>
        <p:nvSpPr>
          <p:cNvPr id="1048687" name="内容占位符 2"/>
          <p:cNvSpPr>
            <a:spLocks noGrp="1"/>
          </p:cNvSpPr>
          <p:nvPr>
            <p:ph idx="1"/>
          </p:nvPr>
        </p:nvSpPr>
        <p:spPr>
          <a:xfrm>
            <a:off x="8260080" y="901700"/>
            <a:ext cx="3244532" cy="3119120"/>
          </a:xfrm>
        </p:spPr>
        <p:txBody>
          <a:bodyPr anchor="ctr"/>
          <a:p>
            <a:r>
              <a:rPr lang="zh-CN" altLang="en-US" dirty="0"/>
              <a:t>职业生活中的道德规范，不仅对各行各业的从业者具有引导和约束作用，而且也是促进社会持续健康有序发展的必要条件</a:t>
            </a:r>
            <a:endParaRPr lang="zh-CN" altLang="en-US" dirty="0"/>
          </a:p>
        </p:txBody>
      </p:sp>
      <p:sp>
        <p:nvSpPr>
          <p:cNvPr id="1048688" name="箭头: 五边形 5"/>
          <p:cNvSpPr/>
          <p:nvPr/>
        </p:nvSpPr>
        <p:spPr>
          <a:xfrm>
            <a:off x="0" y="741680"/>
            <a:ext cx="7995920" cy="4521200"/>
          </a:xfrm>
          <a:prstGeom prst="homePlat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p>
            <a:pPr algn="ctr"/>
            <a:r>
              <a:rPr lang="zh-CN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三</a:t>
            </a:r>
            <a:r>
              <a:rPr lang="en-US" altLang="zh-CN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r>
              <a:rPr lang="zh-CN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职业道德</a:t>
            </a:r>
            <a:endParaRPr lang="zh-CN" alt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97156" name="图片 6" descr="u_151480412_1343981641&amp;fm_26&amp;gp_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89545" y="3500120"/>
            <a:ext cx="3411855" cy="328866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2084</Words>
  <Application>WPS 演示</Application>
  <PresentationFormat/>
  <Paragraphs>165</Paragraphs>
  <Slides>20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  <vt:variant>
        <vt:lpstr>自定义放映</vt:lpstr>
      </vt:variant>
      <vt:variant>
        <vt:i4>1</vt:i4>
      </vt:variant>
    </vt:vector>
  </HeadingPairs>
  <TitlesOfParts>
    <vt:vector size="33" baseType="lpstr">
      <vt:lpstr>Arial</vt:lpstr>
      <vt:lpstr>宋体</vt:lpstr>
      <vt:lpstr>Wingdings</vt:lpstr>
      <vt:lpstr>Wingdings 3</vt:lpstr>
      <vt:lpstr>Arial</vt:lpstr>
      <vt:lpstr>楷体</vt:lpstr>
      <vt:lpstr>微软雅黑</vt:lpstr>
      <vt:lpstr>Century Gothic</vt:lpstr>
      <vt:lpstr>幼圆</vt:lpstr>
      <vt:lpstr>Arial Unicode MS</vt:lpstr>
      <vt:lpstr>等线</vt:lpstr>
      <vt:lpstr>丝状</vt:lpstr>
      <vt:lpstr>         遵守公民道德准则 </vt:lpstr>
      <vt:lpstr>PowerPoint 演示文稿</vt:lpstr>
      <vt:lpstr>一.社会主义道德的核心和原则</vt:lpstr>
      <vt:lpstr>（一）为人民服务是社会主义道德的核心</vt:lpstr>
      <vt:lpstr>（二）集体主义是社会主义道德的原则 </vt:lpstr>
      <vt:lpstr>二.社会公德</vt:lpstr>
      <vt:lpstr>（一）公共生活与公共秩序</vt:lpstr>
      <vt:lpstr>（二）公共生活的道德规范</vt:lpstr>
      <vt:lpstr> </vt:lpstr>
      <vt:lpstr>（一） 职业生活与劳动观念</vt:lpstr>
      <vt:lpstr>（二） 职业生活中的道德规范</vt:lpstr>
      <vt:lpstr>（三）树立正确的择业观和创业观 </vt:lpstr>
      <vt:lpstr>(四）自觉遵守职业道德</vt:lpstr>
      <vt:lpstr>四.家庭美德</vt:lpstr>
      <vt:lpstr>      恋爱，婚姻家庭中的道德规范 恋爱中的道德规范：【一】是尊重人格平等【二】是自觉承担责任；【三】是文明相亲相爱。  家庭中的道德规范:【一】尊老爱幼；【二】男女平等；【三】夫妻和谐；【四】勤俭持家。  </vt:lpstr>
      <vt:lpstr>树立正确的恋爱观念与婚姻观</vt:lpstr>
      <vt:lpstr>五.个人品德</vt:lpstr>
      <vt:lpstr>掌握道德修养的正确方法</vt:lpstr>
      <vt:lpstr>锤炼高尚道德品格</vt:lpstr>
      <vt:lpstr>PowerPoint 演示文稿</vt:lpstr>
      <vt:lpstr>自定义放映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遵守公民道德准则 </dc:title>
  <dc:creator>王 奕凡</dc:creator>
  <cp:lastModifiedBy>H.逆</cp:lastModifiedBy>
  <cp:revision>2</cp:revision>
  <dcterms:created xsi:type="dcterms:W3CDTF">2020-11-19T15:34:00Z</dcterms:created>
  <dcterms:modified xsi:type="dcterms:W3CDTF">2020-11-19T15:35:42Z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