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29"/>
  </p:notesMasterIdLst>
  <p:handoutMasterIdLst>
    <p:handoutMasterId r:id="rId30"/>
  </p:handoutMasterIdLst>
  <p:sldIdLst>
    <p:sldId id="401" r:id="rId4"/>
    <p:sldId id="272" r:id="rId5"/>
    <p:sldId id="463" r:id="rId6"/>
    <p:sldId id="414" r:id="rId7"/>
    <p:sldId id="385" r:id="rId8"/>
    <p:sldId id="426" r:id="rId9"/>
    <p:sldId id="423" r:id="rId10"/>
    <p:sldId id="444" r:id="rId11"/>
    <p:sldId id="445" r:id="rId12"/>
    <p:sldId id="446" r:id="rId13"/>
    <p:sldId id="447" r:id="rId14"/>
    <p:sldId id="448" r:id="rId15"/>
    <p:sldId id="449" r:id="rId16"/>
    <p:sldId id="450" r:id="rId17"/>
    <p:sldId id="451" r:id="rId18"/>
    <p:sldId id="452" r:id="rId19"/>
    <p:sldId id="424" r:id="rId20"/>
    <p:sldId id="387" r:id="rId21"/>
    <p:sldId id="420" r:id="rId22"/>
    <p:sldId id="438" r:id="rId23"/>
    <p:sldId id="437" r:id="rId24"/>
    <p:sldId id="425" r:id="rId25"/>
    <p:sldId id="453" r:id="rId26"/>
    <p:sldId id="454" r:id="rId27"/>
    <p:sldId id="422" r:id="rId28"/>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5848"/>
    <a:srgbClr val="F2E6CE"/>
    <a:srgbClr val="C2B98E"/>
    <a:srgbClr val="2C3134"/>
    <a:srgbClr val="BBB18A"/>
    <a:srgbClr val="132F53"/>
    <a:srgbClr val="9A7241"/>
    <a:srgbClr val="BE955F"/>
    <a:srgbClr val="F6C381"/>
    <a:srgbClr val="F3D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6" y="96"/>
      </p:cViewPr>
      <p:guideLst>
        <p:guide orient="horz" pos="215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6.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577726616653705"/>
          <c:y val="0.105591867791986"/>
          <c:w val="0.925125269122937"/>
          <c:h val="0.691278507367348"/>
        </c:manualLayout>
      </c:layout>
      <c:barChart>
        <c:barDir val="bar"/>
        <c:grouping val="clustered"/>
        <c:varyColors val="0"/>
        <c:dLbls>
          <c:showLegendKey val="0"/>
          <c:showVal val="0"/>
          <c:showCatName val="0"/>
          <c:showSerName val="0"/>
          <c:showPercent val="0"/>
          <c:showBubbleSize val="0"/>
        </c:dLbls>
        <c:gapWidth val="182"/>
        <c:axId val="160673792"/>
        <c:axId val="159241856"/>
      </c:barChart>
      <c:catAx>
        <c:axId val="16067379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rgbClr val="645848"/>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159241856"/>
        <c:crosses val="autoZero"/>
        <c:auto val="1"/>
        <c:lblAlgn val="ctr"/>
        <c:lblOffset val="100"/>
        <c:noMultiLvlLbl val="0"/>
      </c:catAx>
      <c:valAx>
        <c:axId val="159241856"/>
        <c:scaling>
          <c:orientation val="minMax"/>
        </c:scaling>
        <c:delete val="0"/>
        <c:axPos val="b"/>
        <c:majorGridlines>
          <c:spPr>
            <a:ln w="9525" cap="flat" cmpd="sng" algn="ctr">
              <a:solidFill>
                <a:srgbClr val="64584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645848"/>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160673792"/>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rgbClr val="645848"/>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160870912"/>
        <c:axId val="159243584"/>
      </c:barChart>
      <c:catAx>
        <c:axId val="16087091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rgbClr val="645848"/>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159243584"/>
        <c:crosses val="autoZero"/>
        <c:auto val="1"/>
        <c:lblAlgn val="ctr"/>
        <c:lblOffset val="100"/>
        <c:noMultiLvlLbl val="0"/>
      </c:catAx>
      <c:valAx>
        <c:axId val="159243584"/>
        <c:scaling>
          <c:orientation val="minMax"/>
        </c:scaling>
        <c:delete val="0"/>
        <c:axPos val="b"/>
        <c:majorGridlines>
          <c:spPr>
            <a:ln w="9525" cap="flat" cmpd="sng" algn="ctr">
              <a:solidFill>
                <a:srgbClr val="64584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645848"/>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160870912"/>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rgbClr val="645848"/>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F2E6CE"/>
        </a:solidFill>
        <a:effectLst/>
      </p:bgPr>
    </p:bg>
    <p:spTree>
      <p:nvGrpSpPr>
        <p:cNvPr id="1" name=""/>
        <p:cNvGrpSpPr/>
        <p:nvPr/>
      </p:nvGrpSpPr>
      <p:grpSpPr>
        <a:xfrm>
          <a:off x="0" y="0"/>
          <a:ext cx="0" cy="0"/>
          <a:chOff x="0" y="0"/>
          <a:chExt cx="0" cy="0"/>
        </a:xfrm>
      </p:grpSpPr>
      <p:pic>
        <p:nvPicPr>
          <p:cNvPr id="2" name="图片 1" descr="1"/>
          <p:cNvPicPr>
            <a:picLocks noChangeAspect="1"/>
          </p:cNvPicPr>
          <p:nvPr userDrawn="1"/>
        </p:nvPicPr>
        <p:blipFill>
          <a:blip r:embed="rId2"/>
          <a:stretch>
            <a:fillRect/>
          </a:stretch>
        </p:blipFill>
        <p:spPr>
          <a:xfrm>
            <a:off x="3149600" y="1269365"/>
            <a:ext cx="5892491" cy="4320000"/>
          </a:xfrm>
          <a:prstGeom prst="rect">
            <a:avLst/>
          </a:prstGeom>
        </p:spPr>
      </p:pic>
      <p:grpSp>
        <p:nvGrpSpPr>
          <p:cNvPr id="6" name="组合 5"/>
          <p:cNvGrpSpPr/>
          <p:nvPr userDrawn="1"/>
        </p:nvGrpSpPr>
        <p:grpSpPr>
          <a:xfrm>
            <a:off x="552450" y="369570"/>
            <a:ext cx="11087100" cy="6120130"/>
            <a:chOff x="811" y="581"/>
            <a:chExt cx="17460" cy="9638"/>
          </a:xfrm>
        </p:grpSpPr>
        <p:pic>
          <p:nvPicPr>
            <p:cNvPr id="3" name="图片 2" descr="2"/>
            <p:cNvPicPr>
              <a:picLocks noChangeAspect="1"/>
            </p:cNvPicPr>
            <p:nvPr userDrawn="1"/>
          </p:nvPicPr>
          <p:blipFill>
            <a:blip r:embed="rId3"/>
            <a:srcRect r="19914"/>
            <a:stretch>
              <a:fillRect/>
            </a:stretch>
          </p:blipFill>
          <p:spPr>
            <a:xfrm>
              <a:off x="811" y="581"/>
              <a:ext cx="11152" cy="9638"/>
            </a:xfrm>
            <a:prstGeom prst="rect">
              <a:avLst/>
            </a:prstGeom>
          </p:spPr>
        </p:pic>
        <p:pic>
          <p:nvPicPr>
            <p:cNvPr id="5" name="图片 4" descr="2"/>
            <p:cNvPicPr>
              <a:picLocks noChangeAspect="1"/>
            </p:cNvPicPr>
            <p:nvPr userDrawn="1"/>
          </p:nvPicPr>
          <p:blipFill>
            <a:blip r:embed="rId3"/>
            <a:srcRect l="54671"/>
            <a:stretch>
              <a:fillRect/>
            </a:stretch>
          </p:blipFill>
          <p:spPr>
            <a:xfrm>
              <a:off x="11959" y="581"/>
              <a:ext cx="6312" cy="9638"/>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grpSp>
        <p:nvGrpSpPr>
          <p:cNvPr id="6" name="组合 5"/>
          <p:cNvGrpSpPr/>
          <p:nvPr userDrawn="1"/>
        </p:nvGrpSpPr>
        <p:grpSpPr>
          <a:xfrm>
            <a:off x="552450" y="369570"/>
            <a:ext cx="11087100" cy="6120130"/>
            <a:chOff x="811" y="581"/>
            <a:chExt cx="17460" cy="9638"/>
          </a:xfrm>
        </p:grpSpPr>
        <p:pic>
          <p:nvPicPr>
            <p:cNvPr id="3" name="图片 2" descr="2"/>
            <p:cNvPicPr>
              <a:picLocks noChangeAspect="1"/>
            </p:cNvPicPr>
            <p:nvPr userDrawn="1"/>
          </p:nvPicPr>
          <p:blipFill>
            <a:blip r:embed="rId2"/>
            <a:srcRect r="19914"/>
            <a:stretch>
              <a:fillRect/>
            </a:stretch>
          </p:blipFill>
          <p:spPr>
            <a:xfrm>
              <a:off x="811" y="581"/>
              <a:ext cx="11152" cy="9638"/>
            </a:xfrm>
            <a:prstGeom prst="rect">
              <a:avLst/>
            </a:prstGeom>
          </p:spPr>
        </p:pic>
        <p:pic>
          <p:nvPicPr>
            <p:cNvPr id="5" name="图片 4" descr="2"/>
            <p:cNvPicPr>
              <a:picLocks noChangeAspect="1"/>
            </p:cNvPicPr>
            <p:nvPr userDrawn="1"/>
          </p:nvPicPr>
          <p:blipFill>
            <a:blip r:embed="rId2"/>
            <a:srcRect l="54671"/>
            <a:stretch>
              <a:fillRect/>
            </a:stretch>
          </p:blipFill>
          <p:spPr>
            <a:xfrm>
              <a:off x="11959" y="581"/>
              <a:ext cx="6312" cy="9638"/>
            </a:xfrm>
            <a:prstGeom prst="rect">
              <a:avLst/>
            </a:prstGeom>
          </p:spPr>
        </p:pic>
      </p:grpSp>
      <p:pic>
        <p:nvPicPr>
          <p:cNvPr id="9" name="图片 8" descr="1"/>
          <p:cNvPicPr>
            <a:picLocks noChangeAspect="1"/>
          </p:cNvPicPr>
          <p:nvPr userDrawn="1"/>
        </p:nvPicPr>
        <p:blipFill>
          <a:blip r:embed="rId3"/>
          <a:srcRect t="35940" b="35940"/>
          <a:stretch>
            <a:fillRect/>
          </a:stretch>
        </p:blipFill>
        <p:spPr>
          <a:xfrm>
            <a:off x="3825875" y="193040"/>
            <a:ext cx="4540554" cy="936000"/>
          </a:xfrm>
          <a:prstGeom prst="rect">
            <a:avLst/>
          </a:prstGeom>
          <a:solidFill>
            <a:srgbClr val="F2E6CE"/>
          </a:solid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F2E6CE"/>
        </a:solidFill>
        <a:effectLst/>
      </p:bgPr>
    </p:bg>
    <p:spTree>
      <p:nvGrpSpPr>
        <p:cNvPr id="1" name=""/>
        <p:cNvGrpSpPr/>
        <p:nvPr/>
      </p:nvGrpSpPr>
      <p:grpSpPr>
        <a:xfrm>
          <a:off x="0" y="0"/>
          <a:ext cx="0" cy="0"/>
          <a:chOff x="0" y="0"/>
          <a:chExt cx="0" cy="0"/>
        </a:xfrm>
      </p:grpSpPr>
      <p:pic>
        <p:nvPicPr>
          <p:cNvPr id="2" name="图片 1" descr="1"/>
          <p:cNvPicPr>
            <a:picLocks noChangeAspect="1"/>
          </p:cNvPicPr>
          <p:nvPr userDrawn="1"/>
        </p:nvPicPr>
        <p:blipFill>
          <a:blip r:embed="rId2"/>
          <a:stretch>
            <a:fillRect/>
          </a:stretch>
        </p:blipFill>
        <p:spPr>
          <a:xfrm>
            <a:off x="3149600" y="1269365"/>
            <a:ext cx="5892491" cy="4320000"/>
          </a:xfrm>
          <a:prstGeom prst="rect">
            <a:avLst/>
          </a:prstGeom>
        </p:spPr>
      </p:pic>
      <p:grpSp>
        <p:nvGrpSpPr>
          <p:cNvPr id="6" name="组合 5"/>
          <p:cNvGrpSpPr/>
          <p:nvPr userDrawn="1"/>
        </p:nvGrpSpPr>
        <p:grpSpPr>
          <a:xfrm>
            <a:off x="552450" y="369570"/>
            <a:ext cx="11087100" cy="6120130"/>
            <a:chOff x="811" y="581"/>
            <a:chExt cx="17460" cy="9638"/>
          </a:xfrm>
        </p:grpSpPr>
        <p:pic>
          <p:nvPicPr>
            <p:cNvPr id="3" name="图片 2" descr="2"/>
            <p:cNvPicPr>
              <a:picLocks noChangeAspect="1"/>
            </p:cNvPicPr>
            <p:nvPr userDrawn="1"/>
          </p:nvPicPr>
          <p:blipFill>
            <a:blip r:embed="rId3"/>
            <a:srcRect r="19914"/>
            <a:stretch>
              <a:fillRect/>
            </a:stretch>
          </p:blipFill>
          <p:spPr>
            <a:xfrm>
              <a:off x="811" y="581"/>
              <a:ext cx="11152" cy="9638"/>
            </a:xfrm>
            <a:prstGeom prst="rect">
              <a:avLst/>
            </a:prstGeom>
          </p:spPr>
        </p:pic>
        <p:pic>
          <p:nvPicPr>
            <p:cNvPr id="5" name="图片 4" descr="2"/>
            <p:cNvPicPr>
              <a:picLocks noChangeAspect="1"/>
            </p:cNvPicPr>
            <p:nvPr userDrawn="1"/>
          </p:nvPicPr>
          <p:blipFill>
            <a:blip r:embed="rId3"/>
            <a:srcRect l="54671"/>
            <a:stretch>
              <a:fillRect/>
            </a:stretch>
          </p:blipFill>
          <p:spPr>
            <a:xfrm>
              <a:off x="11959" y="581"/>
              <a:ext cx="6312" cy="9638"/>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grpSp>
        <p:nvGrpSpPr>
          <p:cNvPr id="6" name="组合 5"/>
          <p:cNvGrpSpPr/>
          <p:nvPr userDrawn="1"/>
        </p:nvGrpSpPr>
        <p:grpSpPr>
          <a:xfrm>
            <a:off x="552450" y="369570"/>
            <a:ext cx="11087100" cy="6120130"/>
            <a:chOff x="811" y="581"/>
            <a:chExt cx="17460" cy="9638"/>
          </a:xfrm>
        </p:grpSpPr>
        <p:pic>
          <p:nvPicPr>
            <p:cNvPr id="3" name="图片 2" descr="2"/>
            <p:cNvPicPr>
              <a:picLocks noChangeAspect="1"/>
            </p:cNvPicPr>
            <p:nvPr userDrawn="1"/>
          </p:nvPicPr>
          <p:blipFill>
            <a:blip r:embed="rId2"/>
            <a:srcRect r="19914"/>
            <a:stretch>
              <a:fillRect/>
            </a:stretch>
          </p:blipFill>
          <p:spPr>
            <a:xfrm>
              <a:off x="811" y="581"/>
              <a:ext cx="11152" cy="9638"/>
            </a:xfrm>
            <a:prstGeom prst="rect">
              <a:avLst/>
            </a:prstGeom>
          </p:spPr>
        </p:pic>
        <p:pic>
          <p:nvPicPr>
            <p:cNvPr id="5" name="图片 4" descr="2"/>
            <p:cNvPicPr>
              <a:picLocks noChangeAspect="1"/>
            </p:cNvPicPr>
            <p:nvPr userDrawn="1"/>
          </p:nvPicPr>
          <p:blipFill>
            <a:blip r:embed="rId2"/>
            <a:srcRect l="54671"/>
            <a:stretch>
              <a:fillRect/>
            </a:stretch>
          </p:blipFill>
          <p:spPr>
            <a:xfrm>
              <a:off x="11959" y="581"/>
              <a:ext cx="6312" cy="9638"/>
            </a:xfrm>
            <a:prstGeom prst="rect">
              <a:avLst/>
            </a:prstGeom>
          </p:spPr>
        </p:pic>
      </p:grpSp>
      <p:pic>
        <p:nvPicPr>
          <p:cNvPr id="9" name="图片 8" descr="1"/>
          <p:cNvPicPr>
            <a:picLocks noChangeAspect="1"/>
          </p:cNvPicPr>
          <p:nvPr userDrawn="1"/>
        </p:nvPicPr>
        <p:blipFill>
          <a:blip r:embed="rId3"/>
          <a:srcRect t="35940" b="35940"/>
          <a:stretch>
            <a:fillRect/>
          </a:stretch>
        </p:blipFill>
        <p:spPr>
          <a:xfrm>
            <a:off x="3825875" y="193040"/>
            <a:ext cx="4540554" cy="936000"/>
          </a:xfrm>
          <a:prstGeom prst="rect">
            <a:avLst/>
          </a:prstGeom>
          <a:solidFill>
            <a:srgbClr val="F2E6CE"/>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6C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E6C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jpeg"/><Relationship Id="rId1"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8.jpeg"/><Relationship Id="rId1" Type="http://schemas.openxmlformats.org/officeDocument/2006/relationships/slide" Target="slide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6.png"/><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jpeg"/><Relationship Id="rId3" Type="http://schemas.openxmlformats.org/officeDocument/2006/relationships/tags" Target="../tags/tag3.xml"/><Relationship Id="rId2" Type="http://schemas.openxmlformats.org/officeDocument/2006/relationships/image" Target="../media/image27.jpeg"/><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chart" Target="../charts/chart2.xml"/><Relationship Id="rId1"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4.png"/><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svg"/><Relationship Id="rId7" Type="http://schemas.openxmlformats.org/officeDocument/2006/relationships/image" Target="../media/image9.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12.xml"/><Relationship Id="rId3" Type="http://schemas.openxmlformats.org/officeDocument/2006/relationships/slide" Target="slide11.xml"/><Relationship Id="rId2" Type="http://schemas.openxmlformats.org/officeDocument/2006/relationships/slide" Target="slide9.xml"/><Relationship Id="rId14" Type="http://schemas.openxmlformats.org/officeDocument/2006/relationships/slideLayout" Target="../slideLayouts/slideLayout6.xml"/><Relationship Id="rId13" Type="http://schemas.openxmlformats.org/officeDocument/2006/relationships/image" Target="../media/image15.jpeg"/><Relationship Id="rId12" Type="http://schemas.openxmlformats.org/officeDocument/2006/relationships/image" Target="../media/image14.jpeg"/><Relationship Id="rId11" Type="http://schemas.openxmlformats.org/officeDocument/2006/relationships/image" Target="../media/image13.jpeg"/><Relationship Id="rId10" Type="http://schemas.openxmlformats.org/officeDocument/2006/relationships/image" Target="../media/image12.sv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2162810" y="3070225"/>
            <a:ext cx="7867015" cy="706755"/>
          </a:xfrm>
          <a:prstGeom prst="rect">
            <a:avLst/>
          </a:prstGeom>
          <a:noFill/>
        </p:spPr>
        <p:txBody>
          <a:bodyPr wrap="square">
            <a:spAutoFit/>
          </a:bodyPr>
          <a:lstStyle/>
          <a:p>
            <a:pPr algn="ctr" eaLnBrk="1" fontAlgn="auto" hangingPunct="1">
              <a:spcBef>
                <a:spcPts val="0"/>
              </a:spcBef>
              <a:spcAft>
                <a:spcPts val="0"/>
              </a:spcAft>
              <a:defRPr/>
            </a:pPr>
            <a:r>
              <a:rPr lang="zh-CN" altLang="en-US" sz="4000" b="1" spc="600" dirty="0">
                <a:solidFill>
                  <a:srgbClr val="F2E6CE"/>
                </a:solidFill>
                <a:effectLst/>
                <a:latin typeface="微软雅黑" panose="020B0503020204020204" charset="-122"/>
                <a:ea typeface="微软雅黑" panose="020B0503020204020204" charset="-122"/>
                <a:cs typeface="Open Sans" panose="020B0606030504020204" charset="0"/>
                <a:sym typeface="+mn-ea"/>
              </a:rPr>
              <a:t>锦江饭店</a:t>
            </a:r>
            <a:endParaRPr lang="zh-CN" altLang="en-US" sz="4000" b="1" spc="600" dirty="0">
              <a:solidFill>
                <a:srgbClr val="F2E6CE"/>
              </a:solidFill>
              <a:effectLst/>
              <a:latin typeface="微软雅黑" panose="020B0503020204020204" charset="-122"/>
              <a:ea typeface="微软雅黑" panose="020B0503020204020204" charset="-122"/>
              <a:cs typeface="Open Sans" panose="020B0606030504020204" charset="0"/>
              <a:sym typeface="+mn-ea"/>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3"/>
          <p:cNvSpPr txBox="1"/>
          <p:nvPr/>
        </p:nvSpPr>
        <p:spPr>
          <a:xfrm>
            <a:off x="1673226" y="2060275"/>
            <a:ext cx="421640" cy="337185"/>
          </a:xfrm>
          <a:prstGeom prst="rect">
            <a:avLst/>
          </a:prstGeom>
          <a:solidFill>
            <a:srgbClr val="645848"/>
          </a:solid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01</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23" name="TextBox 1"/>
          <p:cNvSpPr txBox="1"/>
          <p:nvPr/>
        </p:nvSpPr>
        <p:spPr>
          <a:xfrm>
            <a:off x="2975403" y="225174"/>
            <a:ext cx="6464431" cy="829945"/>
          </a:xfrm>
          <a:prstGeom prst="rect">
            <a:avLst/>
          </a:prstGeom>
          <a:noFill/>
        </p:spPr>
        <p:txBody>
          <a:bodyPr wrap="square" rtlCol="0">
            <a:spAutoFit/>
          </a:bodyPr>
          <a:lstStyle/>
          <a:p>
            <a:pPr algn="ctr">
              <a:lnSpc>
                <a:spcPct val="150000"/>
              </a:lnSpc>
            </a:pPr>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锦江茶室</a:t>
            </a:r>
            <a:endPar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sp>
        <p:nvSpPr>
          <p:cNvPr id="4" name="箭头: 右 3">
            <a:hlinkClick r:id="rId1" action="ppaction://hlinksldjump"/>
          </p:cNvPr>
          <p:cNvSpPr/>
          <p:nvPr/>
        </p:nvSpPr>
        <p:spPr>
          <a:xfrm flipH="1">
            <a:off x="1174376" y="5495365"/>
            <a:ext cx="1174377" cy="591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8866" y="1895139"/>
            <a:ext cx="1882588" cy="923330"/>
          </a:xfrm>
          <a:prstGeom prst="rect">
            <a:avLst/>
          </a:prstGeom>
          <a:noFill/>
        </p:spPr>
        <p:txBody>
          <a:bodyPr wrap="square" rtlCol="0">
            <a:spAutoFit/>
          </a:bodyPr>
          <a:lstStyle/>
          <a:p>
            <a:r>
              <a:rPr lang="en-US" altLang="zh-CN"/>
              <a:t>1936</a:t>
            </a:r>
            <a:r>
              <a:rPr lang="zh-CN" altLang="en-US"/>
              <a:t>年，又在华龙路开办分店“锦江茶室”。</a:t>
            </a:r>
            <a:endParaRPr lang="zh-CN" altLang="en-US" dirty="0"/>
          </a:p>
        </p:txBody>
      </p:sp>
      <p:pic>
        <p:nvPicPr>
          <p:cNvPr id="103" name="图片 102"/>
          <p:cNvPicPr/>
          <p:nvPr/>
        </p:nvPicPr>
        <p:blipFill>
          <a:blip r:embed="rId2"/>
          <a:stretch>
            <a:fillRect/>
          </a:stretch>
        </p:blipFill>
        <p:spPr>
          <a:xfrm>
            <a:off x="5305425" y="1768475"/>
            <a:ext cx="5029835" cy="3020695"/>
          </a:xfrm>
          <a:prstGeom prst="rect">
            <a:avLst/>
          </a:prstGeom>
          <a:noFill/>
          <a:ln w="9525">
            <a:noFill/>
          </a:ln>
        </p:spPr>
      </p:pic>
      <p:sp>
        <p:nvSpPr>
          <p:cNvPr id="5" name="TextBox 23"/>
          <p:cNvSpPr txBox="1"/>
          <p:nvPr/>
        </p:nvSpPr>
        <p:spPr>
          <a:xfrm>
            <a:off x="1673226" y="3478865"/>
            <a:ext cx="421640" cy="337185"/>
          </a:xfrm>
          <a:prstGeom prst="rect">
            <a:avLst/>
          </a:prstGeom>
          <a:solidFill>
            <a:srgbClr val="645848"/>
          </a:solid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02</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6" name="文本框 5"/>
          <p:cNvSpPr txBox="1"/>
          <p:nvPr/>
        </p:nvSpPr>
        <p:spPr>
          <a:xfrm>
            <a:off x="2171065" y="3336925"/>
            <a:ext cx="2651125" cy="1753235"/>
          </a:xfrm>
          <a:prstGeom prst="rect">
            <a:avLst/>
          </a:prstGeom>
          <a:noFill/>
        </p:spPr>
        <p:txBody>
          <a:bodyPr wrap="square" rtlCol="0">
            <a:spAutoFit/>
          </a:bodyPr>
          <a:lstStyle/>
          <a:p>
            <a:r>
              <a:rPr lang="zh-CN" altLang="en-US"/>
              <a:t>创始人董竹君开设了锦江茶室，并利用经商办企业的机会一直为共产党做掩护工作，收集资料情报，资助中共地下党组织和革命同志。</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1"/>
          <p:cNvSpPr txBox="1"/>
          <p:nvPr/>
        </p:nvSpPr>
        <p:spPr>
          <a:xfrm>
            <a:off x="2219960" y="3982085"/>
            <a:ext cx="421640" cy="337185"/>
          </a:xfrm>
          <a:prstGeom prst="rect">
            <a:avLst/>
          </a:prstGeom>
          <a:solidFill>
            <a:srgbClr val="645848"/>
          </a:solidFill>
        </p:spPr>
        <p:txBody>
          <a:bodyPr wrap="squar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02</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87" name="TextBox 86"/>
          <p:cNvSpPr txBox="1"/>
          <p:nvPr/>
        </p:nvSpPr>
        <p:spPr>
          <a:xfrm>
            <a:off x="8144510" y="2346325"/>
            <a:ext cx="438150" cy="338455"/>
          </a:xfrm>
          <a:prstGeom prst="rect">
            <a:avLst/>
          </a:prstGeom>
          <a:no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04</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88" name="TextBox 87"/>
          <p:cNvSpPr txBox="1"/>
          <p:nvPr/>
        </p:nvSpPr>
        <p:spPr>
          <a:xfrm>
            <a:off x="8144510" y="4373245"/>
            <a:ext cx="438150" cy="338455"/>
          </a:xfrm>
          <a:prstGeom prst="rect">
            <a:avLst/>
          </a:prstGeom>
          <a:no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06</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89" name="TextBox 88"/>
          <p:cNvSpPr txBox="1"/>
          <p:nvPr/>
        </p:nvSpPr>
        <p:spPr>
          <a:xfrm>
            <a:off x="8527415" y="3361055"/>
            <a:ext cx="438150" cy="338455"/>
          </a:xfrm>
          <a:prstGeom prst="rect">
            <a:avLst/>
          </a:prstGeom>
          <a:no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05</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23" name="TextBox 1"/>
          <p:cNvSpPr txBox="1"/>
          <p:nvPr/>
        </p:nvSpPr>
        <p:spPr>
          <a:xfrm>
            <a:off x="4006346" y="225175"/>
            <a:ext cx="4340674" cy="743986"/>
          </a:xfrm>
          <a:prstGeom prst="rect">
            <a:avLst/>
          </a:prstGeom>
          <a:noFill/>
        </p:spPr>
        <p:txBody>
          <a:bodyPr wrap="square" rtlCol="0">
            <a:spAutoFit/>
          </a:bodyPr>
          <a:lstStyle/>
          <a:p>
            <a:pPr algn="ctr">
              <a:lnSpc>
                <a:spcPct val="150000"/>
              </a:lnSpc>
            </a:pPr>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锦江饭店</a:t>
            </a:r>
            <a:endPar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sp>
        <p:nvSpPr>
          <p:cNvPr id="2" name="箭头: 右 1">
            <a:hlinkClick r:id="rId1" action="ppaction://hlinksldjump"/>
          </p:cNvPr>
          <p:cNvSpPr/>
          <p:nvPr/>
        </p:nvSpPr>
        <p:spPr>
          <a:xfrm flipH="1">
            <a:off x="1174376" y="5495365"/>
            <a:ext cx="1174377" cy="591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641600" y="3881120"/>
            <a:ext cx="3497580" cy="1198880"/>
          </a:xfrm>
          <a:prstGeom prst="rect">
            <a:avLst/>
          </a:prstGeom>
          <a:noFill/>
        </p:spPr>
        <p:txBody>
          <a:bodyPr wrap="square" rtlCol="0">
            <a:spAutoFit/>
          </a:bodyPr>
          <a:lstStyle/>
          <a:p>
            <a:r>
              <a:rPr lang="en-US" altLang="zh-CN" dirty="0"/>
              <a:t>1951</a:t>
            </a:r>
            <a:r>
              <a:rPr lang="zh-CN" altLang="en-US" dirty="0"/>
              <a:t>年</a:t>
            </a:r>
            <a:r>
              <a:rPr lang="en-US" altLang="zh-CN" dirty="0"/>
              <a:t>6</a:t>
            </a:r>
            <a:r>
              <a:rPr lang="zh-CN" altLang="en-US" dirty="0"/>
              <a:t>月</a:t>
            </a:r>
            <a:r>
              <a:rPr lang="en-US" altLang="zh-CN" dirty="0"/>
              <a:t>9</a:t>
            </a:r>
            <a:r>
              <a:rPr lang="zh-CN" altLang="en-US" dirty="0"/>
              <a:t>日，锦江饭店有限公司正式挂牌成立。锦江饭店由人民政府经营，董竹君任董事长、顾问。</a:t>
            </a:r>
            <a:endParaRPr lang="zh-CN" altLang="en-US" dirty="0"/>
          </a:p>
        </p:txBody>
      </p:sp>
      <p:pic>
        <p:nvPicPr>
          <p:cNvPr id="102" name="图片 101"/>
          <p:cNvPicPr/>
          <p:nvPr/>
        </p:nvPicPr>
        <p:blipFill>
          <a:blip r:embed="rId2"/>
          <a:stretch>
            <a:fillRect/>
          </a:stretch>
        </p:blipFill>
        <p:spPr>
          <a:xfrm>
            <a:off x="7709535" y="2162810"/>
            <a:ext cx="2607945" cy="3632200"/>
          </a:xfrm>
          <a:prstGeom prst="rect">
            <a:avLst/>
          </a:prstGeom>
          <a:noFill/>
          <a:ln w="9525">
            <a:noFill/>
          </a:ln>
        </p:spPr>
      </p:pic>
      <p:sp>
        <p:nvSpPr>
          <p:cNvPr id="3" name="文本框 2"/>
          <p:cNvSpPr txBox="1"/>
          <p:nvPr/>
        </p:nvSpPr>
        <p:spPr>
          <a:xfrm>
            <a:off x="4006215" y="1502410"/>
            <a:ext cx="4692015" cy="521970"/>
          </a:xfrm>
          <a:prstGeom prst="rect">
            <a:avLst/>
          </a:prstGeom>
          <a:noFill/>
        </p:spPr>
        <p:txBody>
          <a:bodyPr wrap="square" rtlCol="0">
            <a:spAutoFit/>
          </a:bodyPr>
          <a:lstStyle/>
          <a:p>
            <a:r>
              <a:rPr lang="zh-CN" altLang="en-US" sz="2800" b="1"/>
              <a:t>新中国成立的第一个国宾馆</a:t>
            </a:r>
            <a:endParaRPr lang="zh-CN" altLang="en-US" sz="2800" b="1"/>
          </a:p>
        </p:txBody>
      </p:sp>
      <p:sp>
        <p:nvSpPr>
          <p:cNvPr id="11" name="TextBox 23"/>
          <p:cNvSpPr txBox="1"/>
          <p:nvPr/>
        </p:nvSpPr>
        <p:spPr>
          <a:xfrm>
            <a:off x="2219885" y="2612017"/>
            <a:ext cx="421640" cy="337185"/>
          </a:xfrm>
          <a:prstGeom prst="rect">
            <a:avLst/>
          </a:prstGeom>
          <a:solidFill>
            <a:srgbClr val="645848"/>
          </a:solid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01</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22" name="文本框 21"/>
          <p:cNvSpPr txBox="1"/>
          <p:nvPr/>
        </p:nvSpPr>
        <p:spPr>
          <a:xfrm>
            <a:off x="2727325" y="2522220"/>
            <a:ext cx="3411855" cy="922020"/>
          </a:xfrm>
          <a:prstGeom prst="rect">
            <a:avLst/>
          </a:prstGeom>
          <a:noFill/>
        </p:spPr>
        <p:txBody>
          <a:bodyPr wrap="square" rtlCol="0">
            <a:spAutoFit/>
          </a:bodyPr>
          <a:lstStyle/>
          <a:p>
            <a:r>
              <a:rPr lang="en-US" altLang="zh-CN" dirty="0"/>
              <a:t>1948</a:t>
            </a:r>
            <a:r>
              <a:rPr lang="zh-CN" altLang="en-US" dirty="0"/>
              <a:t>年，董竹君购下华懋公寓，与锦江川菜馆、锦江茶室合并创设锦江饭店。</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1"/>
          <p:cNvSpPr txBox="1"/>
          <p:nvPr/>
        </p:nvSpPr>
        <p:spPr>
          <a:xfrm>
            <a:off x="3694505" y="2359511"/>
            <a:ext cx="405765" cy="338455"/>
          </a:xfrm>
          <a:prstGeom prst="rect">
            <a:avLst/>
          </a:prstGeom>
          <a:solidFill>
            <a:srgbClr val="645848"/>
          </a:solid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01</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27" name="TextBox 22"/>
          <p:cNvSpPr txBox="1"/>
          <p:nvPr/>
        </p:nvSpPr>
        <p:spPr>
          <a:xfrm>
            <a:off x="3705710" y="3893298"/>
            <a:ext cx="445770" cy="338455"/>
          </a:xfrm>
          <a:prstGeom prst="rect">
            <a:avLst/>
          </a:prstGeom>
          <a:solidFill>
            <a:srgbClr val="645848"/>
          </a:solid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02</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28" name="TextBox 23"/>
          <p:cNvSpPr txBox="1"/>
          <p:nvPr/>
        </p:nvSpPr>
        <p:spPr>
          <a:xfrm>
            <a:off x="8152652" y="4016451"/>
            <a:ext cx="436245" cy="338455"/>
          </a:xfrm>
          <a:prstGeom prst="rect">
            <a:avLst/>
          </a:prstGeom>
          <a:solidFill>
            <a:srgbClr val="645848"/>
          </a:solidFill>
        </p:spPr>
        <p:txBody>
          <a:bodyPr wrap="squar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03</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23" name="TextBox 1"/>
          <p:cNvSpPr txBox="1"/>
          <p:nvPr/>
        </p:nvSpPr>
        <p:spPr>
          <a:xfrm>
            <a:off x="3979451" y="216210"/>
            <a:ext cx="4340674" cy="743986"/>
          </a:xfrm>
          <a:prstGeom prst="rect">
            <a:avLst/>
          </a:prstGeom>
          <a:noFill/>
        </p:spPr>
        <p:txBody>
          <a:bodyPr wrap="square" rtlCol="0">
            <a:spAutoFit/>
          </a:bodyPr>
          <a:lstStyle/>
          <a:p>
            <a:pPr algn="ctr">
              <a:lnSpc>
                <a:spcPct val="150000"/>
              </a:lnSpc>
            </a:pPr>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锦江集团</a:t>
            </a:r>
            <a:endPar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sp>
        <p:nvSpPr>
          <p:cNvPr id="7" name="TextBox 21"/>
          <p:cNvSpPr txBox="1"/>
          <p:nvPr/>
        </p:nvSpPr>
        <p:spPr>
          <a:xfrm>
            <a:off x="8132033" y="2440194"/>
            <a:ext cx="425116" cy="338554"/>
          </a:xfrm>
          <a:prstGeom prst="rect">
            <a:avLst/>
          </a:prstGeom>
          <a:solidFill>
            <a:srgbClr val="645848"/>
          </a:solid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04</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8" name="文本框 7"/>
          <p:cNvSpPr txBox="1"/>
          <p:nvPr/>
        </p:nvSpPr>
        <p:spPr>
          <a:xfrm>
            <a:off x="1299884" y="2366682"/>
            <a:ext cx="2339788" cy="646331"/>
          </a:xfrm>
          <a:prstGeom prst="rect">
            <a:avLst/>
          </a:prstGeom>
          <a:noFill/>
        </p:spPr>
        <p:txBody>
          <a:bodyPr wrap="square" rtlCol="0">
            <a:spAutoFit/>
          </a:bodyPr>
          <a:lstStyle/>
          <a:p>
            <a:r>
              <a:rPr lang="en-US" altLang="zh-CN" dirty="0"/>
              <a:t>1984</a:t>
            </a:r>
            <a:r>
              <a:rPr lang="zh-CN" altLang="en-US" dirty="0"/>
              <a:t>年一</a:t>
            </a:r>
            <a:r>
              <a:rPr lang="en-US" altLang="zh-CN" dirty="0"/>
              <a:t>1993</a:t>
            </a:r>
            <a:r>
              <a:rPr lang="zh-CN" altLang="en-US" dirty="0"/>
              <a:t>年，锦江集团成立。</a:t>
            </a:r>
            <a:endParaRPr lang="zh-CN" altLang="en-US" dirty="0"/>
          </a:p>
        </p:txBody>
      </p:sp>
      <p:sp>
        <p:nvSpPr>
          <p:cNvPr id="9" name="文本框 8"/>
          <p:cNvSpPr txBox="1"/>
          <p:nvPr/>
        </p:nvSpPr>
        <p:spPr>
          <a:xfrm>
            <a:off x="1344705" y="3872752"/>
            <a:ext cx="2348753" cy="646331"/>
          </a:xfrm>
          <a:prstGeom prst="rect">
            <a:avLst/>
          </a:prstGeom>
          <a:noFill/>
        </p:spPr>
        <p:txBody>
          <a:bodyPr wrap="square" rtlCol="0">
            <a:spAutoFit/>
          </a:bodyPr>
          <a:lstStyle/>
          <a:p>
            <a:r>
              <a:rPr lang="en-US" altLang="zh-CN" dirty="0"/>
              <a:t>1993</a:t>
            </a:r>
            <a:r>
              <a:rPr lang="zh-CN" altLang="en-US" dirty="0"/>
              <a:t>年一</a:t>
            </a:r>
            <a:r>
              <a:rPr lang="en-US" altLang="zh-CN" dirty="0"/>
              <a:t>1996</a:t>
            </a:r>
            <a:r>
              <a:rPr lang="zh-CN" altLang="en-US" dirty="0"/>
              <a:t>年，新锦江和新亚股份上市。</a:t>
            </a:r>
            <a:endParaRPr lang="zh-CN" altLang="en-US" dirty="0"/>
          </a:p>
        </p:txBody>
      </p:sp>
      <p:sp>
        <p:nvSpPr>
          <p:cNvPr id="10" name="文本框 9"/>
          <p:cNvSpPr txBox="1"/>
          <p:nvPr/>
        </p:nvSpPr>
        <p:spPr>
          <a:xfrm>
            <a:off x="8722660" y="2348754"/>
            <a:ext cx="2447364" cy="923330"/>
          </a:xfrm>
          <a:prstGeom prst="rect">
            <a:avLst/>
          </a:prstGeom>
          <a:noFill/>
        </p:spPr>
        <p:txBody>
          <a:bodyPr wrap="square" rtlCol="0">
            <a:spAutoFit/>
          </a:bodyPr>
          <a:lstStyle/>
          <a:p>
            <a:r>
              <a:rPr lang="en-US" altLang="zh-CN" dirty="0"/>
              <a:t>1996</a:t>
            </a:r>
            <a:r>
              <a:rPr lang="zh-CN" altLang="en-US" dirty="0"/>
              <a:t>年一</a:t>
            </a:r>
            <a:r>
              <a:rPr lang="en-US" altLang="zh-CN" dirty="0"/>
              <a:t>2003</a:t>
            </a:r>
            <a:r>
              <a:rPr lang="zh-CN" altLang="en-US" dirty="0"/>
              <a:t>年，锦江集团重组和锦江之星的成立发展。</a:t>
            </a:r>
            <a:endParaRPr lang="zh-CN" altLang="en-US" dirty="0"/>
          </a:p>
        </p:txBody>
      </p:sp>
      <p:sp>
        <p:nvSpPr>
          <p:cNvPr id="11" name="文本框 10"/>
          <p:cNvSpPr txBox="1"/>
          <p:nvPr/>
        </p:nvSpPr>
        <p:spPr>
          <a:xfrm>
            <a:off x="8776447" y="3917576"/>
            <a:ext cx="2250141" cy="923330"/>
          </a:xfrm>
          <a:prstGeom prst="rect">
            <a:avLst/>
          </a:prstGeom>
          <a:noFill/>
        </p:spPr>
        <p:txBody>
          <a:bodyPr wrap="square" rtlCol="0">
            <a:spAutoFit/>
          </a:bodyPr>
          <a:lstStyle/>
          <a:p>
            <a:r>
              <a:rPr lang="en-US" altLang="zh-CN"/>
              <a:t>2003</a:t>
            </a:r>
            <a:r>
              <a:rPr lang="zh-CN" altLang="en-US"/>
              <a:t>年至今，锦江国际集团重组和快速发展。</a:t>
            </a:r>
            <a:endParaRPr lang="zh-CN" altLang="en-US" dirty="0"/>
          </a:p>
        </p:txBody>
      </p:sp>
      <p:pic>
        <p:nvPicPr>
          <p:cNvPr id="2" name="图片 1"/>
          <p:cNvPicPr>
            <a:picLocks noChangeAspect="1"/>
          </p:cNvPicPr>
          <p:nvPr/>
        </p:nvPicPr>
        <p:blipFill>
          <a:blip r:embed="rId1"/>
          <a:stretch>
            <a:fillRect/>
          </a:stretch>
        </p:blipFill>
        <p:spPr>
          <a:xfrm>
            <a:off x="4699000" y="2294255"/>
            <a:ext cx="2906395" cy="22250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
          <p:cNvSpPr txBox="1"/>
          <p:nvPr/>
        </p:nvSpPr>
        <p:spPr>
          <a:xfrm>
            <a:off x="3611897" y="252068"/>
            <a:ext cx="5092832" cy="662554"/>
          </a:xfrm>
          <a:prstGeom prst="rect">
            <a:avLst/>
          </a:prstGeom>
          <a:noFill/>
        </p:spPr>
        <p:txBody>
          <a:bodyPr wrap="square" rtlCol="0">
            <a:spAutoFit/>
          </a:bodyPr>
          <a:lstStyle/>
          <a:p>
            <a:pPr algn="ctr">
              <a:lnSpc>
                <a:spcPct val="150000"/>
              </a:lnSpc>
            </a:pPr>
            <a:r>
              <a:rPr lang="zh-CN" altLang="en-US" sz="2800" b="1" spc="600" dirty="0">
                <a:solidFill>
                  <a:srgbClr val="F2E6CE"/>
                </a:solidFill>
                <a:latin typeface="微软雅黑" panose="020B0503020204020204" charset="-122"/>
                <a:ea typeface="微软雅黑" panose="020B0503020204020204" charset="-122"/>
                <a:cs typeface="微软雅黑" panose="020B0503020204020204" charset="-122"/>
                <a:sym typeface="+mn-ea"/>
              </a:rPr>
              <a:t>三大改造中的锦江饭店</a:t>
            </a:r>
            <a:endParaRPr lang="zh-CN" altLang="en-US" sz="28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sp>
        <p:nvSpPr>
          <p:cNvPr id="11" name="TextBox 8"/>
          <p:cNvSpPr txBox="1"/>
          <p:nvPr/>
        </p:nvSpPr>
        <p:spPr>
          <a:xfrm>
            <a:off x="1448320" y="1998094"/>
            <a:ext cx="3003178" cy="688256"/>
          </a:xfrm>
          <a:prstGeom prst="rect">
            <a:avLst/>
          </a:prstGeom>
          <a:noFill/>
        </p:spPr>
        <p:txBody>
          <a:bodyPr wrap="square" lIns="72000" tIns="36000" rIns="72000" bIns="36000" rtlCol="0" anchor="b">
            <a:spAutoFit/>
          </a:bodyPr>
          <a:lstStyle/>
          <a:p>
            <a:pPr algn="ctr"/>
            <a:r>
              <a:rPr lang="en-US" altLang="zh-CN" sz="2000" b="1" dirty="0">
                <a:solidFill>
                  <a:srgbClr val="645848"/>
                </a:solidFill>
                <a:latin typeface="微软雅黑" panose="020B0503020204020204" charset="-122"/>
                <a:ea typeface="微软雅黑" panose="020B0503020204020204" charset="-122"/>
                <a:cs typeface="Raleway" panose="020B0503030101060003" charset="0"/>
              </a:rPr>
              <a:t>1951</a:t>
            </a:r>
            <a:r>
              <a:rPr lang="zh-CN" altLang="en-US" sz="2000" b="1" dirty="0">
                <a:solidFill>
                  <a:srgbClr val="645848"/>
                </a:solidFill>
                <a:latin typeface="微软雅黑" panose="020B0503020204020204" charset="-122"/>
                <a:ea typeface="微软雅黑" panose="020B0503020204020204" charset="-122"/>
                <a:cs typeface="Raleway" panose="020B0503030101060003" charset="0"/>
              </a:rPr>
              <a:t>年，锦江饭店挂牌，新上海第一个国宾馆诞生</a:t>
            </a:r>
            <a:endParaRPr lang="zh-CN" altLang="en-US" sz="2000" b="1" dirty="0">
              <a:solidFill>
                <a:srgbClr val="645848"/>
              </a:solidFill>
              <a:latin typeface="微软雅黑" panose="020B0503020204020204" charset="-122"/>
              <a:ea typeface="微软雅黑" panose="020B0503020204020204" charset="-122"/>
              <a:cs typeface="Raleway" panose="020B0503030101060003" charset="0"/>
            </a:endParaRPr>
          </a:p>
        </p:txBody>
      </p:sp>
      <p:sp>
        <p:nvSpPr>
          <p:cNvPr id="13" name="TextBox 9"/>
          <p:cNvSpPr txBox="1"/>
          <p:nvPr/>
        </p:nvSpPr>
        <p:spPr>
          <a:xfrm>
            <a:off x="1448701" y="2686363"/>
            <a:ext cx="2835351" cy="3025775"/>
          </a:xfrm>
          <a:prstGeom prst="rect">
            <a:avLst/>
          </a:prstGeom>
          <a:noFill/>
        </p:spPr>
        <p:txBody>
          <a:bodyPr wrap="square" lIns="72000" tIns="36000" rIns="72000" bIns="36000" rtlCol="0" anchor="t">
            <a:spAutoFit/>
          </a:bodyPr>
          <a:lstStyle/>
          <a:p>
            <a:pPr algn="ctr">
              <a:lnSpc>
                <a:spcPct val="150000"/>
              </a:lnSpc>
              <a:defRPr sz="1400">
                <a:solidFill>
                  <a:srgbClr val="FFFFFF"/>
                </a:solidFill>
                <a:latin typeface="San Francisco Display Light"/>
                <a:ea typeface="San Francisco Display Light"/>
                <a:cs typeface="San Francisco Display Light"/>
                <a:sym typeface="San Francisco Display Light"/>
              </a:defRPr>
            </a:pPr>
            <a:r>
              <a:rPr lang="en-US" altLang="zh-CN" sz="1600" dirty="0">
                <a:solidFill>
                  <a:srgbClr val="645848"/>
                </a:solidFill>
                <a:latin typeface="微软雅黑" panose="020B0503020204020204" charset="-122"/>
                <a:ea typeface="微软雅黑" panose="020B0503020204020204" charset="-122"/>
                <a:cs typeface="Raleway" panose="020B0503030101060003" charset="0"/>
                <a:sym typeface="+mn-ea"/>
              </a:rPr>
              <a:t>1952-1956</a:t>
            </a:r>
            <a:r>
              <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rPr>
              <a:t>年，新中国开始了对农业、手工业、</a:t>
            </a:r>
            <a:r>
              <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rPr>
              <a:t>资本主义工商业</a:t>
            </a:r>
            <a:r>
              <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rPr>
              <a:t>的社会主义改造。通过公私合营的方式，锦江饭店从需要进行社会主义改造的私人资本主义经济转变为国家资本主义经济，由人民政府经营，董竹君任董事长、顾问。</a:t>
            </a:r>
            <a:endParaRPr lang="en-US" sz="1600" dirty="0">
              <a:solidFill>
                <a:srgbClr val="645848"/>
              </a:solidFill>
              <a:latin typeface="微软雅黑" panose="020B0503020204020204" charset="-122"/>
              <a:ea typeface="微软雅黑" panose="020B0503020204020204" charset="-122"/>
              <a:cs typeface="Raleway" panose="020B0503030101060003"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25179" y="1757080"/>
            <a:ext cx="6339332" cy="3451414"/>
          </a:xfrm>
          <a:prstGeom prst="rect">
            <a:avLst/>
          </a:prstGeom>
        </p:spPr>
      </p:pic>
      <p:sp>
        <p:nvSpPr>
          <p:cNvPr id="7" name="文本框 6"/>
          <p:cNvSpPr txBox="1"/>
          <p:nvPr/>
        </p:nvSpPr>
        <p:spPr>
          <a:xfrm>
            <a:off x="6875929" y="5396753"/>
            <a:ext cx="3263153" cy="369332"/>
          </a:xfrm>
          <a:prstGeom prst="rect">
            <a:avLst/>
          </a:prstGeom>
          <a:noFill/>
        </p:spPr>
        <p:txBody>
          <a:bodyPr wrap="square" rtlCol="0">
            <a:spAutoFit/>
          </a:bodyPr>
          <a:lstStyle/>
          <a:p>
            <a:r>
              <a:rPr lang="zh-CN" altLang="en-US" b="1" i="0" dirty="0">
                <a:solidFill>
                  <a:srgbClr val="000000"/>
                </a:solidFill>
                <a:effectLst/>
                <a:latin typeface="system-ui"/>
              </a:rPr>
              <a:t>锦江饭店营业执照和开业广告</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444"/>
          <p:cNvSpPr/>
          <p:nvPr/>
        </p:nvSpPr>
        <p:spPr>
          <a:xfrm rot="10800000" flipH="1">
            <a:off x="1380457" y="1987362"/>
            <a:ext cx="78955" cy="813529"/>
          </a:xfrm>
          <a:prstGeom prst="round2SameRect">
            <a:avLst>
              <a:gd name="adj1" fmla="val 50000"/>
              <a:gd name="adj2" fmla="val 50000"/>
            </a:avLst>
          </a:prstGeom>
          <a:solidFill>
            <a:srgbClr val="645848"/>
          </a:solidFill>
          <a:ln>
            <a:noFill/>
          </a:ln>
        </p:spPr>
        <p:txBody>
          <a:bodyPr lIns="219400" tIns="109700" rIns="219400" bIns="109700" anchor="ctr" anchorCtr="0">
            <a:noAutofit/>
          </a:bodyPr>
          <a:lstStyle/>
          <a:p>
            <a:pPr marL="0" marR="0" lvl="0" indent="0" algn="ctr" rtl="0">
              <a:spcBef>
                <a:spcPts val="0"/>
              </a:spcBef>
              <a:buNone/>
            </a:pPr>
            <a:endParaRPr sz="3600">
              <a:solidFill>
                <a:srgbClr val="645848"/>
              </a:solidFill>
              <a:latin typeface="微软雅黑" panose="020B0503020204020204" charset="-122"/>
              <a:ea typeface="微软雅黑" panose="020B0503020204020204" charset="-122"/>
              <a:cs typeface="Raleway" panose="020B0503030101060003" charset="0"/>
              <a:sym typeface="Calibri" panose="020F0502020204030204"/>
            </a:endParaRPr>
          </a:p>
        </p:txBody>
      </p:sp>
      <p:sp>
        <p:nvSpPr>
          <p:cNvPr id="11" name="Rectangle 3"/>
          <p:cNvSpPr/>
          <p:nvPr/>
        </p:nvSpPr>
        <p:spPr>
          <a:xfrm>
            <a:off x="1590043" y="2234133"/>
            <a:ext cx="4559745" cy="827342"/>
          </a:xfrm>
          <a:prstGeom prst="rect">
            <a:avLst/>
          </a:prstGeom>
        </p:spPr>
        <p:txBody>
          <a:bodyPr wrap="square">
            <a:spAutoFit/>
          </a:bodyPr>
          <a:lstStyle/>
          <a:p>
            <a:pPr algn="just">
              <a:lnSpc>
                <a:spcPct val="150000"/>
              </a:lnSpc>
            </a:pPr>
            <a:r>
              <a:rPr lang="zh-CN" altLang="en-US" sz="1100" i="0" dirty="0">
                <a:solidFill>
                  <a:srgbClr val="645848"/>
                </a:solidFill>
                <a:effectLst/>
                <a:latin typeface="微软雅黑" panose="020B0503020204020204" charset="-122"/>
                <a:ea typeface="微软雅黑" panose="020B0503020204020204" charset="-122"/>
                <a:cs typeface="Raleway" panose="020B0503030101060003" charset="0"/>
              </a:rPr>
              <a:t>中共八届七中全会在锦江饭店召开。</a:t>
            </a:r>
            <a:r>
              <a:rPr lang="zh-CN" altLang="en-US" sz="1100" b="0" i="0" dirty="0">
                <a:solidFill>
                  <a:srgbClr val="333333"/>
                </a:solidFill>
                <a:effectLst/>
                <a:latin typeface="Helvetica Neue"/>
              </a:rPr>
              <a:t>会议通过了</a:t>
            </a:r>
            <a:r>
              <a:rPr lang="en-US" altLang="zh-CN" sz="1100" b="0" i="0" dirty="0">
                <a:solidFill>
                  <a:srgbClr val="333333"/>
                </a:solidFill>
                <a:effectLst/>
                <a:latin typeface="Helvetica Neue"/>
              </a:rPr>
              <a:t>《</a:t>
            </a:r>
            <a:r>
              <a:rPr lang="zh-CN" altLang="en-US" sz="1100" b="0" i="0" dirty="0">
                <a:solidFill>
                  <a:srgbClr val="333333"/>
                </a:solidFill>
                <a:effectLst/>
                <a:latin typeface="Helvetica Neue"/>
              </a:rPr>
              <a:t>一九五九年国民经济计划草案</a:t>
            </a:r>
            <a:r>
              <a:rPr lang="en-US" altLang="zh-CN" sz="1100" b="0" i="0" dirty="0">
                <a:solidFill>
                  <a:srgbClr val="333333"/>
                </a:solidFill>
                <a:effectLst/>
                <a:latin typeface="Helvetica Neue"/>
              </a:rPr>
              <a:t>》《</a:t>
            </a:r>
            <a:r>
              <a:rPr lang="zh-CN" altLang="en-US" sz="1100" b="0" i="0" dirty="0">
                <a:solidFill>
                  <a:srgbClr val="333333"/>
                </a:solidFill>
                <a:effectLst/>
                <a:latin typeface="Helvetica Neue"/>
              </a:rPr>
              <a:t>关于人民公社的十八个问题</a:t>
            </a:r>
            <a:r>
              <a:rPr lang="en-US" altLang="zh-CN" sz="1100" b="0" i="0" dirty="0">
                <a:solidFill>
                  <a:srgbClr val="333333"/>
                </a:solidFill>
                <a:effectLst/>
                <a:latin typeface="Helvetica Neue"/>
              </a:rPr>
              <a:t>》</a:t>
            </a:r>
            <a:r>
              <a:rPr lang="zh-CN" altLang="en-US" sz="1100" b="0" i="0" dirty="0">
                <a:solidFill>
                  <a:srgbClr val="333333"/>
                </a:solidFill>
                <a:effectLst/>
                <a:latin typeface="Helvetica Neue"/>
              </a:rPr>
              <a:t>和</a:t>
            </a:r>
            <a:r>
              <a:rPr lang="en-US" altLang="zh-CN" sz="1100" b="0" i="0" dirty="0">
                <a:solidFill>
                  <a:srgbClr val="333333"/>
                </a:solidFill>
                <a:effectLst/>
                <a:latin typeface="Helvetica Neue"/>
              </a:rPr>
              <a:t>《</a:t>
            </a:r>
            <a:r>
              <a:rPr lang="zh-CN" altLang="en-US" sz="1100" b="0" i="0" dirty="0">
                <a:solidFill>
                  <a:srgbClr val="333333"/>
                </a:solidFill>
                <a:effectLst/>
                <a:latin typeface="Helvetica Neue"/>
              </a:rPr>
              <a:t>关于国家机构和人事配备的方案</a:t>
            </a:r>
            <a:r>
              <a:rPr lang="en-US" altLang="zh-CN" sz="1100" b="0" i="0" dirty="0">
                <a:solidFill>
                  <a:srgbClr val="333333"/>
                </a:solidFill>
                <a:effectLst/>
                <a:latin typeface="Helvetica Neue"/>
              </a:rPr>
              <a:t>》</a:t>
            </a:r>
            <a:r>
              <a:rPr lang="zh-CN" altLang="en-US" sz="1100" b="0" i="0" dirty="0">
                <a:solidFill>
                  <a:srgbClr val="333333"/>
                </a:solidFill>
                <a:effectLst/>
                <a:latin typeface="Helvetica Neue"/>
              </a:rPr>
              <a:t>。</a:t>
            </a:r>
            <a:endParaRPr lang="id-ID" sz="1100" i="0" dirty="0">
              <a:solidFill>
                <a:srgbClr val="645848"/>
              </a:solidFill>
              <a:effectLst/>
              <a:latin typeface="微软雅黑" panose="020B0503020204020204" charset="-122"/>
              <a:ea typeface="微软雅黑" panose="020B0503020204020204" charset="-122"/>
              <a:cs typeface="Raleway" panose="020B0503030101060003" charset="0"/>
            </a:endParaRPr>
          </a:p>
        </p:txBody>
      </p:sp>
      <p:sp>
        <p:nvSpPr>
          <p:cNvPr id="12" name="Rectangle 4"/>
          <p:cNvSpPr/>
          <p:nvPr/>
        </p:nvSpPr>
        <p:spPr>
          <a:xfrm>
            <a:off x="1451237" y="1952997"/>
            <a:ext cx="2007281" cy="338554"/>
          </a:xfrm>
          <a:prstGeom prst="rect">
            <a:avLst/>
          </a:prstGeom>
        </p:spPr>
        <p:txBody>
          <a:bodyPr wrap="none">
            <a:spAutoFit/>
          </a:bodyPr>
          <a:lstStyle/>
          <a:p>
            <a:pPr algn="ctr"/>
            <a:r>
              <a:rPr lang="en-US" altLang="zh-CN" sz="1600" b="0" i="0" dirty="0">
                <a:solidFill>
                  <a:srgbClr val="333333"/>
                </a:solidFill>
                <a:effectLst/>
                <a:latin typeface="Arial" panose="020B0604020202020204" pitchFamily="34" charset="0"/>
              </a:rPr>
              <a:t>1959</a:t>
            </a:r>
            <a:r>
              <a:rPr lang="zh-CN" altLang="en-US" sz="1600" b="0" i="0" dirty="0">
                <a:solidFill>
                  <a:srgbClr val="333333"/>
                </a:solidFill>
                <a:effectLst/>
                <a:latin typeface="Arial" panose="020B0604020202020204" pitchFamily="34" charset="0"/>
              </a:rPr>
              <a:t>年</a:t>
            </a:r>
            <a:r>
              <a:rPr lang="en-US" altLang="zh-CN" sz="1600" b="0" i="0" dirty="0">
                <a:solidFill>
                  <a:srgbClr val="333333"/>
                </a:solidFill>
                <a:effectLst/>
                <a:latin typeface="Arial" panose="020B0604020202020204" pitchFamily="34" charset="0"/>
              </a:rPr>
              <a:t>4</a:t>
            </a:r>
            <a:r>
              <a:rPr lang="zh-CN" altLang="en-US" sz="1600" b="0" i="0" dirty="0">
                <a:solidFill>
                  <a:srgbClr val="333333"/>
                </a:solidFill>
                <a:effectLst/>
                <a:latin typeface="Arial" panose="020B0604020202020204" pitchFamily="34" charset="0"/>
              </a:rPr>
              <a:t>月</a:t>
            </a:r>
            <a:r>
              <a:rPr lang="en-US" altLang="zh-CN" sz="1600" b="0" i="0" dirty="0">
                <a:solidFill>
                  <a:srgbClr val="333333"/>
                </a:solidFill>
                <a:effectLst/>
                <a:latin typeface="Arial" panose="020B0604020202020204" pitchFamily="34" charset="0"/>
              </a:rPr>
              <a:t>2</a:t>
            </a:r>
            <a:r>
              <a:rPr lang="zh-CN" altLang="en-US" sz="1600" b="0" i="0" dirty="0">
                <a:solidFill>
                  <a:srgbClr val="333333"/>
                </a:solidFill>
                <a:effectLst/>
                <a:latin typeface="Arial" panose="020B0604020202020204" pitchFamily="34" charset="0"/>
              </a:rPr>
              <a:t>日至</a:t>
            </a:r>
            <a:r>
              <a:rPr lang="en-US" altLang="zh-CN" sz="1600" b="0" i="0" dirty="0">
                <a:solidFill>
                  <a:srgbClr val="333333"/>
                </a:solidFill>
                <a:effectLst/>
                <a:latin typeface="Arial" panose="020B0604020202020204" pitchFamily="34" charset="0"/>
              </a:rPr>
              <a:t>5</a:t>
            </a:r>
            <a:r>
              <a:rPr lang="zh-CN" altLang="en-US" sz="1600" b="0" i="0" dirty="0">
                <a:solidFill>
                  <a:srgbClr val="333333"/>
                </a:solidFill>
                <a:effectLst/>
                <a:latin typeface="Arial" panose="020B0604020202020204" pitchFamily="34" charset="0"/>
              </a:rPr>
              <a:t>日</a:t>
            </a:r>
            <a:endParaRPr lang="zh-CN" altLang="id-ID" sz="1600" b="1" spc="300" dirty="0">
              <a:solidFill>
                <a:srgbClr val="645848"/>
              </a:solidFill>
              <a:latin typeface="微软雅黑" panose="020B0503020204020204" charset="-122"/>
              <a:ea typeface="微软雅黑" panose="020B0503020204020204" charset="-122"/>
              <a:cs typeface="Raleway" panose="020B0503030101060003" charset="0"/>
            </a:endParaRPr>
          </a:p>
        </p:txBody>
      </p:sp>
      <p:sp>
        <p:nvSpPr>
          <p:cNvPr id="13" name="Shape 444"/>
          <p:cNvSpPr/>
          <p:nvPr/>
        </p:nvSpPr>
        <p:spPr>
          <a:xfrm rot="10800000" flipH="1">
            <a:off x="1380457" y="3324491"/>
            <a:ext cx="78955" cy="813529"/>
          </a:xfrm>
          <a:prstGeom prst="round2SameRect">
            <a:avLst>
              <a:gd name="adj1" fmla="val 50000"/>
              <a:gd name="adj2" fmla="val 50000"/>
            </a:avLst>
          </a:prstGeom>
          <a:solidFill>
            <a:srgbClr val="645848"/>
          </a:solidFill>
          <a:ln>
            <a:noFill/>
          </a:ln>
        </p:spPr>
        <p:txBody>
          <a:bodyPr lIns="219400" tIns="109700" rIns="219400" bIns="109700" anchor="ctr" anchorCtr="0">
            <a:noAutofit/>
          </a:bodyPr>
          <a:lstStyle/>
          <a:p>
            <a:pPr marL="0" marR="0" lvl="0" indent="0" algn="ctr" rtl="0">
              <a:spcBef>
                <a:spcPts val="0"/>
              </a:spcBef>
              <a:buNone/>
            </a:pPr>
            <a:endParaRPr sz="3600">
              <a:solidFill>
                <a:srgbClr val="645848"/>
              </a:solidFill>
              <a:latin typeface="微软雅黑" panose="020B0503020204020204" charset="-122"/>
              <a:ea typeface="微软雅黑" panose="020B0503020204020204" charset="-122"/>
              <a:cs typeface="Raleway" panose="020B0503030101060003" charset="0"/>
              <a:sym typeface="Calibri" panose="020F0502020204030204"/>
            </a:endParaRPr>
          </a:p>
        </p:txBody>
      </p:sp>
      <p:sp>
        <p:nvSpPr>
          <p:cNvPr id="14" name="Rectangle 6"/>
          <p:cNvSpPr/>
          <p:nvPr/>
        </p:nvSpPr>
        <p:spPr>
          <a:xfrm>
            <a:off x="1590043" y="3571262"/>
            <a:ext cx="4559745" cy="827021"/>
          </a:xfrm>
          <a:prstGeom prst="rect">
            <a:avLst/>
          </a:prstGeom>
        </p:spPr>
        <p:txBody>
          <a:bodyPr wrap="square">
            <a:spAutoFit/>
          </a:bodyPr>
          <a:lstStyle/>
          <a:p>
            <a:pPr algn="just">
              <a:lnSpc>
                <a:spcPct val="150000"/>
              </a:lnSpc>
            </a:pPr>
            <a:r>
              <a:rPr lang="zh-CN" altLang="en-US" sz="1100" b="0" i="0" dirty="0">
                <a:solidFill>
                  <a:srgbClr val="333333"/>
                </a:solidFill>
                <a:effectLst/>
                <a:latin typeface="Helvetica Neue"/>
              </a:rPr>
              <a:t>美国总统尼克松应周恩来总理的邀请访华，尼克松访华期间，中美双方于锦江饭店发表了</a:t>
            </a:r>
            <a:r>
              <a:rPr lang="en-US" altLang="zh-CN" sz="1100" b="0" i="0" dirty="0">
                <a:solidFill>
                  <a:srgbClr val="333333"/>
                </a:solidFill>
                <a:effectLst/>
                <a:latin typeface="Helvetica Neue"/>
              </a:rPr>
              <a:t>《</a:t>
            </a:r>
            <a:r>
              <a:rPr lang="zh-CN" altLang="en-US" sz="1100" b="0" i="0" dirty="0">
                <a:solidFill>
                  <a:srgbClr val="333333"/>
                </a:solidFill>
                <a:effectLst/>
                <a:latin typeface="Helvetica Neue"/>
              </a:rPr>
              <a:t>中美联合公报</a:t>
            </a:r>
            <a:r>
              <a:rPr lang="en-US" altLang="zh-CN" sz="1100" b="0" i="0" dirty="0">
                <a:solidFill>
                  <a:srgbClr val="333333"/>
                </a:solidFill>
                <a:effectLst/>
                <a:latin typeface="Helvetica Neue"/>
              </a:rPr>
              <a:t>》</a:t>
            </a:r>
            <a:r>
              <a:rPr lang="zh-CN" altLang="en-US" sz="1100" b="0" i="0" dirty="0">
                <a:solidFill>
                  <a:srgbClr val="333333"/>
                </a:solidFill>
                <a:effectLst/>
                <a:latin typeface="Helvetica Neue"/>
              </a:rPr>
              <a:t>（“上海公报”） ，标志着中美关系开始走向正常化。</a:t>
            </a:r>
            <a:endParaRPr lang="id-ID" sz="1100" i="0" dirty="0">
              <a:solidFill>
                <a:srgbClr val="645848"/>
              </a:solidFill>
              <a:effectLst/>
              <a:latin typeface="微软雅黑" panose="020B0503020204020204" charset="-122"/>
              <a:ea typeface="微软雅黑" panose="020B0503020204020204" charset="-122"/>
              <a:cs typeface="Raleway" panose="020B0503030101060003" charset="0"/>
            </a:endParaRPr>
          </a:p>
        </p:txBody>
      </p:sp>
      <p:sp>
        <p:nvSpPr>
          <p:cNvPr id="15" name="Rectangle 7"/>
          <p:cNvSpPr/>
          <p:nvPr/>
        </p:nvSpPr>
        <p:spPr>
          <a:xfrm>
            <a:off x="1514031" y="3299091"/>
            <a:ext cx="1630680" cy="337185"/>
          </a:xfrm>
          <a:prstGeom prst="rect">
            <a:avLst/>
          </a:prstGeom>
        </p:spPr>
        <p:txBody>
          <a:bodyPr wrap="none">
            <a:spAutoFit/>
          </a:bodyPr>
          <a:lstStyle/>
          <a:p>
            <a:pPr algn="ctr"/>
            <a:r>
              <a:rPr lang="en-US" altLang="zh-CN" sz="1600" b="0" i="0" dirty="0">
                <a:solidFill>
                  <a:srgbClr val="333333"/>
                </a:solidFill>
                <a:effectLst/>
                <a:latin typeface="Helvetica Neue"/>
              </a:rPr>
              <a:t>1972</a:t>
            </a:r>
            <a:r>
              <a:rPr lang="zh-CN" altLang="en-US" sz="1600" b="0" i="0" dirty="0">
                <a:solidFill>
                  <a:srgbClr val="333333"/>
                </a:solidFill>
                <a:effectLst/>
                <a:latin typeface="Helvetica Neue"/>
              </a:rPr>
              <a:t>年</a:t>
            </a:r>
            <a:r>
              <a:rPr lang="en-US" altLang="zh-CN" sz="1600" b="0" i="0" dirty="0">
                <a:solidFill>
                  <a:srgbClr val="333333"/>
                </a:solidFill>
                <a:effectLst/>
                <a:latin typeface="Helvetica Neue"/>
              </a:rPr>
              <a:t>2</a:t>
            </a:r>
            <a:r>
              <a:rPr lang="zh-CN" altLang="en-US" sz="1600" b="0" i="0" dirty="0">
                <a:solidFill>
                  <a:srgbClr val="333333"/>
                </a:solidFill>
                <a:effectLst/>
                <a:latin typeface="Helvetica Neue"/>
              </a:rPr>
              <a:t>月</a:t>
            </a:r>
            <a:r>
              <a:rPr lang="en-US" altLang="zh-CN" sz="1600" b="0" i="0" dirty="0">
                <a:solidFill>
                  <a:srgbClr val="333333"/>
                </a:solidFill>
                <a:effectLst/>
                <a:latin typeface="Helvetica Neue"/>
              </a:rPr>
              <a:t>28</a:t>
            </a:r>
            <a:r>
              <a:rPr lang="zh-CN" altLang="en-US" sz="1600" b="0" i="0" dirty="0">
                <a:solidFill>
                  <a:srgbClr val="333333"/>
                </a:solidFill>
                <a:effectLst/>
                <a:latin typeface="Helvetica Neue"/>
              </a:rPr>
              <a:t>日</a:t>
            </a:r>
            <a:endParaRPr lang="zh-CN" altLang="id-ID" sz="1600" b="1" spc="300" dirty="0">
              <a:solidFill>
                <a:srgbClr val="645848"/>
              </a:solidFill>
              <a:latin typeface="微软雅黑" panose="020B0503020204020204" charset="-122"/>
              <a:ea typeface="微软雅黑" panose="020B0503020204020204" charset="-122"/>
              <a:cs typeface="Raleway" panose="020B0503030101060003" charset="0"/>
              <a:sym typeface="+mn-ea"/>
            </a:endParaRPr>
          </a:p>
        </p:txBody>
      </p:sp>
      <p:sp>
        <p:nvSpPr>
          <p:cNvPr id="16" name="Shape 444"/>
          <p:cNvSpPr/>
          <p:nvPr/>
        </p:nvSpPr>
        <p:spPr>
          <a:xfrm rot="10800000" flipH="1">
            <a:off x="1380457" y="4661620"/>
            <a:ext cx="78955" cy="813529"/>
          </a:xfrm>
          <a:prstGeom prst="round2SameRect">
            <a:avLst>
              <a:gd name="adj1" fmla="val 50000"/>
              <a:gd name="adj2" fmla="val 50000"/>
            </a:avLst>
          </a:prstGeom>
          <a:solidFill>
            <a:srgbClr val="645848"/>
          </a:solidFill>
          <a:ln>
            <a:noFill/>
          </a:ln>
        </p:spPr>
        <p:txBody>
          <a:bodyPr lIns="219400" tIns="109700" rIns="219400" bIns="109700" anchor="ctr" anchorCtr="0">
            <a:noAutofit/>
          </a:bodyPr>
          <a:lstStyle/>
          <a:p>
            <a:pPr marL="0" marR="0" lvl="0" indent="0" algn="ctr" rtl="0">
              <a:spcBef>
                <a:spcPts val="0"/>
              </a:spcBef>
              <a:buNone/>
            </a:pPr>
            <a:endParaRPr sz="3600">
              <a:solidFill>
                <a:srgbClr val="645848"/>
              </a:solidFill>
              <a:latin typeface="微软雅黑" panose="020B0503020204020204" charset="-122"/>
              <a:ea typeface="微软雅黑" panose="020B0503020204020204" charset="-122"/>
              <a:cs typeface="Raleway" panose="020B0503030101060003" charset="0"/>
              <a:sym typeface="Calibri" panose="020F0502020204030204"/>
            </a:endParaRPr>
          </a:p>
        </p:txBody>
      </p:sp>
      <p:sp>
        <p:nvSpPr>
          <p:cNvPr id="17" name="Rectangle 9"/>
          <p:cNvSpPr/>
          <p:nvPr/>
        </p:nvSpPr>
        <p:spPr>
          <a:xfrm>
            <a:off x="1590043" y="4908391"/>
            <a:ext cx="4568710" cy="573427"/>
          </a:xfrm>
          <a:prstGeom prst="rect">
            <a:avLst/>
          </a:prstGeom>
        </p:spPr>
        <p:txBody>
          <a:bodyPr wrap="square">
            <a:spAutoFit/>
          </a:bodyPr>
          <a:lstStyle/>
          <a:p>
            <a:pPr algn="just">
              <a:lnSpc>
                <a:spcPct val="150000"/>
              </a:lnSpc>
            </a:pPr>
            <a:r>
              <a:rPr lang="zh-CN" altLang="en-US" sz="1100" b="0" i="0" dirty="0">
                <a:solidFill>
                  <a:srgbClr val="222222"/>
                </a:solidFill>
                <a:effectLst/>
                <a:latin typeface="Arial" panose="020B0604020202020204" pitchFamily="34" charset="0"/>
              </a:rPr>
              <a:t>当天晚上，在上海锦江饭店，周恩来与田中角荣相互敬酒祝贺</a:t>
            </a:r>
            <a:r>
              <a:rPr lang="en-US" altLang="zh-CN" sz="1100" b="0" i="0" dirty="0">
                <a:solidFill>
                  <a:srgbClr val="222222"/>
                </a:solidFill>
                <a:effectLst/>
                <a:latin typeface="Arial" panose="020B0604020202020204" pitchFamily="34" charset="0"/>
              </a:rPr>
              <a:t>《</a:t>
            </a:r>
            <a:r>
              <a:rPr lang="zh-CN" altLang="en-US" sz="1100" b="0" i="0" dirty="0">
                <a:solidFill>
                  <a:srgbClr val="222222"/>
                </a:solidFill>
                <a:effectLst/>
                <a:latin typeface="Arial" panose="020B0604020202020204" pitchFamily="34" charset="0"/>
              </a:rPr>
              <a:t>中日联合声明</a:t>
            </a:r>
            <a:r>
              <a:rPr lang="en-US" altLang="zh-CN" sz="1100" b="0" i="0" dirty="0">
                <a:solidFill>
                  <a:srgbClr val="222222"/>
                </a:solidFill>
                <a:effectLst/>
                <a:latin typeface="Arial" panose="020B0604020202020204" pitchFamily="34" charset="0"/>
              </a:rPr>
              <a:t>》</a:t>
            </a:r>
            <a:r>
              <a:rPr lang="zh-CN" altLang="en-US" sz="1100" b="0" i="0" dirty="0">
                <a:solidFill>
                  <a:srgbClr val="222222"/>
                </a:solidFill>
                <a:effectLst/>
                <a:latin typeface="Arial" panose="020B0604020202020204" pitchFamily="34" charset="0"/>
              </a:rPr>
              <a:t>签署。</a:t>
            </a:r>
            <a:endParaRPr lang="id-ID" sz="1100" i="0" dirty="0">
              <a:solidFill>
                <a:srgbClr val="645848"/>
              </a:solidFill>
              <a:effectLst/>
              <a:latin typeface="微软雅黑" panose="020B0503020204020204" charset="-122"/>
              <a:ea typeface="微软雅黑" panose="020B0503020204020204" charset="-122"/>
              <a:cs typeface="Raleway" panose="020B0503030101060003" charset="0"/>
            </a:endParaRPr>
          </a:p>
        </p:txBody>
      </p:sp>
      <p:sp>
        <p:nvSpPr>
          <p:cNvPr id="18" name="Rectangle 10"/>
          <p:cNvSpPr/>
          <p:nvPr/>
        </p:nvSpPr>
        <p:spPr>
          <a:xfrm>
            <a:off x="1514031" y="4636220"/>
            <a:ext cx="1630680" cy="337185"/>
          </a:xfrm>
          <a:prstGeom prst="rect">
            <a:avLst/>
          </a:prstGeom>
        </p:spPr>
        <p:txBody>
          <a:bodyPr wrap="none">
            <a:spAutoFit/>
          </a:bodyPr>
          <a:lstStyle/>
          <a:p>
            <a:pPr algn="ctr"/>
            <a:r>
              <a:rPr lang="en-US" altLang="zh-CN" sz="1600" b="0" i="0" dirty="0">
                <a:solidFill>
                  <a:srgbClr val="333333"/>
                </a:solidFill>
                <a:effectLst/>
                <a:latin typeface="Helvetica Neue"/>
              </a:rPr>
              <a:t>1972</a:t>
            </a:r>
            <a:r>
              <a:rPr lang="zh-CN" altLang="en-US" sz="1600" b="0" i="0" dirty="0">
                <a:solidFill>
                  <a:srgbClr val="333333"/>
                </a:solidFill>
                <a:effectLst/>
                <a:latin typeface="Helvetica Neue"/>
              </a:rPr>
              <a:t>年</a:t>
            </a:r>
            <a:r>
              <a:rPr lang="en-US" altLang="zh-CN" sz="1600" b="0" i="0" dirty="0">
                <a:solidFill>
                  <a:srgbClr val="333333"/>
                </a:solidFill>
                <a:effectLst/>
                <a:latin typeface="Helvetica Neue"/>
              </a:rPr>
              <a:t>9</a:t>
            </a:r>
            <a:r>
              <a:rPr lang="zh-CN" altLang="en-US" sz="1600" b="0" i="0" dirty="0">
                <a:solidFill>
                  <a:srgbClr val="333333"/>
                </a:solidFill>
                <a:effectLst/>
                <a:latin typeface="Helvetica Neue"/>
              </a:rPr>
              <a:t>月</a:t>
            </a:r>
            <a:r>
              <a:rPr lang="en-US" altLang="zh-CN" sz="1600" b="0" i="0" dirty="0">
                <a:solidFill>
                  <a:srgbClr val="333333"/>
                </a:solidFill>
                <a:effectLst/>
                <a:latin typeface="Helvetica Neue"/>
              </a:rPr>
              <a:t>29</a:t>
            </a:r>
            <a:r>
              <a:rPr lang="zh-CN" altLang="en-US" sz="1600" b="0" i="0" dirty="0">
                <a:solidFill>
                  <a:srgbClr val="333333"/>
                </a:solidFill>
                <a:effectLst/>
                <a:latin typeface="Helvetica Neue"/>
              </a:rPr>
              <a:t>日</a:t>
            </a:r>
            <a:endParaRPr lang="zh-CN" altLang="id-ID" sz="1600" b="1" spc="300" dirty="0">
              <a:solidFill>
                <a:srgbClr val="645848"/>
              </a:solidFill>
              <a:latin typeface="微软雅黑" panose="020B0503020204020204" charset="-122"/>
              <a:ea typeface="微软雅黑" panose="020B0503020204020204" charset="-122"/>
              <a:cs typeface="Raleway" panose="020B0503030101060003" charset="0"/>
              <a:sym typeface="+mn-ea"/>
            </a:endParaRPr>
          </a:p>
        </p:txBody>
      </p:sp>
      <p:sp>
        <p:nvSpPr>
          <p:cNvPr id="2" name="TextBox 1"/>
          <p:cNvSpPr txBox="1"/>
          <p:nvPr/>
        </p:nvSpPr>
        <p:spPr>
          <a:xfrm>
            <a:off x="3818086" y="209898"/>
            <a:ext cx="4689419" cy="662554"/>
          </a:xfrm>
          <a:prstGeom prst="rect">
            <a:avLst/>
          </a:prstGeom>
          <a:noFill/>
        </p:spPr>
        <p:txBody>
          <a:bodyPr wrap="square" rtlCol="0">
            <a:spAutoFit/>
          </a:bodyPr>
          <a:lstStyle/>
          <a:p>
            <a:pPr algn="ctr">
              <a:lnSpc>
                <a:spcPct val="150000"/>
              </a:lnSpc>
            </a:pPr>
            <a:r>
              <a:rPr lang="zh-CN" altLang="en-US" sz="2800" b="1" spc="600" dirty="0">
                <a:solidFill>
                  <a:srgbClr val="F2E6CE"/>
                </a:solidFill>
                <a:latin typeface="微软雅黑" panose="020B0503020204020204" charset="-122"/>
                <a:ea typeface="微软雅黑" panose="020B0503020204020204" charset="-122"/>
                <a:cs typeface="微软雅黑" panose="020B0503020204020204" charset="-122"/>
                <a:sym typeface="+mn-ea"/>
              </a:rPr>
              <a:t>政治外交中的锦江饭店</a:t>
            </a:r>
            <a:endParaRPr lang="zh-CN" altLang="en-US" sz="28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206" t="50074" r="3970" b="5807"/>
          <a:stretch>
            <a:fillRect/>
          </a:stretch>
        </p:blipFill>
        <p:spPr bwMode="auto">
          <a:xfrm>
            <a:off x="6831105" y="4520937"/>
            <a:ext cx="3101788" cy="14585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 t="5157" r="204" b="2223"/>
          <a:stretch>
            <a:fillRect/>
          </a:stretch>
        </p:blipFill>
        <p:spPr bwMode="auto">
          <a:xfrm>
            <a:off x="6798049" y="3044809"/>
            <a:ext cx="3161739" cy="1392719"/>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37515" b="37515"/>
          <a:stretch>
            <a:fillRect/>
          </a:stretch>
        </p:blipFill>
        <p:spPr>
          <a:xfrm>
            <a:off x="6804492" y="421341"/>
            <a:ext cx="3128402" cy="25848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
          <p:cNvSpPr txBox="1"/>
          <p:nvPr/>
        </p:nvSpPr>
        <p:spPr>
          <a:xfrm>
            <a:off x="3868420" y="251460"/>
            <a:ext cx="4752975" cy="633095"/>
          </a:xfrm>
          <a:prstGeom prst="rect">
            <a:avLst/>
          </a:prstGeom>
          <a:noFill/>
        </p:spPr>
        <p:txBody>
          <a:bodyPr wrap="square" rtlCol="0">
            <a:noAutofit/>
          </a:bodyPr>
          <a:lstStyle/>
          <a:p>
            <a:pPr algn="ctr">
              <a:lnSpc>
                <a:spcPct val="150000"/>
              </a:lnSpc>
            </a:pPr>
            <a:r>
              <a:rPr lang="zh-CN" altLang="en-US" sz="2400" b="1" spc="600" dirty="0">
                <a:solidFill>
                  <a:srgbClr val="F2E6CE"/>
                </a:solidFill>
                <a:latin typeface="微软雅黑" panose="020B0503020204020204" charset="-122"/>
                <a:ea typeface="微软雅黑" panose="020B0503020204020204" charset="-122"/>
                <a:cs typeface="微软雅黑" panose="020B0503020204020204" charset="-122"/>
                <a:sym typeface="+mn-ea"/>
              </a:rPr>
              <a:t>承载历史风云的锦江饭店</a:t>
            </a:r>
            <a:endParaRPr lang="zh-CN" altLang="en-US" sz="24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835150" y="2071370"/>
            <a:ext cx="4107815" cy="922020"/>
          </a:xfrm>
          <a:prstGeom prst="rect">
            <a:avLst/>
          </a:prstGeom>
          <a:noFill/>
        </p:spPr>
        <p:txBody>
          <a:bodyPr wrap="square" rtlCol="0" anchor="t">
            <a:spAutoFit/>
          </a:bodyPr>
          <a:lstStyle/>
          <a:p>
            <a:r>
              <a:rPr lang="en-US" altLang="zh-CN"/>
              <a:t>1.</a:t>
            </a:r>
            <a:r>
              <a:rPr lang="zh-CN" altLang="en-US" b="1"/>
              <a:t>抗日时期</a:t>
            </a:r>
            <a:r>
              <a:rPr lang="zh-CN" altLang="en-US"/>
              <a:t>董竹君与周恩来，邓颖超，郭沫若都有交往。不仅如此，锦江饭店成为中共地下组织秘密联络地。</a:t>
            </a:r>
            <a:endParaRPr lang="zh-CN" altLang="en-US"/>
          </a:p>
        </p:txBody>
      </p:sp>
      <p:sp>
        <p:nvSpPr>
          <p:cNvPr id="8" name="文本框 7"/>
          <p:cNvSpPr txBox="1"/>
          <p:nvPr/>
        </p:nvSpPr>
        <p:spPr>
          <a:xfrm>
            <a:off x="1878965" y="3790950"/>
            <a:ext cx="4064000" cy="1198880"/>
          </a:xfrm>
          <a:prstGeom prst="rect">
            <a:avLst/>
          </a:prstGeom>
          <a:noFill/>
        </p:spPr>
        <p:txBody>
          <a:bodyPr wrap="square" rtlCol="0">
            <a:spAutoFit/>
          </a:bodyPr>
          <a:lstStyle/>
          <a:p>
            <a:r>
              <a:rPr lang="en-US" altLang="zh-CN"/>
              <a:t>2.</a:t>
            </a:r>
            <a:r>
              <a:rPr lang="zh-CN" altLang="en-US" b="1"/>
              <a:t>解放战争时期</a:t>
            </a:r>
            <a:r>
              <a:rPr lang="zh-CN" altLang="en-US"/>
              <a:t>，董竹君依照党的指示，从锦江两店抽调资金先后创办永业印刷所、协森印刷局、美化纸品厂、美文印刷厂等，作为党的秘密印刷机构。</a:t>
            </a:r>
            <a:endParaRPr lang="zh-CN" altLang="en-US"/>
          </a:p>
        </p:txBody>
      </p:sp>
      <p:pic>
        <p:nvPicPr>
          <p:cNvPr id="104" name="图片 103"/>
          <p:cNvPicPr/>
          <p:nvPr/>
        </p:nvPicPr>
        <p:blipFill>
          <a:blip r:embed="rId1"/>
          <a:stretch>
            <a:fillRect/>
          </a:stretch>
        </p:blipFill>
        <p:spPr>
          <a:xfrm>
            <a:off x="6864985" y="1835150"/>
            <a:ext cx="3672205" cy="318833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
          <p:cNvSpPr txBox="1"/>
          <p:nvPr/>
        </p:nvSpPr>
        <p:spPr>
          <a:xfrm>
            <a:off x="3868420" y="251460"/>
            <a:ext cx="4752975" cy="633095"/>
          </a:xfrm>
          <a:prstGeom prst="rect">
            <a:avLst/>
          </a:prstGeom>
          <a:noFill/>
        </p:spPr>
        <p:txBody>
          <a:bodyPr wrap="square" rtlCol="0">
            <a:noAutofit/>
          </a:bodyPr>
          <a:lstStyle/>
          <a:p>
            <a:pPr algn="ctr">
              <a:lnSpc>
                <a:spcPct val="150000"/>
              </a:lnSpc>
            </a:pPr>
            <a:r>
              <a:rPr lang="zh-CN" altLang="en-US" sz="2400" b="1" spc="600" dirty="0">
                <a:solidFill>
                  <a:srgbClr val="F2E6CE"/>
                </a:solidFill>
                <a:latin typeface="微软雅黑" panose="020B0503020204020204" charset="-122"/>
                <a:ea typeface="微软雅黑" panose="020B0503020204020204" charset="-122"/>
                <a:cs typeface="微软雅黑" panose="020B0503020204020204" charset="-122"/>
                <a:sym typeface="+mn-ea"/>
              </a:rPr>
              <a:t>承载历史风云的锦江饭店</a:t>
            </a:r>
            <a:endParaRPr lang="zh-CN" altLang="en-US" sz="24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791335" y="3977005"/>
            <a:ext cx="4064000" cy="922020"/>
          </a:xfrm>
          <a:prstGeom prst="rect">
            <a:avLst/>
          </a:prstGeom>
          <a:noFill/>
        </p:spPr>
        <p:txBody>
          <a:bodyPr wrap="square" rtlCol="0">
            <a:spAutoFit/>
          </a:bodyPr>
          <a:lstStyle/>
          <a:p>
            <a:r>
              <a:rPr lang="en-US" altLang="zh-CN"/>
              <a:t>2.锦江饭店接待过毛泽东，刘少奇，周恩来，邓小平等党和国家领导人</a:t>
            </a:r>
            <a:r>
              <a:rPr lang="zh-CN" altLang="en-US"/>
              <a:t>，还有</a:t>
            </a:r>
            <a:r>
              <a:rPr lang="en-US" altLang="zh-CN"/>
              <a:t>100多个国家300多个政要</a:t>
            </a:r>
            <a:r>
              <a:rPr lang="zh-CN" altLang="en-US"/>
              <a:t>。</a:t>
            </a:r>
            <a:endParaRPr lang="zh-CN" altLang="en-US"/>
          </a:p>
        </p:txBody>
      </p:sp>
      <p:sp>
        <p:nvSpPr>
          <p:cNvPr id="6" name="文本框 5"/>
          <p:cNvSpPr txBox="1"/>
          <p:nvPr/>
        </p:nvSpPr>
        <p:spPr>
          <a:xfrm>
            <a:off x="1791335" y="1733550"/>
            <a:ext cx="4064000" cy="1753235"/>
          </a:xfrm>
          <a:prstGeom prst="rect">
            <a:avLst/>
          </a:prstGeom>
          <a:noFill/>
        </p:spPr>
        <p:txBody>
          <a:bodyPr wrap="square" rtlCol="0">
            <a:spAutoFit/>
          </a:bodyPr>
          <a:lstStyle/>
          <a:p>
            <a:r>
              <a:rPr lang="en-US" altLang="zh-CN"/>
              <a:t>1.</a:t>
            </a:r>
            <a:r>
              <a:rPr lang="zh-CN" altLang="en-US"/>
              <a:t>1960年3月，毛泽东在锦江饭店专门宴请上海的革新能手、劳模代表，称赞上海技术革命搞得很好，提出要从工人中培养大学生、工程师和作家。在他的倡议下，第一批工人工程师在上海诞生</a:t>
            </a:r>
            <a:endParaRPr lang="zh-CN" altLang="en-US"/>
          </a:p>
        </p:txBody>
      </p:sp>
      <p:pic>
        <p:nvPicPr>
          <p:cNvPr id="7" name="图片 6"/>
          <p:cNvPicPr>
            <a:picLocks noChangeAspect="1"/>
          </p:cNvPicPr>
          <p:nvPr/>
        </p:nvPicPr>
        <p:blipFill>
          <a:blip r:embed="rId1"/>
          <a:stretch>
            <a:fillRect/>
          </a:stretch>
        </p:blipFill>
        <p:spPr>
          <a:xfrm>
            <a:off x="6946900" y="1444625"/>
            <a:ext cx="2797810" cy="1840865"/>
          </a:xfrm>
          <a:prstGeom prst="rect">
            <a:avLst/>
          </a:prstGeom>
        </p:spPr>
      </p:pic>
      <p:pic>
        <p:nvPicPr>
          <p:cNvPr id="9" name="图片 8"/>
          <p:cNvPicPr>
            <a:picLocks noChangeAspect="1"/>
          </p:cNvPicPr>
          <p:nvPr/>
        </p:nvPicPr>
        <p:blipFill>
          <a:blip r:embed="rId2"/>
          <a:stretch>
            <a:fillRect/>
          </a:stretch>
        </p:blipFill>
        <p:spPr>
          <a:xfrm>
            <a:off x="7296785" y="3663315"/>
            <a:ext cx="2098040" cy="19780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4244340" y="3025775"/>
            <a:ext cx="3698875" cy="706755"/>
          </a:xfrm>
          <a:prstGeom prst="rect">
            <a:avLst/>
          </a:prstGeom>
          <a:noFill/>
        </p:spPr>
        <p:txBody>
          <a:bodyPr wrap="square">
            <a:spAutoFit/>
          </a:bodyPr>
          <a:lstStyle/>
          <a:p>
            <a:pPr algn="ctr" eaLnBrk="1" fontAlgn="auto" hangingPunct="1">
              <a:spcBef>
                <a:spcPts val="0"/>
              </a:spcBef>
              <a:spcAft>
                <a:spcPts val="0"/>
              </a:spcAft>
              <a:defRPr/>
            </a:pPr>
            <a:r>
              <a:rPr lang="zh-CN" altLang="en-US" sz="4000" b="1" spc="600" dirty="0">
                <a:solidFill>
                  <a:srgbClr val="F2E6CE"/>
                </a:solidFill>
                <a:latin typeface="微软雅黑" panose="020B0503020204020204" charset="-122"/>
                <a:ea typeface="微软雅黑" panose="020B0503020204020204" charset="-122"/>
                <a:cs typeface="Open Sans" panose="020B0606030504020204" charset="0"/>
                <a:sym typeface="+mn-ea"/>
              </a:rPr>
              <a:t>第三章节</a:t>
            </a:r>
            <a:endParaRPr lang="zh-CN" altLang="en-US" sz="4000" b="1" spc="600" dirty="0">
              <a:solidFill>
                <a:srgbClr val="F2E6CE"/>
              </a:solidFill>
              <a:latin typeface="微软雅黑" panose="020B0503020204020204" charset="-122"/>
              <a:ea typeface="微软雅黑" panose="020B0503020204020204" charset="-122"/>
              <a:cs typeface="Open Sans" panose="020B0606030504020204" charset="0"/>
              <a:sym typeface="+mn-ea"/>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8144510" y="2346325"/>
            <a:ext cx="438150" cy="338455"/>
          </a:xfrm>
          <a:prstGeom prst="rect">
            <a:avLst/>
          </a:prstGeom>
          <a:no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04</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88" name="TextBox 87"/>
          <p:cNvSpPr txBox="1"/>
          <p:nvPr/>
        </p:nvSpPr>
        <p:spPr>
          <a:xfrm>
            <a:off x="8144510" y="4373245"/>
            <a:ext cx="438150" cy="338455"/>
          </a:xfrm>
          <a:prstGeom prst="rect">
            <a:avLst/>
          </a:prstGeom>
          <a:no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06</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89" name="TextBox 88"/>
          <p:cNvSpPr txBox="1"/>
          <p:nvPr/>
        </p:nvSpPr>
        <p:spPr>
          <a:xfrm>
            <a:off x="8527415" y="3361055"/>
            <a:ext cx="438150" cy="338455"/>
          </a:xfrm>
          <a:prstGeom prst="rect">
            <a:avLst/>
          </a:prstGeom>
          <a:no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05</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23" name="TextBox 1"/>
          <p:cNvSpPr txBox="1"/>
          <p:nvPr/>
        </p:nvSpPr>
        <p:spPr>
          <a:xfrm>
            <a:off x="3925663" y="142662"/>
            <a:ext cx="4340674" cy="829945"/>
          </a:xfrm>
          <a:prstGeom prst="rect">
            <a:avLst/>
          </a:prstGeom>
          <a:noFill/>
        </p:spPr>
        <p:txBody>
          <a:bodyPr wrap="square" rtlCol="0">
            <a:spAutoFit/>
          </a:bodyPr>
          <a:lstStyle/>
          <a:p>
            <a:pPr algn="ctr">
              <a:lnSpc>
                <a:spcPct val="150000"/>
              </a:lnSpc>
            </a:pPr>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对比</a:t>
            </a:r>
            <a:endPar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descr="p4YBAFuJcLCAOyhUAACUfr64uJI720_b"/>
          <p:cNvPicPr>
            <a:picLocks noChangeAspect="1"/>
          </p:cNvPicPr>
          <p:nvPr>
            <p:custDataLst>
              <p:tags r:id="rId1"/>
            </p:custDataLst>
          </p:nvPr>
        </p:nvPicPr>
        <p:blipFill>
          <a:blip r:embed="rId2"/>
          <a:stretch>
            <a:fillRect/>
          </a:stretch>
        </p:blipFill>
        <p:spPr>
          <a:xfrm>
            <a:off x="1007110" y="1344295"/>
            <a:ext cx="3982085" cy="4428490"/>
          </a:xfrm>
          <a:prstGeom prst="rect">
            <a:avLst/>
          </a:prstGeom>
        </p:spPr>
      </p:pic>
      <p:pic>
        <p:nvPicPr>
          <p:cNvPr id="7" name="图片 6" descr="686c0a71855b4dcbbb25492e20ae8e1f"/>
          <p:cNvPicPr>
            <a:picLocks noChangeAspect="1"/>
          </p:cNvPicPr>
          <p:nvPr>
            <p:custDataLst>
              <p:tags r:id="rId3"/>
            </p:custDataLst>
          </p:nvPr>
        </p:nvPicPr>
        <p:blipFill>
          <a:blip r:embed="rId4"/>
          <a:stretch>
            <a:fillRect/>
          </a:stretch>
        </p:blipFill>
        <p:spPr>
          <a:xfrm>
            <a:off x="5180330" y="1234440"/>
            <a:ext cx="5801360" cy="2877820"/>
          </a:xfrm>
          <a:prstGeom prst="rect">
            <a:avLst/>
          </a:prstGeom>
        </p:spPr>
      </p:pic>
      <p:sp>
        <p:nvSpPr>
          <p:cNvPr id="8" name="文本框 7"/>
          <p:cNvSpPr txBox="1"/>
          <p:nvPr/>
        </p:nvSpPr>
        <p:spPr>
          <a:xfrm>
            <a:off x="1520190" y="5772785"/>
            <a:ext cx="2558415" cy="368300"/>
          </a:xfrm>
          <a:prstGeom prst="rect">
            <a:avLst/>
          </a:prstGeom>
          <a:noFill/>
        </p:spPr>
        <p:txBody>
          <a:bodyPr wrap="square" rtlCol="0">
            <a:spAutoFit/>
          </a:bodyPr>
          <a:lstStyle/>
          <a:p>
            <a:r>
              <a:rPr lang="zh-CN" altLang="en-US"/>
              <a:t>五十年代的锦江饭店</a:t>
            </a:r>
            <a:endParaRPr lang="zh-CN" altLang="en-US"/>
          </a:p>
        </p:txBody>
      </p:sp>
      <p:sp>
        <p:nvSpPr>
          <p:cNvPr id="9" name="文本框 8"/>
          <p:cNvSpPr txBox="1"/>
          <p:nvPr/>
        </p:nvSpPr>
        <p:spPr>
          <a:xfrm>
            <a:off x="6176010" y="4204335"/>
            <a:ext cx="3810635" cy="368300"/>
          </a:xfrm>
          <a:prstGeom prst="rect">
            <a:avLst/>
          </a:prstGeom>
          <a:noFill/>
        </p:spPr>
        <p:txBody>
          <a:bodyPr wrap="square" rtlCol="0">
            <a:spAutoFit/>
          </a:bodyPr>
          <a:lstStyle/>
          <a:p>
            <a:r>
              <a:rPr lang="zh-CN" altLang="en-US"/>
              <a:t>锦江饭店的中楼峻岭公寓</a:t>
            </a:r>
            <a:endParaRPr lang="zh-CN" altLang="en-US"/>
          </a:p>
        </p:txBody>
      </p:sp>
      <p:sp>
        <p:nvSpPr>
          <p:cNvPr id="11" name="文本框 10"/>
          <p:cNvSpPr txBox="1"/>
          <p:nvPr/>
        </p:nvSpPr>
        <p:spPr>
          <a:xfrm>
            <a:off x="5252720" y="4572635"/>
            <a:ext cx="5657850" cy="1599565"/>
          </a:xfrm>
          <a:prstGeom prst="rect">
            <a:avLst/>
          </a:prstGeom>
          <a:noFill/>
        </p:spPr>
        <p:txBody>
          <a:bodyPr wrap="square" rtlCol="0">
            <a:spAutoFit/>
          </a:bodyPr>
          <a:lstStyle/>
          <a:p>
            <a:r>
              <a:rPr lang="zh-CN" altLang="en-US" sz="1600"/>
              <a:t>锦江饭店地处繁华的市中心，是一家有着近八十年历史的著名五星级花园式饭店。1951年6月9日锦江饭店正式挂牌开业，从此，就成为接待中央领导和外国宾客的中国第一家国宾馆。迄今为止锦江饭店已接待过150多个国家的500多位国家元首和政府首脑，几乎包括了半个世纪中所有的世界级风云人物，见证过无数次重大历史事件</a:t>
            </a:r>
            <a:r>
              <a:rPr lang="zh-CN" altLang="en-US"/>
              <a:t>。</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nvGraphicFramePr>
        <p:xfrm>
          <a:off x="6633845" y="1575435"/>
          <a:ext cx="3141980" cy="254571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5" name="Chart 24"/>
          <p:cNvGraphicFramePr/>
          <p:nvPr/>
        </p:nvGraphicFramePr>
        <p:xfrm>
          <a:off x="9077960" y="1299210"/>
          <a:ext cx="2226945" cy="377063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1"/>
          <p:cNvSpPr txBox="1"/>
          <p:nvPr/>
        </p:nvSpPr>
        <p:spPr>
          <a:xfrm>
            <a:off x="3925663" y="153457"/>
            <a:ext cx="4340674" cy="829945"/>
          </a:xfrm>
          <a:prstGeom prst="rect">
            <a:avLst/>
          </a:prstGeom>
          <a:noFill/>
        </p:spPr>
        <p:txBody>
          <a:bodyPr wrap="square" rtlCol="0">
            <a:spAutoFit/>
          </a:bodyPr>
          <a:lstStyle/>
          <a:p>
            <a:pPr algn="ctr">
              <a:lnSpc>
                <a:spcPct val="150000"/>
              </a:lnSpc>
            </a:pPr>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对比</a:t>
            </a:r>
            <a:endPar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pic>
        <p:nvPicPr>
          <p:cNvPr id="48" name="图片 47" descr="598dedbe05d342938c65c3481a957f15"/>
          <p:cNvPicPr>
            <a:picLocks noChangeAspect="1"/>
          </p:cNvPicPr>
          <p:nvPr/>
        </p:nvPicPr>
        <p:blipFill>
          <a:blip r:embed="rId3"/>
          <a:stretch>
            <a:fillRect/>
          </a:stretch>
        </p:blipFill>
        <p:spPr>
          <a:xfrm>
            <a:off x="1009650" y="1299210"/>
            <a:ext cx="3830955" cy="3098800"/>
          </a:xfrm>
          <a:prstGeom prst="rect">
            <a:avLst/>
          </a:prstGeom>
        </p:spPr>
      </p:pic>
      <p:sp>
        <p:nvSpPr>
          <p:cNvPr id="49" name="文本框 48"/>
          <p:cNvSpPr txBox="1"/>
          <p:nvPr/>
        </p:nvSpPr>
        <p:spPr>
          <a:xfrm>
            <a:off x="2016125" y="4519930"/>
            <a:ext cx="1325880" cy="368300"/>
          </a:xfrm>
          <a:prstGeom prst="rect">
            <a:avLst/>
          </a:prstGeom>
          <a:noFill/>
        </p:spPr>
        <p:txBody>
          <a:bodyPr wrap="none" rtlCol="0">
            <a:spAutoFit/>
          </a:bodyPr>
          <a:lstStyle/>
          <a:p>
            <a:r>
              <a:rPr lang="zh-CN" altLang="en-US"/>
              <a:t>锦江小礼堂</a:t>
            </a:r>
            <a:endParaRPr lang="zh-CN" altLang="en-US"/>
          </a:p>
        </p:txBody>
      </p:sp>
      <p:pic>
        <p:nvPicPr>
          <p:cNvPr id="50" name="图片 49" descr="8cf92b892a944d0cab1aeb226ddb1d1d"/>
          <p:cNvPicPr>
            <a:picLocks noChangeAspect="1"/>
          </p:cNvPicPr>
          <p:nvPr/>
        </p:nvPicPr>
        <p:blipFill>
          <a:blip r:embed="rId4"/>
          <a:stretch>
            <a:fillRect/>
          </a:stretch>
        </p:blipFill>
        <p:spPr>
          <a:xfrm>
            <a:off x="6196965" y="1299210"/>
            <a:ext cx="4469130" cy="3098165"/>
          </a:xfrm>
          <a:prstGeom prst="rect">
            <a:avLst/>
          </a:prstGeom>
        </p:spPr>
      </p:pic>
      <p:sp>
        <p:nvSpPr>
          <p:cNvPr id="51" name="文本框 50"/>
          <p:cNvSpPr txBox="1"/>
          <p:nvPr/>
        </p:nvSpPr>
        <p:spPr>
          <a:xfrm>
            <a:off x="1009650" y="5010150"/>
            <a:ext cx="4384675" cy="1076325"/>
          </a:xfrm>
          <a:prstGeom prst="rect">
            <a:avLst/>
          </a:prstGeom>
          <a:noFill/>
        </p:spPr>
        <p:txBody>
          <a:bodyPr wrap="square" rtlCol="0">
            <a:spAutoFit/>
          </a:bodyPr>
          <a:lstStyle/>
          <a:p>
            <a:pPr algn="just"/>
            <a:r>
              <a:rPr lang="zh-CN" altLang="en-US" sz="1600">
                <a:latin typeface="楷体" panose="02010609060101010101" charset="-122"/>
                <a:ea typeface="楷体" panose="02010609060101010101" charset="-122"/>
                <a:cs typeface="楷体" panose="02010609060101010101" charset="-122"/>
              </a:rPr>
              <a:t>1959年匆忙建起的锦江小礼堂，分别于1998年和2006年两次进行改建。现在的锦江小礼堂古朴端庄，四周楼宇环绕，尤如众星捧月。它见证了无数次重大会议，是锦江的骄傲。</a:t>
            </a:r>
            <a:endParaRPr lang="zh-CN" altLang="en-US" sz="1600">
              <a:latin typeface="楷体" panose="02010609060101010101" charset="-122"/>
              <a:ea typeface="楷体" panose="02010609060101010101" charset="-122"/>
              <a:cs typeface="楷体" panose="02010609060101010101" charset="-122"/>
            </a:endParaRPr>
          </a:p>
        </p:txBody>
      </p:sp>
      <p:sp>
        <p:nvSpPr>
          <p:cNvPr id="53" name="文本框 52"/>
          <p:cNvSpPr txBox="1"/>
          <p:nvPr/>
        </p:nvSpPr>
        <p:spPr>
          <a:xfrm>
            <a:off x="5923280" y="5012690"/>
            <a:ext cx="5239385" cy="1076325"/>
          </a:xfrm>
          <a:prstGeom prst="rect">
            <a:avLst/>
          </a:prstGeom>
          <a:noFill/>
        </p:spPr>
        <p:txBody>
          <a:bodyPr wrap="square" rtlCol="0">
            <a:spAutoFit/>
          </a:bodyPr>
          <a:lstStyle/>
          <a:p>
            <a:pPr algn="l"/>
            <a:r>
              <a:rPr lang="zh-CN" altLang="en-US" sz="1600">
                <a:latin typeface="楷体" panose="02010609060101010101" charset="-122"/>
                <a:ea typeface="楷体" panose="02010609060101010101" charset="-122"/>
                <a:cs typeface="楷体" panose="02010609060101010101" charset="-122"/>
              </a:rPr>
              <a:t>随着需求越来越多，1965年锦江饭店新建了锦楠楼，共五层，拥有行政客房208间。锦楠楼宽敞的大堂迎面是落地的书架和舒适的沙发。</a:t>
            </a:r>
            <a:endParaRPr lang="zh-CN" altLang="en-US" sz="1600">
              <a:latin typeface="楷体" panose="02010609060101010101" charset="-122"/>
              <a:ea typeface="楷体" panose="02010609060101010101" charset="-122"/>
              <a:cs typeface="楷体" panose="02010609060101010101" charset="-122"/>
            </a:endParaRPr>
          </a:p>
          <a:p>
            <a:endParaRPr lang="zh-CN" altLang="en-US" sz="1600">
              <a:latin typeface="楷体" panose="02010609060101010101" charset="-122"/>
              <a:ea typeface="楷体" panose="02010609060101010101" charset="-122"/>
              <a:cs typeface="楷体" panose="02010609060101010101" charset="-122"/>
            </a:endParaRPr>
          </a:p>
        </p:txBody>
      </p:sp>
      <p:sp>
        <p:nvSpPr>
          <p:cNvPr id="54" name="文本框 53"/>
          <p:cNvSpPr txBox="1"/>
          <p:nvPr/>
        </p:nvSpPr>
        <p:spPr>
          <a:xfrm>
            <a:off x="7770495" y="4519930"/>
            <a:ext cx="868680" cy="368300"/>
          </a:xfrm>
          <a:prstGeom prst="rect">
            <a:avLst/>
          </a:prstGeom>
          <a:noFill/>
        </p:spPr>
        <p:txBody>
          <a:bodyPr wrap="none" rtlCol="0">
            <a:spAutoFit/>
          </a:bodyPr>
          <a:lstStyle/>
          <a:p>
            <a:pPr algn="l"/>
            <a:r>
              <a:rPr lang="zh-CN" altLang="en-US"/>
              <a:t>锦楠楼</a:t>
            </a:r>
            <a:endParaRPr lang="zh-CN" altLang="en-US"/>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
          <p:cNvSpPr txBox="1"/>
          <p:nvPr/>
        </p:nvSpPr>
        <p:spPr>
          <a:xfrm>
            <a:off x="3925663" y="153457"/>
            <a:ext cx="4340674" cy="829945"/>
          </a:xfrm>
          <a:prstGeom prst="rect">
            <a:avLst/>
          </a:prstGeom>
          <a:noFill/>
        </p:spPr>
        <p:txBody>
          <a:bodyPr wrap="square" rtlCol="0">
            <a:spAutoFit/>
          </a:bodyPr>
          <a:lstStyle/>
          <a:p>
            <a:pPr algn="ctr">
              <a:lnSpc>
                <a:spcPct val="150000"/>
              </a:lnSpc>
            </a:pPr>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小组成员分配</a:t>
            </a:r>
            <a:endPar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2362835" y="1313180"/>
            <a:ext cx="6488430" cy="368300"/>
          </a:xfrm>
          <a:prstGeom prst="rect">
            <a:avLst/>
          </a:prstGeom>
          <a:noFill/>
        </p:spPr>
        <p:txBody>
          <a:bodyPr wrap="square" rtlCol="0">
            <a:spAutoFit/>
          </a:bodyPr>
          <a:lstStyle/>
          <a:p>
            <a:r>
              <a:rPr lang="zh-CN" altLang="en-US"/>
              <a:t>组长：</a:t>
            </a:r>
            <a:r>
              <a:rPr lang="en-US" altLang="zh-CN"/>
              <a:t>21202121</a:t>
            </a:r>
            <a:r>
              <a:rPr lang="zh-CN" altLang="en-US"/>
              <a:t>朱洁璨</a:t>
            </a:r>
            <a:r>
              <a:rPr lang="en-US" altLang="zh-CN"/>
              <a:t> </a:t>
            </a:r>
            <a:r>
              <a:rPr lang="zh-CN" altLang="en-US"/>
              <a:t>第二部分</a:t>
            </a:r>
            <a:r>
              <a:rPr lang="en-US" altLang="zh-CN"/>
              <a:t>ppt </a:t>
            </a:r>
            <a:r>
              <a:rPr lang="zh-CN" altLang="en-US"/>
              <a:t>第二部分录课视频</a:t>
            </a:r>
            <a:endParaRPr lang="zh-CN" altLang="en-US"/>
          </a:p>
        </p:txBody>
      </p:sp>
      <p:sp>
        <p:nvSpPr>
          <p:cNvPr id="7" name="文本框 6"/>
          <p:cNvSpPr txBox="1"/>
          <p:nvPr/>
        </p:nvSpPr>
        <p:spPr>
          <a:xfrm>
            <a:off x="2362200" y="2602230"/>
            <a:ext cx="6488430" cy="368300"/>
          </a:xfrm>
          <a:prstGeom prst="rect">
            <a:avLst/>
          </a:prstGeom>
          <a:noFill/>
        </p:spPr>
        <p:txBody>
          <a:bodyPr wrap="square" rtlCol="0">
            <a:spAutoFit/>
          </a:bodyPr>
          <a:lstStyle/>
          <a:p>
            <a:r>
              <a:rPr lang="zh-CN" altLang="en-US"/>
              <a:t>组员：21202104胡若颖 第四部分ppt 第四部分录课视频</a:t>
            </a:r>
            <a:endParaRPr lang="zh-CN" altLang="en-US"/>
          </a:p>
        </p:txBody>
      </p:sp>
      <p:sp>
        <p:nvSpPr>
          <p:cNvPr id="15" name="文本框 14"/>
          <p:cNvSpPr txBox="1"/>
          <p:nvPr/>
        </p:nvSpPr>
        <p:spPr>
          <a:xfrm>
            <a:off x="2362835" y="3283585"/>
            <a:ext cx="6557645" cy="368300"/>
          </a:xfrm>
          <a:prstGeom prst="rect">
            <a:avLst/>
          </a:prstGeom>
          <a:noFill/>
        </p:spPr>
        <p:txBody>
          <a:bodyPr wrap="square" rtlCol="0">
            <a:spAutoFit/>
          </a:bodyPr>
          <a:lstStyle/>
          <a:p>
            <a:r>
              <a:rPr lang="zh-CN" altLang="en-US"/>
              <a:t>组员：21105237叶国源第三部分PPT第三部分录课视频</a:t>
            </a:r>
            <a:endParaRPr lang="zh-CN" altLang="en-US"/>
          </a:p>
        </p:txBody>
      </p:sp>
      <p:sp>
        <p:nvSpPr>
          <p:cNvPr id="16" name="文本框 15"/>
          <p:cNvSpPr txBox="1"/>
          <p:nvPr/>
        </p:nvSpPr>
        <p:spPr>
          <a:xfrm>
            <a:off x="2362200" y="3891280"/>
            <a:ext cx="5947410" cy="368300"/>
          </a:xfrm>
          <a:prstGeom prst="rect">
            <a:avLst/>
          </a:prstGeom>
          <a:noFill/>
        </p:spPr>
        <p:txBody>
          <a:bodyPr wrap="square" rtlCol="0">
            <a:spAutoFit/>
          </a:bodyPr>
          <a:lstStyle/>
          <a:p>
            <a:r>
              <a:rPr lang="zh-CN" altLang="en-US"/>
              <a:t>组员：21202136张光亮 第三部分ppt第三部分录课视频</a:t>
            </a:r>
            <a:endParaRPr lang="zh-CN" altLang="en-US"/>
          </a:p>
        </p:txBody>
      </p:sp>
      <p:sp>
        <p:nvSpPr>
          <p:cNvPr id="18" name="文本框 17"/>
          <p:cNvSpPr txBox="1"/>
          <p:nvPr/>
        </p:nvSpPr>
        <p:spPr>
          <a:xfrm>
            <a:off x="2362835" y="1949450"/>
            <a:ext cx="6932295" cy="368300"/>
          </a:xfrm>
          <a:prstGeom prst="rect">
            <a:avLst/>
          </a:prstGeom>
          <a:noFill/>
        </p:spPr>
        <p:txBody>
          <a:bodyPr wrap="square" rtlCol="0">
            <a:spAutoFit/>
          </a:bodyPr>
          <a:lstStyle/>
          <a:p>
            <a:r>
              <a:rPr lang="zh-CN" altLang="en-US"/>
              <a:t>组员：21202111 谢晶晶 第二部分ppt 第二部分录课视频、剪辑视频</a:t>
            </a:r>
            <a:endParaRPr lang="zh-CN" altLang="en-US"/>
          </a:p>
        </p:txBody>
      </p:sp>
      <p:sp>
        <p:nvSpPr>
          <p:cNvPr id="24" name="文本框 23"/>
          <p:cNvSpPr txBox="1"/>
          <p:nvPr/>
        </p:nvSpPr>
        <p:spPr>
          <a:xfrm>
            <a:off x="2362200" y="4498975"/>
            <a:ext cx="6209665" cy="368300"/>
          </a:xfrm>
          <a:prstGeom prst="rect">
            <a:avLst/>
          </a:prstGeom>
          <a:noFill/>
        </p:spPr>
        <p:txBody>
          <a:bodyPr wrap="square" rtlCol="0">
            <a:spAutoFit/>
          </a:bodyPr>
          <a:lstStyle/>
          <a:p>
            <a:r>
              <a:rPr lang="zh-CN" altLang="en-US"/>
              <a:t>组员：21202109孙宇宇第一部分ppt 第一部分录课视频</a:t>
            </a:r>
            <a:endParaRPr lang="zh-CN" altLang="en-US"/>
          </a:p>
        </p:txBody>
      </p:sp>
      <p:sp>
        <p:nvSpPr>
          <p:cNvPr id="33" name="文本框 32"/>
          <p:cNvSpPr txBox="1"/>
          <p:nvPr/>
        </p:nvSpPr>
        <p:spPr>
          <a:xfrm>
            <a:off x="2362835" y="5106670"/>
            <a:ext cx="5860415" cy="368300"/>
          </a:xfrm>
          <a:prstGeom prst="rect">
            <a:avLst/>
          </a:prstGeom>
          <a:noFill/>
        </p:spPr>
        <p:txBody>
          <a:bodyPr wrap="square" rtlCol="0">
            <a:spAutoFit/>
          </a:bodyPr>
          <a:lstStyle/>
          <a:p>
            <a:r>
              <a:rPr lang="zh-CN" altLang="en-US"/>
              <a:t>组员：21202107龙旭第二部分ppt 第二部分录课视频</a:t>
            </a:r>
            <a:endParaRPr lang="zh-CN" altLang="en-US"/>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48300" y="398780"/>
            <a:ext cx="995680" cy="58356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对比</a:t>
            </a:r>
            <a:endParaRPr lang="zh-CN" altLang="en-US" sz="3200" b="1">
              <a:solidFill>
                <a:schemeClr val="bg1"/>
              </a:solidFill>
              <a:latin typeface="微软雅黑" panose="020B0503020204020204" charset="-122"/>
              <a:ea typeface="微软雅黑" panose="020B0503020204020204" charset="-122"/>
            </a:endParaRPr>
          </a:p>
        </p:txBody>
      </p:sp>
      <p:pic>
        <p:nvPicPr>
          <p:cNvPr id="8" name="图片 7" descr="7729204c42164377ac2dfeb425ce1f13"/>
          <p:cNvPicPr>
            <a:picLocks noChangeAspect="1"/>
          </p:cNvPicPr>
          <p:nvPr/>
        </p:nvPicPr>
        <p:blipFill>
          <a:blip r:embed="rId1"/>
          <a:stretch>
            <a:fillRect/>
          </a:stretch>
        </p:blipFill>
        <p:spPr>
          <a:xfrm>
            <a:off x="1048385" y="1283970"/>
            <a:ext cx="2856230" cy="4290060"/>
          </a:xfrm>
          <a:prstGeom prst="rect">
            <a:avLst/>
          </a:prstGeom>
        </p:spPr>
      </p:pic>
      <p:sp>
        <p:nvSpPr>
          <p:cNvPr id="11" name="文本框 10"/>
          <p:cNvSpPr txBox="1"/>
          <p:nvPr/>
        </p:nvSpPr>
        <p:spPr>
          <a:xfrm>
            <a:off x="1242060" y="5654675"/>
            <a:ext cx="2468880" cy="368300"/>
          </a:xfrm>
          <a:prstGeom prst="rect">
            <a:avLst/>
          </a:prstGeom>
          <a:noFill/>
        </p:spPr>
        <p:txBody>
          <a:bodyPr wrap="none" rtlCol="0">
            <a:spAutoFit/>
          </a:bodyPr>
          <a:lstStyle/>
          <a:p>
            <a:pPr algn="l"/>
            <a:r>
              <a:rPr lang="zh-CN" altLang="en-US"/>
              <a:t>锦北楼二层大堂咖啡吧</a:t>
            </a:r>
            <a:endParaRPr lang="zh-CN" altLang="en-US"/>
          </a:p>
        </p:txBody>
      </p:sp>
      <p:sp>
        <p:nvSpPr>
          <p:cNvPr id="12" name="文本框 11"/>
          <p:cNvSpPr txBox="1"/>
          <p:nvPr/>
        </p:nvSpPr>
        <p:spPr>
          <a:xfrm>
            <a:off x="4217035" y="1481455"/>
            <a:ext cx="1412240" cy="4092575"/>
          </a:xfrm>
          <a:prstGeom prst="rect">
            <a:avLst/>
          </a:prstGeom>
          <a:noFill/>
        </p:spPr>
        <p:txBody>
          <a:bodyPr wrap="square" rtlCol="0">
            <a:spAutoFit/>
          </a:bodyPr>
          <a:lstStyle/>
          <a:p>
            <a:r>
              <a:rPr lang="en-US" altLang="zh-CN" sz="1600">
                <a:latin typeface="楷体" panose="02010609060101010101" charset="-122"/>
                <a:ea typeface="楷体" panose="02010609060101010101" charset="-122"/>
                <a:cs typeface="楷体" panose="02010609060101010101" charset="-122"/>
              </a:rPr>
              <a:t>  </a:t>
            </a:r>
            <a:r>
              <a:rPr lang="zh-CN" altLang="en-US" sz="1600">
                <a:latin typeface="楷体" panose="02010609060101010101" charset="-122"/>
                <a:ea typeface="楷体" panose="02010609060101010101" charset="-122"/>
                <a:cs typeface="楷体" panose="02010609060101010101" charset="-122"/>
              </a:rPr>
              <a:t>英国歌特式建筑的锦北楼始建于1925年，高13层，融合了20年代的优秀建筑和80年代的装饰风格，无论是蟹脚扶梯、铜门铁饰还是电梯厅别致的楼层指示钟，经历70多年风雨，依旧散发出经典完美的气质</a:t>
            </a:r>
            <a:r>
              <a:rPr lang="zh-CN" altLang="en-US"/>
              <a:t>。</a:t>
            </a:r>
            <a:endParaRPr lang="zh-CN" altLang="en-US"/>
          </a:p>
          <a:p>
            <a:endParaRPr lang="zh-CN" altLang="en-US"/>
          </a:p>
        </p:txBody>
      </p:sp>
      <p:pic>
        <p:nvPicPr>
          <p:cNvPr id="14" name="图片 13" descr="t01bb9f12bb4af35f77"/>
          <p:cNvPicPr>
            <a:picLocks noChangeAspect="1"/>
          </p:cNvPicPr>
          <p:nvPr/>
        </p:nvPicPr>
        <p:blipFill>
          <a:blip r:embed="rId2"/>
          <a:stretch>
            <a:fillRect/>
          </a:stretch>
        </p:blipFill>
        <p:spPr>
          <a:xfrm>
            <a:off x="5941695" y="1283970"/>
            <a:ext cx="5091430" cy="3123565"/>
          </a:xfrm>
          <a:prstGeom prst="rect">
            <a:avLst/>
          </a:prstGeom>
        </p:spPr>
      </p:pic>
      <p:sp>
        <p:nvSpPr>
          <p:cNvPr id="15" name="文本框 14"/>
          <p:cNvSpPr txBox="1"/>
          <p:nvPr/>
        </p:nvSpPr>
        <p:spPr>
          <a:xfrm>
            <a:off x="6047740" y="4546600"/>
            <a:ext cx="4730750" cy="1476375"/>
          </a:xfrm>
          <a:prstGeom prst="rect">
            <a:avLst/>
          </a:prstGeom>
          <a:noFill/>
        </p:spPr>
        <p:txBody>
          <a:bodyPr wrap="square" rtlCol="0">
            <a:spAutoFit/>
          </a:bodyPr>
          <a:lstStyle/>
          <a:p>
            <a:pPr algn="l"/>
            <a:r>
              <a:rPr lang="en-US" altLang="zh-CN"/>
              <a:t> </a:t>
            </a:r>
            <a:r>
              <a:rPr lang="zh-CN" altLang="en-US"/>
              <a:t>相比于以往的锦江饭店，现在的锦江饭店已经接受了互联网时代的内容，有了一个较完善的服务系统，同时，及时更新信息技术引入网络服务，从原来的锦江饭店逐步发展为了成为一个锦江集团。</a:t>
            </a:r>
            <a:endParaRPr lang="en-US"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descr="7b0a20202020227461726765744d6f64756c65223a202270726f636573734f6e6c696e65466f6e7473220a7d0a"/>
          <p:cNvSpPr txBox="1"/>
          <p:nvPr/>
        </p:nvSpPr>
        <p:spPr>
          <a:xfrm>
            <a:off x="5587365" y="357505"/>
            <a:ext cx="1723390" cy="583565"/>
          </a:xfrm>
          <a:prstGeom prst="rect">
            <a:avLst/>
          </a:prstGeom>
          <a:noFill/>
        </p:spPr>
        <p:txBody>
          <a:bodyPr wrap="square" rtlCol="0">
            <a:spAutoFit/>
          </a:bodyPr>
          <a:lstStyle/>
          <a:p>
            <a:pPr algn="l"/>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对比</a:t>
            </a:r>
            <a:endParaRPr lang="zh-CN" altLang="en-US" sz="3200">
              <a:latin typeface="微软雅黑" panose="020B0503020204020204" charset="-122"/>
              <a:ea typeface="微软雅黑" panose="020B0503020204020204" charset="-122"/>
              <a:sym typeface="金山云技术体" charset="-122"/>
            </a:endParaRPr>
          </a:p>
        </p:txBody>
      </p:sp>
      <p:pic>
        <p:nvPicPr>
          <p:cNvPr id="11" name="图片 10" descr="0KPJmZpuTZ"/>
          <p:cNvPicPr>
            <a:picLocks noChangeAspect="1"/>
          </p:cNvPicPr>
          <p:nvPr/>
        </p:nvPicPr>
        <p:blipFill>
          <a:blip r:embed="rId1"/>
          <a:stretch>
            <a:fillRect/>
          </a:stretch>
        </p:blipFill>
        <p:spPr>
          <a:xfrm>
            <a:off x="1161415" y="1230630"/>
            <a:ext cx="9825355" cy="3841115"/>
          </a:xfrm>
          <a:prstGeom prst="rect">
            <a:avLst/>
          </a:prstGeom>
        </p:spPr>
      </p:pic>
      <p:sp>
        <p:nvSpPr>
          <p:cNvPr id="12" name="文本框 11"/>
          <p:cNvSpPr txBox="1"/>
          <p:nvPr/>
        </p:nvSpPr>
        <p:spPr>
          <a:xfrm>
            <a:off x="4665980" y="5071745"/>
            <a:ext cx="2182495" cy="368300"/>
          </a:xfrm>
          <a:prstGeom prst="rect">
            <a:avLst/>
          </a:prstGeom>
          <a:noFill/>
        </p:spPr>
        <p:txBody>
          <a:bodyPr wrap="square" rtlCol="0">
            <a:spAutoFit/>
          </a:bodyPr>
          <a:lstStyle/>
          <a:p>
            <a:r>
              <a:rPr lang="zh-CN" altLang="en-US"/>
              <a:t>现今的锦江饭店</a:t>
            </a:r>
            <a:endParaRPr lang="zh-CN" altLang="en-US"/>
          </a:p>
        </p:txBody>
      </p:sp>
      <p:sp>
        <p:nvSpPr>
          <p:cNvPr id="13" name="文本框 12"/>
          <p:cNvSpPr txBox="1"/>
          <p:nvPr/>
        </p:nvSpPr>
        <p:spPr>
          <a:xfrm>
            <a:off x="1593850" y="5429885"/>
            <a:ext cx="8498205" cy="1076325"/>
          </a:xfrm>
          <a:prstGeom prst="rect">
            <a:avLst/>
          </a:prstGeom>
          <a:noFill/>
        </p:spPr>
        <p:txBody>
          <a:bodyPr wrap="square" rtlCol="0">
            <a:spAutoFit/>
          </a:bodyPr>
          <a:lstStyle/>
          <a:p>
            <a:pPr algn="l"/>
            <a:r>
              <a:rPr lang="en-US" altLang="zh-CN" sz="1600">
                <a:latin typeface="楷体" panose="02010609060101010101" charset="-122"/>
                <a:ea typeface="楷体" panose="02010609060101010101" charset="-122"/>
              </a:rPr>
              <a:t>  </a:t>
            </a:r>
            <a:r>
              <a:rPr lang="zh-CN" altLang="en-US" sz="1600">
                <a:latin typeface="楷体" panose="02010609060101010101" charset="-122"/>
                <a:ea typeface="楷体" panose="02010609060101010101" charset="-122"/>
              </a:rPr>
              <a:t>九九年七月，修葺一新的北楼重新开业，设施按五星级标准配置，重新开业的还包括一个曾经见证中美联合上海公报的锦江小礼堂。装修后的锦江北楼，既保留了一些往日的风格，又增添了现代化的设施与装煌，成为上海的豪华级宾馆楼。</a:t>
            </a:r>
            <a:endParaRPr lang="zh-CN" altLang="en-US" sz="1600">
              <a:latin typeface="楷体" panose="02010609060101010101" charset="-122"/>
              <a:ea typeface="楷体" panose="02010609060101010101" charset="-122"/>
            </a:endParaRPr>
          </a:p>
          <a:p>
            <a:endParaRPr lang="zh-CN" altLang="en-US" sz="1600">
              <a:latin typeface="楷体" panose="02010609060101010101" charset="-122"/>
              <a:ea typeface="楷体"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4244340" y="3025775"/>
            <a:ext cx="3698875" cy="706755"/>
          </a:xfrm>
          <a:prstGeom prst="rect">
            <a:avLst/>
          </a:prstGeom>
          <a:noFill/>
        </p:spPr>
        <p:txBody>
          <a:bodyPr wrap="square">
            <a:spAutoFit/>
          </a:bodyPr>
          <a:lstStyle/>
          <a:p>
            <a:pPr algn="ctr" eaLnBrk="1" fontAlgn="auto" hangingPunct="1">
              <a:spcBef>
                <a:spcPts val="0"/>
              </a:spcBef>
              <a:spcAft>
                <a:spcPts val="0"/>
              </a:spcAft>
              <a:defRPr/>
            </a:pPr>
            <a:r>
              <a:rPr lang="zh-CN" altLang="en-US" sz="4000" b="1" spc="600" dirty="0">
                <a:solidFill>
                  <a:srgbClr val="F2E6CE"/>
                </a:solidFill>
                <a:latin typeface="微软雅黑" panose="020B0503020204020204" charset="-122"/>
                <a:ea typeface="微软雅黑" panose="020B0503020204020204" charset="-122"/>
                <a:cs typeface="Open Sans" panose="020B0606030504020204" charset="0"/>
                <a:sym typeface="+mn-ea"/>
              </a:rPr>
              <a:t>第四章节</a:t>
            </a:r>
            <a:endParaRPr lang="zh-CN" altLang="en-US" sz="4000" b="1" spc="600" dirty="0">
              <a:solidFill>
                <a:srgbClr val="F2E6CE"/>
              </a:solidFill>
              <a:latin typeface="微软雅黑" panose="020B0503020204020204" charset="-122"/>
              <a:ea typeface="微软雅黑" panose="020B0503020204020204" charset="-122"/>
              <a:cs typeface="Open Sans" panose="020B0606030504020204" charset="0"/>
              <a:sym typeface="+mn-ea"/>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p:nvPr/>
        </p:nvSpPr>
        <p:spPr>
          <a:xfrm flipH="1">
            <a:off x="1319530" y="2684780"/>
            <a:ext cx="1891665" cy="367665"/>
          </a:xfrm>
          <a:prstGeom prst="rect">
            <a:avLst/>
          </a:prstGeom>
          <a:noFill/>
        </p:spPr>
        <p:txBody>
          <a:bodyPr wrap="none" rtlCol="0">
            <a:noAutofit/>
          </a:bodyPr>
          <a:lstStyle/>
          <a:p>
            <a:pPr algn="r"/>
            <a:r>
              <a:rPr lang="zh-CN" altLang="en-US" sz="1600" dirty="0">
                <a:solidFill>
                  <a:srgbClr val="645848"/>
                </a:solidFill>
                <a:latin typeface="微软雅黑" panose="020B0503020204020204" charset="-122"/>
                <a:ea typeface="微软雅黑" panose="020B0503020204020204" charset="-122"/>
                <a:cs typeface="Raleway" panose="020B0503030101060003" charset="0"/>
              </a:rPr>
              <a:t>新中国成立后</a:t>
            </a:r>
            <a:endParaRPr lang="zh-CN" altLang="en-US" sz="1600" dirty="0">
              <a:solidFill>
                <a:srgbClr val="645848"/>
              </a:solidFill>
              <a:latin typeface="微软雅黑" panose="020B0503020204020204" charset="-122"/>
              <a:ea typeface="微软雅黑" panose="020B0503020204020204" charset="-122"/>
              <a:cs typeface="Raleway" panose="020B0503030101060003" charset="0"/>
            </a:endParaRPr>
          </a:p>
          <a:p>
            <a:pPr algn="r"/>
            <a:r>
              <a:rPr lang="zh-CN" altLang="en-US" sz="1600" dirty="0">
                <a:solidFill>
                  <a:srgbClr val="645848"/>
                </a:solidFill>
                <a:latin typeface="微软雅黑" panose="020B0503020204020204" charset="-122"/>
                <a:ea typeface="微软雅黑" panose="020B0503020204020204" charset="-122"/>
                <a:cs typeface="Raleway" panose="020B0503030101060003" charset="0"/>
              </a:rPr>
              <a:t>为保护中央领导</a:t>
            </a:r>
            <a:endParaRPr lang="zh-CN" altLang="en-US" sz="1600" dirty="0">
              <a:solidFill>
                <a:srgbClr val="645848"/>
              </a:solidFill>
              <a:latin typeface="微软雅黑" panose="020B0503020204020204" charset="-122"/>
              <a:ea typeface="微软雅黑" panose="020B0503020204020204" charset="-122"/>
              <a:cs typeface="Raleway" panose="020B0503030101060003" charset="0"/>
            </a:endParaRPr>
          </a:p>
          <a:p>
            <a:pPr algn="r"/>
            <a:r>
              <a:rPr lang="zh-CN" altLang="en-US" sz="1600" dirty="0">
                <a:solidFill>
                  <a:srgbClr val="645848"/>
                </a:solidFill>
                <a:latin typeface="微软雅黑" panose="020B0503020204020204" charset="-122"/>
                <a:ea typeface="微软雅黑" panose="020B0503020204020204" charset="-122"/>
                <a:cs typeface="Raleway" panose="020B0503030101060003" charset="0"/>
              </a:rPr>
              <a:t>设立的宾馆级</a:t>
            </a:r>
            <a:endParaRPr lang="zh-CN" altLang="en-US" sz="1600" dirty="0">
              <a:solidFill>
                <a:srgbClr val="645848"/>
              </a:solidFill>
              <a:latin typeface="微软雅黑" panose="020B0503020204020204" charset="-122"/>
              <a:ea typeface="微软雅黑" panose="020B0503020204020204" charset="-122"/>
              <a:cs typeface="Raleway" panose="020B0503030101060003" charset="0"/>
            </a:endParaRPr>
          </a:p>
          <a:p>
            <a:pPr algn="r"/>
            <a:r>
              <a:rPr lang="zh-CN" altLang="en-US" sz="1600" dirty="0">
                <a:solidFill>
                  <a:srgbClr val="645848"/>
                </a:solidFill>
                <a:latin typeface="微软雅黑" panose="020B0503020204020204" charset="-122"/>
                <a:ea typeface="微软雅黑" panose="020B0503020204020204" charset="-122"/>
                <a:cs typeface="Raleway" panose="020B0503030101060003" charset="0"/>
              </a:rPr>
              <a:t>安全接待机构</a:t>
            </a:r>
            <a:endParaRPr lang="zh-CN" altLang="en-US" sz="1600" dirty="0">
              <a:solidFill>
                <a:srgbClr val="645848"/>
              </a:solidFill>
              <a:latin typeface="微软雅黑" panose="020B0503020204020204" charset="-122"/>
              <a:ea typeface="微软雅黑" panose="020B0503020204020204" charset="-122"/>
              <a:cs typeface="Raleway" panose="020B0503030101060003" charset="0"/>
            </a:endParaRPr>
          </a:p>
        </p:txBody>
      </p:sp>
      <p:sp>
        <p:nvSpPr>
          <p:cNvPr id="6" name="TextBox 10"/>
          <p:cNvSpPr txBox="1"/>
          <p:nvPr/>
        </p:nvSpPr>
        <p:spPr>
          <a:xfrm>
            <a:off x="-1132205" y="4655820"/>
            <a:ext cx="4734560" cy="367665"/>
          </a:xfrm>
          <a:prstGeom prst="rect">
            <a:avLst/>
          </a:prstGeom>
          <a:noFill/>
        </p:spPr>
        <p:txBody>
          <a:bodyPr wrap="none" rtlCol="0">
            <a:noAutofit/>
          </a:bodyPr>
          <a:lstStyle/>
          <a:p>
            <a:pPr algn="r"/>
            <a:r>
              <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rPr>
              <a:t>抗日战争时期</a:t>
            </a:r>
            <a:endPar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endParaRPr>
          </a:p>
          <a:p>
            <a:pPr algn="r"/>
            <a:r>
              <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rPr>
              <a:t>这里作为地下联络点</a:t>
            </a:r>
            <a:endPar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endParaRPr>
          </a:p>
          <a:p>
            <a:pPr algn="r"/>
            <a:r>
              <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rPr>
              <a:t>拯救了许多的革命家</a:t>
            </a:r>
            <a:endPar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endParaRPr>
          </a:p>
        </p:txBody>
      </p:sp>
      <p:sp>
        <p:nvSpPr>
          <p:cNvPr id="17" name="Rectangle: Diagonal Corners Rounded 16"/>
          <p:cNvSpPr/>
          <p:nvPr/>
        </p:nvSpPr>
        <p:spPr>
          <a:xfrm flipH="1">
            <a:off x="3602355" y="2063115"/>
            <a:ext cx="843915" cy="843915"/>
          </a:xfrm>
          <a:prstGeom prst="round2DiagRect">
            <a:avLst>
              <a:gd name="adj1" fmla="val 50000"/>
              <a:gd name="adj2" fmla="val 0"/>
            </a:avLst>
          </a:prstGeom>
          <a:solidFill>
            <a:srgbClr val="645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bg1"/>
              </a:solidFill>
              <a:latin typeface="微软雅黑" panose="020B0503020204020204" charset="-122"/>
              <a:ea typeface="微软雅黑" panose="020B0503020204020204" charset="-122"/>
              <a:cs typeface="Raleway" panose="020B0503030101060003" charset="0"/>
            </a:endParaRPr>
          </a:p>
        </p:txBody>
      </p:sp>
      <p:sp>
        <p:nvSpPr>
          <p:cNvPr id="16" name="Rectangle: Diagonal Corners Rounded 18"/>
          <p:cNvSpPr/>
          <p:nvPr/>
        </p:nvSpPr>
        <p:spPr>
          <a:xfrm flipH="1" flipV="1">
            <a:off x="3604260" y="4090035"/>
            <a:ext cx="843915" cy="843915"/>
          </a:xfrm>
          <a:prstGeom prst="round2DiagRect">
            <a:avLst>
              <a:gd name="adj1" fmla="val 50000"/>
              <a:gd name="adj2" fmla="val 0"/>
            </a:avLst>
          </a:prstGeom>
          <a:solidFill>
            <a:srgbClr val="645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bg1"/>
              </a:solidFill>
              <a:latin typeface="微软雅黑" panose="020B0503020204020204" charset="-122"/>
              <a:ea typeface="微软雅黑" panose="020B0503020204020204" charset="-122"/>
              <a:cs typeface="Raleway" panose="020B0503030101060003" charset="0"/>
            </a:endParaRPr>
          </a:p>
        </p:txBody>
      </p:sp>
      <p:sp>
        <p:nvSpPr>
          <p:cNvPr id="21" name="Rectangle: Diagonal Corners Rounded 20"/>
          <p:cNvSpPr/>
          <p:nvPr/>
        </p:nvSpPr>
        <p:spPr>
          <a:xfrm rot="8100000" flipH="1">
            <a:off x="3204210" y="3077845"/>
            <a:ext cx="843915" cy="843915"/>
          </a:xfrm>
          <a:prstGeom prst="round2DiagRect">
            <a:avLst>
              <a:gd name="adj1" fmla="val 50000"/>
              <a:gd name="adj2" fmla="val 0"/>
            </a:avLst>
          </a:prstGeom>
          <a:solidFill>
            <a:srgbClr val="645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bg1"/>
              </a:solidFill>
              <a:latin typeface="微软雅黑" panose="020B0503020204020204" charset="-122"/>
              <a:ea typeface="微软雅黑" panose="020B0503020204020204" charset="-122"/>
              <a:cs typeface="Raleway" panose="020B0503030101060003" charset="0"/>
            </a:endParaRPr>
          </a:p>
        </p:txBody>
      </p:sp>
      <p:sp>
        <p:nvSpPr>
          <p:cNvPr id="26" name="TextBox 21"/>
          <p:cNvSpPr txBox="1"/>
          <p:nvPr/>
        </p:nvSpPr>
        <p:spPr>
          <a:xfrm>
            <a:off x="3837940" y="4358640"/>
            <a:ext cx="405765" cy="338455"/>
          </a:xfrm>
          <a:prstGeom prst="rect">
            <a:avLst/>
          </a:prstGeom>
          <a:solidFill>
            <a:srgbClr val="645848"/>
          </a:solid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01</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27" name="TextBox 22"/>
          <p:cNvSpPr txBox="1"/>
          <p:nvPr/>
        </p:nvSpPr>
        <p:spPr>
          <a:xfrm>
            <a:off x="3418840" y="3346450"/>
            <a:ext cx="445770" cy="338455"/>
          </a:xfrm>
          <a:prstGeom prst="rect">
            <a:avLst/>
          </a:prstGeom>
          <a:solidFill>
            <a:srgbClr val="645848"/>
          </a:solid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02</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28" name="TextBox 23"/>
          <p:cNvSpPr txBox="1"/>
          <p:nvPr/>
        </p:nvSpPr>
        <p:spPr>
          <a:xfrm>
            <a:off x="3822700" y="2331085"/>
            <a:ext cx="436245" cy="338455"/>
          </a:xfrm>
          <a:prstGeom prst="rect">
            <a:avLst/>
          </a:prstGeom>
          <a:solidFill>
            <a:srgbClr val="645848"/>
          </a:solid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03</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36" name="TextBox 35"/>
          <p:cNvSpPr txBox="1"/>
          <p:nvPr/>
        </p:nvSpPr>
        <p:spPr>
          <a:xfrm flipH="1">
            <a:off x="1397000" y="1695450"/>
            <a:ext cx="2153285" cy="367665"/>
          </a:xfrm>
          <a:prstGeom prst="rect">
            <a:avLst/>
          </a:prstGeom>
          <a:noFill/>
        </p:spPr>
        <p:txBody>
          <a:bodyPr wrap="none" rtlCol="0">
            <a:noAutofit/>
          </a:bodyPr>
          <a:lstStyle/>
          <a:p>
            <a:pPr algn="l"/>
            <a:r>
              <a:rPr lang="zh-CN" altLang="en-US" dirty="0">
                <a:solidFill>
                  <a:srgbClr val="2C3134"/>
                </a:solidFill>
                <a:latin typeface="微软雅黑" panose="020B0503020204020204" charset="-122"/>
                <a:ea typeface="微软雅黑" panose="020B0503020204020204" charset="-122"/>
                <a:cs typeface="Raleway" panose="020B0503030101060003" charset="0"/>
              </a:rPr>
              <a:t>是中国第一个国宾馆</a:t>
            </a:r>
            <a:endParaRPr lang="zh-CN" altLang="en-US" dirty="0">
              <a:solidFill>
                <a:srgbClr val="2C3134"/>
              </a:solidFill>
              <a:latin typeface="微软雅黑" panose="020B0503020204020204" charset="-122"/>
              <a:ea typeface="微软雅黑" panose="020B0503020204020204" charset="-122"/>
              <a:cs typeface="Raleway" panose="020B0503030101060003" charset="0"/>
            </a:endParaRPr>
          </a:p>
        </p:txBody>
      </p:sp>
      <p:sp>
        <p:nvSpPr>
          <p:cNvPr id="39" name="TextBox 38"/>
          <p:cNvSpPr txBox="1"/>
          <p:nvPr/>
        </p:nvSpPr>
        <p:spPr>
          <a:xfrm flipH="1">
            <a:off x="8841740" y="4982210"/>
            <a:ext cx="2153285" cy="1065530"/>
          </a:xfrm>
          <a:prstGeom prst="rect">
            <a:avLst/>
          </a:prstGeom>
          <a:noFill/>
        </p:spPr>
        <p:txBody>
          <a:bodyPr wrap="none" rtlCol="0">
            <a:noAutofit/>
          </a:bodyPr>
          <a:lstStyle/>
          <a:p>
            <a:pPr algn="l"/>
            <a:r>
              <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rPr>
              <a:t>为同类集餐饮、住宿</a:t>
            </a:r>
            <a:endPar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endParaRPr>
          </a:p>
          <a:p>
            <a:pPr algn="l"/>
            <a:r>
              <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rPr>
              <a:t>购物、商务、旅游</a:t>
            </a:r>
            <a:endPar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endParaRPr>
          </a:p>
          <a:p>
            <a:pPr algn="l"/>
            <a:r>
              <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rPr>
              <a:t>娱乐为一体的</a:t>
            </a:r>
            <a:endPar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endParaRPr>
          </a:p>
          <a:p>
            <a:pPr algn="l"/>
            <a:r>
              <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rPr>
              <a:t>大型综合企业提供借鉴</a:t>
            </a:r>
            <a:endParaRPr lang="zh-CN" altLang="en-US" sz="1600" dirty="0">
              <a:solidFill>
                <a:srgbClr val="645848"/>
              </a:solidFill>
              <a:latin typeface="微软雅黑" panose="020B0503020204020204" charset="-122"/>
              <a:ea typeface="微软雅黑" panose="020B0503020204020204" charset="-122"/>
              <a:cs typeface="Raleway" panose="020B0503030101060003" charset="0"/>
              <a:sym typeface="+mn-ea"/>
            </a:endParaRPr>
          </a:p>
        </p:txBody>
      </p:sp>
      <p:sp>
        <p:nvSpPr>
          <p:cNvPr id="42" name="TextBox 41"/>
          <p:cNvSpPr txBox="1"/>
          <p:nvPr/>
        </p:nvSpPr>
        <p:spPr>
          <a:xfrm flipH="1">
            <a:off x="9333230" y="2922270"/>
            <a:ext cx="2153285" cy="1299845"/>
          </a:xfrm>
          <a:prstGeom prst="rect">
            <a:avLst/>
          </a:prstGeom>
          <a:noFill/>
        </p:spPr>
        <p:txBody>
          <a:bodyPr wrap="none" rtlCol="0">
            <a:noAutofit/>
          </a:bodyPr>
          <a:lstStyle/>
          <a:p>
            <a:pPr algn="l"/>
            <a:r>
              <a:rPr lang="zh-CN" altLang="en-US" sz="1600" dirty="0">
                <a:solidFill>
                  <a:srgbClr val="2C3134"/>
                </a:solidFill>
                <a:latin typeface="微软雅黑" panose="020B0503020204020204" charset="-122"/>
                <a:ea typeface="微软雅黑" panose="020B0503020204020204" charset="-122"/>
                <a:cs typeface="Raleway" panose="020B0503030101060003" charset="0"/>
              </a:rPr>
              <a:t>饭店的锦北楼、峻岭楼</a:t>
            </a:r>
            <a:endParaRPr lang="zh-CN" altLang="en-US" sz="1600" dirty="0">
              <a:solidFill>
                <a:srgbClr val="2C3134"/>
              </a:solidFill>
              <a:latin typeface="微软雅黑" panose="020B0503020204020204" charset="-122"/>
              <a:ea typeface="微软雅黑" panose="020B0503020204020204" charset="-122"/>
              <a:cs typeface="Raleway" panose="020B0503030101060003" charset="0"/>
            </a:endParaRPr>
          </a:p>
          <a:p>
            <a:pPr algn="l"/>
            <a:r>
              <a:rPr lang="zh-CN" altLang="en-US" sz="1600" dirty="0">
                <a:solidFill>
                  <a:srgbClr val="2C3134"/>
                </a:solidFill>
                <a:latin typeface="微软雅黑" panose="020B0503020204020204" charset="-122"/>
                <a:ea typeface="微软雅黑" panose="020B0503020204020204" charset="-122"/>
                <a:cs typeface="Raleway" panose="020B0503030101060003" charset="0"/>
              </a:rPr>
              <a:t>贵宾楼、锦江小礼堂内</a:t>
            </a:r>
            <a:endParaRPr lang="zh-CN" altLang="en-US" sz="1600" dirty="0">
              <a:solidFill>
                <a:srgbClr val="2C3134"/>
              </a:solidFill>
              <a:latin typeface="微软雅黑" panose="020B0503020204020204" charset="-122"/>
              <a:ea typeface="微软雅黑" panose="020B0503020204020204" charset="-122"/>
              <a:cs typeface="Raleway" panose="020B0503030101060003" charset="0"/>
            </a:endParaRPr>
          </a:p>
          <a:p>
            <a:pPr algn="l"/>
            <a:r>
              <a:rPr lang="zh-CN" altLang="en-US" sz="1600" dirty="0">
                <a:solidFill>
                  <a:srgbClr val="2C3134"/>
                </a:solidFill>
                <a:latin typeface="微软雅黑" panose="020B0503020204020204" charset="-122"/>
                <a:ea typeface="微软雅黑" panose="020B0503020204020204" charset="-122"/>
                <a:cs typeface="Raleway" panose="020B0503030101060003" charset="0"/>
              </a:rPr>
              <a:t>一共留下了一百多个国</a:t>
            </a:r>
            <a:endParaRPr lang="zh-CN" altLang="en-US" sz="1600" dirty="0">
              <a:solidFill>
                <a:srgbClr val="2C3134"/>
              </a:solidFill>
              <a:latin typeface="微软雅黑" panose="020B0503020204020204" charset="-122"/>
              <a:ea typeface="微软雅黑" panose="020B0503020204020204" charset="-122"/>
              <a:cs typeface="Raleway" panose="020B0503030101060003" charset="0"/>
            </a:endParaRPr>
          </a:p>
          <a:p>
            <a:pPr algn="l"/>
            <a:r>
              <a:rPr lang="zh-CN" altLang="en-US" sz="1600" dirty="0">
                <a:solidFill>
                  <a:srgbClr val="2C3134"/>
                </a:solidFill>
                <a:latin typeface="微软雅黑" panose="020B0503020204020204" charset="-122"/>
                <a:ea typeface="微软雅黑" panose="020B0503020204020204" charset="-122"/>
                <a:cs typeface="Raleway" panose="020B0503030101060003" charset="0"/>
              </a:rPr>
              <a:t>家和地区的</a:t>
            </a:r>
            <a:r>
              <a:rPr lang="en-US" altLang="zh-CN" sz="1600" dirty="0">
                <a:solidFill>
                  <a:srgbClr val="2C3134"/>
                </a:solidFill>
                <a:latin typeface="微软雅黑" panose="020B0503020204020204" charset="-122"/>
                <a:ea typeface="微软雅黑" panose="020B0503020204020204" charset="-122"/>
                <a:cs typeface="Raleway" panose="020B0503030101060003" charset="0"/>
              </a:rPr>
              <a:t>500</a:t>
            </a:r>
            <a:r>
              <a:rPr lang="zh-CN" altLang="en-US" sz="1600" dirty="0">
                <a:solidFill>
                  <a:srgbClr val="2C3134"/>
                </a:solidFill>
                <a:latin typeface="微软雅黑" panose="020B0503020204020204" charset="-122"/>
                <a:ea typeface="微软雅黑" panose="020B0503020204020204" charset="-122"/>
                <a:cs typeface="Raleway" panose="020B0503030101060003" charset="0"/>
              </a:rPr>
              <a:t>多位国</a:t>
            </a:r>
            <a:endParaRPr lang="zh-CN" altLang="en-US" sz="1600" dirty="0">
              <a:solidFill>
                <a:srgbClr val="2C3134"/>
              </a:solidFill>
              <a:latin typeface="微软雅黑" panose="020B0503020204020204" charset="-122"/>
              <a:ea typeface="微软雅黑" panose="020B0503020204020204" charset="-122"/>
              <a:cs typeface="Raleway" panose="020B0503030101060003" charset="0"/>
            </a:endParaRPr>
          </a:p>
          <a:p>
            <a:pPr algn="l"/>
            <a:r>
              <a:rPr lang="zh-CN" altLang="en-US" sz="1600" dirty="0">
                <a:solidFill>
                  <a:srgbClr val="2C3134"/>
                </a:solidFill>
                <a:latin typeface="微软雅黑" panose="020B0503020204020204" charset="-122"/>
                <a:ea typeface="微软雅黑" panose="020B0503020204020204" charset="-122"/>
                <a:cs typeface="Raleway" panose="020B0503030101060003" charset="0"/>
              </a:rPr>
              <a:t>家元首和政府首脑</a:t>
            </a:r>
            <a:endParaRPr lang="zh-CN" altLang="en-US" sz="1600" dirty="0">
              <a:solidFill>
                <a:srgbClr val="2C3134"/>
              </a:solidFill>
              <a:latin typeface="微软雅黑" panose="020B0503020204020204" charset="-122"/>
              <a:ea typeface="微软雅黑" panose="020B0503020204020204" charset="-122"/>
              <a:cs typeface="Raleway" panose="020B0503030101060003" charset="0"/>
            </a:endParaRPr>
          </a:p>
        </p:txBody>
      </p:sp>
      <p:sp>
        <p:nvSpPr>
          <p:cNvPr id="45" name="TextBox 44"/>
          <p:cNvSpPr txBox="1"/>
          <p:nvPr/>
        </p:nvSpPr>
        <p:spPr>
          <a:xfrm flipH="1">
            <a:off x="8789670" y="1710690"/>
            <a:ext cx="2153285" cy="367665"/>
          </a:xfrm>
          <a:prstGeom prst="rect">
            <a:avLst/>
          </a:prstGeom>
          <a:noFill/>
        </p:spPr>
        <p:txBody>
          <a:bodyPr wrap="none" rtlCol="0">
            <a:noAutofit/>
          </a:bodyPr>
          <a:lstStyle/>
          <a:p>
            <a:pPr algn="l"/>
            <a:r>
              <a:rPr lang="zh-CN" altLang="en-US" sz="1600" dirty="0">
                <a:solidFill>
                  <a:srgbClr val="2C3134"/>
                </a:solidFill>
                <a:latin typeface="微软雅黑" panose="020B0503020204020204" charset="-122"/>
                <a:ea typeface="微软雅黑" panose="020B0503020204020204" charset="-122"/>
                <a:cs typeface="Raleway" panose="020B0503030101060003" charset="0"/>
              </a:rPr>
              <a:t>中国共产党的八届七中全会</a:t>
            </a:r>
            <a:endParaRPr lang="zh-CN" altLang="en-US" sz="1600" dirty="0">
              <a:solidFill>
                <a:srgbClr val="2C3134"/>
              </a:solidFill>
              <a:latin typeface="微软雅黑" panose="020B0503020204020204" charset="-122"/>
              <a:ea typeface="微软雅黑" panose="020B0503020204020204" charset="-122"/>
              <a:cs typeface="Raleway" panose="020B0503030101060003" charset="0"/>
            </a:endParaRPr>
          </a:p>
          <a:p>
            <a:pPr algn="l"/>
            <a:r>
              <a:rPr lang="zh-CN" altLang="en-US" sz="1600" dirty="0">
                <a:solidFill>
                  <a:srgbClr val="2C3134"/>
                </a:solidFill>
                <a:latin typeface="微软雅黑" panose="020B0503020204020204" charset="-122"/>
                <a:ea typeface="微软雅黑" panose="020B0503020204020204" charset="-122"/>
                <a:cs typeface="Raleway" panose="020B0503030101060003" charset="0"/>
              </a:rPr>
              <a:t>在小礼堂召开</a:t>
            </a:r>
            <a:endParaRPr lang="zh-CN" altLang="en-US" sz="1600" dirty="0">
              <a:solidFill>
                <a:srgbClr val="2C3134"/>
              </a:solidFill>
              <a:latin typeface="微软雅黑" panose="020B0503020204020204" charset="-122"/>
              <a:ea typeface="微软雅黑" panose="020B0503020204020204" charset="-122"/>
              <a:cs typeface="Raleway" panose="020B0503030101060003" charset="0"/>
            </a:endParaRPr>
          </a:p>
        </p:txBody>
      </p:sp>
      <p:sp>
        <p:nvSpPr>
          <p:cNvPr id="77" name="Rectangle: Diagonal Corners Rounded 76"/>
          <p:cNvSpPr/>
          <p:nvPr/>
        </p:nvSpPr>
        <p:spPr>
          <a:xfrm>
            <a:off x="7928610" y="2078355"/>
            <a:ext cx="843915" cy="843915"/>
          </a:xfrm>
          <a:prstGeom prst="round2DiagRect">
            <a:avLst>
              <a:gd name="adj1" fmla="val 50000"/>
              <a:gd name="adj2" fmla="val 0"/>
            </a:avLst>
          </a:prstGeom>
          <a:solidFill>
            <a:srgbClr val="645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rgbClr val="F2E6CE"/>
              </a:solidFill>
              <a:latin typeface="微软雅黑" panose="020B0503020204020204" charset="-122"/>
              <a:ea typeface="微软雅黑" panose="020B0503020204020204" charset="-122"/>
              <a:cs typeface="Raleway" panose="020B0503030101060003" charset="0"/>
            </a:endParaRPr>
          </a:p>
        </p:txBody>
      </p:sp>
      <p:sp>
        <p:nvSpPr>
          <p:cNvPr id="79" name="Rectangle: Diagonal Corners Rounded 78"/>
          <p:cNvSpPr/>
          <p:nvPr/>
        </p:nvSpPr>
        <p:spPr>
          <a:xfrm flipV="1">
            <a:off x="7927975" y="4105275"/>
            <a:ext cx="843915" cy="843915"/>
          </a:xfrm>
          <a:prstGeom prst="round2DiagRect">
            <a:avLst>
              <a:gd name="adj1" fmla="val 50000"/>
              <a:gd name="adj2" fmla="val 0"/>
            </a:avLst>
          </a:prstGeom>
          <a:solidFill>
            <a:srgbClr val="645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rgbClr val="F2E6CE"/>
              </a:solidFill>
              <a:latin typeface="微软雅黑" panose="020B0503020204020204" charset="-122"/>
              <a:ea typeface="微软雅黑" panose="020B0503020204020204" charset="-122"/>
              <a:cs typeface="Raleway" panose="020B0503030101060003" charset="0"/>
            </a:endParaRPr>
          </a:p>
        </p:txBody>
      </p:sp>
      <p:sp>
        <p:nvSpPr>
          <p:cNvPr id="81" name="Rectangle: Diagonal Corners Rounded 80"/>
          <p:cNvSpPr/>
          <p:nvPr/>
        </p:nvSpPr>
        <p:spPr>
          <a:xfrm rot="8100000" flipH="1">
            <a:off x="8314690" y="3093085"/>
            <a:ext cx="843915" cy="843915"/>
          </a:xfrm>
          <a:prstGeom prst="round2DiagRect">
            <a:avLst>
              <a:gd name="adj1" fmla="val 50000"/>
              <a:gd name="adj2" fmla="val 0"/>
            </a:avLst>
          </a:prstGeom>
          <a:solidFill>
            <a:srgbClr val="645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rgbClr val="C2B98E"/>
              </a:solidFill>
              <a:latin typeface="微软雅黑" panose="020B0503020204020204" charset="-122"/>
              <a:ea typeface="微软雅黑" panose="020B0503020204020204" charset="-122"/>
              <a:cs typeface="Raleway" panose="020B0503030101060003" charset="0"/>
            </a:endParaRPr>
          </a:p>
        </p:txBody>
      </p:sp>
      <p:sp>
        <p:nvSpPr>
          <p:cNvPr id="87" name="TextBox 86"/>
          <p:cNvSpPr txBox="1"/>
          <p:nvPr/>
        </p:nvSpPr>
        <p:spPr>
          <a:xfrm>
            <a:off x="8144510" y="2346325"/>
            <a:ext cx="438150" cy="338455"/>
          </a:xfrm>
          <a:prstGeom prst="rect">
            <a:avLst/>
          </a:prstGeom>
          <a:no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04</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88" name="TextBox 87"/>
          <p:cNvSpPr txBox="1"/>
          <p:nvPr/>
        </p:nvSpPr>
        <p:spPr>
          <a:xfrm>
            <a:off x="8144510" y="4373245"/>
            <a:ext cx="438150" cy="338455"/>
          </a:xfrm>
          <a:prstGeom prst="rect">
            <a:avLst/>
          </a:prstGeom>
          <a:no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06</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89" name="TextBox 88"/>
          <p:cNvSpPr txBox="1"/>
          <p:nvPr/>
        </p:nvSpPr>
        <p:spPr>
          <a:xfrm>
            <a:off x="8527415" y="3361055"/>
            <a:ext cx="438150" cy="338455"/>
          </a:xfrm>
          <a:prstGeom prst="rect">
            <a:avLst/>
          </a:prstGeom>
          <a:no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05</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23" name="TextBox 1"/>
          <p:cNvSpPr txBox="1"/>
          <p:nvPr/>
        </p:nvSpPr>
        <p:spPr>
          <a:xfrm>
            <a:off x="3925663" y="153457"/>
            <a:ext cx="4340674" cy="829945"/>
          </a:xfrm>
          <a:prstGeom prst="rect">
            <a:avLst/>
          </a:prstGeom>
          <a:noFill/>
        </p:spPr>
        <p:txBody>
          <a:bodyPr wrap="square" rtlCol="0">
            <a:spAutoFit/>
          </a:bodyPr>
          <a:lstStyle/>
          <a:p>
            <a:pPr algn="ctr">
              <a:lnSpc>
                <a:spcPct val="150000"/>
              </a:lnSpc>
            </a:pPr>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锦江饭店历史影响</a:t>
            </a:r>
            <a:endPar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custDataLst>
              <p:tags r:id="rId1"/>
            </p:custDataLst>
          </p:nvPr>
        </p:nvPicPr>
        <p:blipFill>
          <a:blip r:embed="rId2"/>
          <a:stretch>
            <a:fillRect/>
          </a:stretch>
        </p:blipFill>
        <p:spPr>
          <a:xfrm>
            <a:off x="4636135" y="1440815"/>
            <a:ext cx="3119755" cy="4148455"/>
          </a:xfrm>
          <a:prstGeom prst="ellipse">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
          <p:cNvSpPr txBox="1"/>
          <p:nvPr/>
        </p:nvSpPr>
        <p:spPr>
          <a:xfrm>
            <a:off x="3925663" y="153457"/>
            <a:ext cx="4340674" cy="829945"/>
          </a:xfrm>
          <a:prstGeom prst="rect">
            <a:avLst/>
          </a:prstGeom>
          <a:noFill/>
        </p:spPr>
        <p:txBody>
          <a:bodyPr wrap="square" rtlCol="0">
            <a:spAutoFit/>
          </a:bodyPr>
          <a:lstStyle/>
          <a:p>
            <a:pPr algn="ctr">
              <a:lnSpc>
                <a:spcPct val="150000"/>
              </a:lnSpc>
            </a:pPr>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董竹君的精神</a:t>
            </a:r>
            <a:endPar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sp>
        <p:nvSpPr>
          <p:cNvPr id="11" name="TextBox 8"/>
          <p:cNvSpPr txBox="1"/>
          <p:nvPr/>
        </p:nvSpPr>
        <p:spPr>
          <a:xfrm>
            <a:off x="1338580" y="3531235"/>
            <a:ext cx="1655445" cy="563245"/>
          </a:xfrm>
          <a:prstGeom prst="rect">
            <a:avLst/>
          </a:prstGeom>
          <a:noFill/>
        </p:spPr>
        <p:txBody>
          <a:bodyPr wrap="square" lIns="72000" tIns="36000" rIns="72000" bIns="36000" rtlCol="0" anchor="b">
            <a:spAutoFit/>
          </a:bodyPr>
          <a:lstStyle/>
          <a:p>
            <a:pPr algn="ctr"/>
            <a:r>
              <a:rPr lang="zh-CN" altLang="en-US" sz="1600" b="1" dirty="0">
                <a:solidFill>
                  <a:srgbClr val="645848"/>
                </a:solidFill>
                <a:latin typeface="微软雅黑" panose="020B0503020204020204" charset="-122"/>
                <a:ea typeface="微软雅黑" panose="020B0503020204020204" charset="-122"/>
                <a:cs typeface="Raleway" panose="020B0503030101060003" charset="0"/>
              </a:rPr>
              <a:t>富有想法</a:t>
            </a:r>
            <a:endParaRPr lang="zh-CN" altLang="en-US" sz="1600" b="1" dirty="0">
              <a:solidFill>
                <a:srgbClr val="645848"/>
              </a:solidFill>
              <a:latin typeface="微软雅黑" panose="020B0503020204020204" charset="-122"/>
              <a:ea typeface="微软雅黑" panose="020B0503020204020204" charset="-122"/>
              <a:cs typeface="Raleway" panose="020B0503030101060003" charset="0"/>
            </a:endParaRPr>
          </a:p>
          <a:p>
            <a:pPr algn="ctr"/>
            <a:r>
              <a:rPr lang="zh-CN" altLang="en-US" sz="1600" b="1" dirty="0">
                <a:solidFill>
                  <a:srgbClr val="645848"/>
                </a:solidFill>
                <a:latin typeface="微软雅黑" panose="020B0503020204020204" charset="-122"/>
                <a:ea typeface="微软雅黑" panose="020B0503020204020204" charset="-122"/>
                <a:cs typeface="Raleway" panose="020B0503030101060003" charset="0"/>
              </a:rPr>
              <a:t>和斗争精神</a:t>
            </a:r>
            <a:endParaRPr lang="zh-CN" altLang="en-US" sz="1600" b="1" dirty="0">
              <a:solidFill>
                <a:srgbClr val="645848"/>
              </a:solidFill>
              <a:latin typeface="微软雅黑" panose="020B0503020204020204" charset="-122"/>
              <a:ea typeface="微软雅黑" panose="020B0503020204020204" charset="-122"/>
              <a:cs typeface="Raleway" panose="020B0503030101060003" charset="0"/>
            </a:endParaRPr>
          </a:p>
        </p:txBody>
      </p:sp>
      <p:sp>
        <p:nvSpPr>
          <p:cNvPr id="13" name="TextBox 9"/>
          <p:cNvSpPr txBox="1"/>
          <p:nvPr/>
        </p:nvSpPr>
        <p:spPr>
          <a:xfrm>
            <a:off x="1173480" y="4135755"/>
            <a:ext cx="1962785" cy="1917700"/>
          </a:xfrm>
          <a:prstGeom prst="rect">
            <a:avLst/>
          </a:prstGeom>
          <a:noFill/>
        </p:spPr>
        <p:txBody>
          <a:bodyPr wrap="square" lIns="72000" tIns="36000" rIns="72000" bIns="36000" rtlCol="0" anchor="t">
            <a:spAutoFit/>
          </a:bodyPr>
          <a:lstStyle/>
          <a:p>
            <a:pPr algn="ctr">
              <a:lnSpc>
                <a:spcPct val="150000"/>
              </a:lnSpc>
              <a:defRPr sz="1400">
                <a:solidFill>
                  <a:srgbClr val="FFFFFF"/>
                </a:solidFill>
                <a:latin typeface="San Francisco Display Light"/>
                <a:ea typeface="San Francisco Display Light"/>
                <a:cs typeface="San Francisco Display Light"/>
                <a:sym typeface="San Francisco Display Light"/>
              </a:defRPr>
            </a:pPr>
            <a:r>
              <a:rPr sz="1600">
                <a:solidFill>
                  <a:srgbClr val="645848"/>
                </a:solidFill>
                <a:latin typeface="微软雅黑" panose="020B0503020204020204" charset="-122"/>
                <a:ea typeface="微软雅黑" panose="020B0503020204020204" charset="-122"/>
                <a:cs typeface="Raleway" panose="020B0503030101060003" charset="0"/>
                <a:sym typeface="+mn-ea"/>
              </a:rPr>
              <a:t>敢于从卖唱的地方巧用计谋逃出来并且什么也不带，不喜带金银珠宝，敢于丈夫离婚.</a:t>
            </a:r>
            <a:endParaRPr lang="en-US" sz="1600" dirty="0">
              <a:solidFill>
                <a:srgbClr val="645848"/>
              </a:solidFill>
              <a:latin typeface="微软雅黑" panose="020B0503020204020204" charset="-122"/>
              <a:ea typeface="微软雅黑" panose="020B0503020204020204" charset="-122"/>
              <a:cs typeface="Raleway" panose="020B0503030101060003" charset="0"/>
              <a:sym typeface="+mn-ea"/>
            </a:endParaRPr>
          </a:p>
        </p:txBody>
      </p:sp>
      <p:sp>
        <p:nvSpPr>
          <p:cNvPr id="19" name="TextBox 10"/>
          <p:cNvSpPr txBox="1"/>
          <p:nvPr/>
        </p:nvSpPr>
        <p:spPr>
          <a:xfrm>
            <a:off x="4067175" y="3614420"/>
            <a:ext cx="1363345" cy="316865"/>
          </a:xfrm>
          <a:prstGeom prst="rect">
            <a:avLst/>
          </a:prstGeom>
          <a:noFill/>
        </p:spPr>
        <p:txBody>
          <a:bodyPr wrap="square" lIns="72000" tIns="36000" rIns="72000" bIns="36000" rtlCol="0" anchor="b">
            <a:spAutoFit/>
          </a:bodyPr>
          <a:lstStyle/>
          <a:p>
            <a:pPr algn="ctr"/>
            <a:r>
              <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rPr>
              <a:t>上进求学</a:t>
            </a:r>
            <a:endPar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endParaRPr>
          </a:p>
        </p:txBody>
      </p:sp>
      <p:sp>
        <p:nvSpPr>
          <p:cNvPr id="20" name="TextBox 11"/>
          <p:cNvSpPr txBox="1"/>
          <p:nvPr/>
        </p:nvSpPr>
        <p:spPr>
          <a:xfrm>
            <a:off x="3241040" y="4093210"/>
            <a:ext cx="2748915" cy="1917700"/>
          </a:xfrm>
          <a:prstGeom prst="rect">
            <a:avLst/>
          </a:prstGeom>
          <a:noFill/>
        </p:spPr>
        <p:txBody>
          <a:bodyPr wrap="square" lIns="72000" tIns="36000" rIns="72000" bIns="36000" rtlCol="0" anchor="t">
            <a:spAutoFit/>
          </a:bodyPr>
          <a:lstStyle/>
          <a:p>
            <a:pPr algn="ctr">
              <a:lnSpc>
                <a:spcPct val="150000"/>
              </a:lnSpc>
              <a:defRPr sz="1400">
                <a:solidFill>
                  <a:srgbClr val="FFFFFF"/>
                </a:solidFill>
                <a:latin typeface="San Francisco Display Light"/>
                <a:ea typeface="San Francisco Display Light"/>
                <a:cs typeface="San Francisco Display Light"/>
                <a:sym typeface="San Francisco Display Light"/>
              </a:defRPr>
            </a:pPr>
            <a:r>
              <a:rPr lang="en-US" sz="1600" dirty="0">
                <a:solidFill>
                  <a:srgbClr val="645848"/>
                </a:solidFill>
                <a:latin typeface="微软雅黑" panose="020B0503020204020204" charset="-122"/>
                <a:ea typeface="微软雅黑" panose="020B0503020204020204" charset="-122"/>
                <a:cs typeface="Raleway" panose="020B0503030101060003" charset="0"/>
              </a:rPr>
              <a:t>日本求学，后又去法留学虽未成功，但其精神仍应学习，其年老时也一直读书看报，作为政协委员撰写提案最多，这种精神值得学习。</a:t>
            </a:r>
            <a:endParaRPr lang="en-US" sz="1600" dirty="0">
              <a:solidFill>
                <a:srgbClr val="645848"/>
              </a:solidFill>
              <a:latin typeface="微软雅黑" panose="020B0503020204020204" charset="-122"/>
              <a:ea typeface="微软雅黑" panose="020B0503020204020204" charset="-122"/>
              <a:cs typeface="Raleway" panose="020B0503030101060003" charset="0"/>
            </a:endParaRPr>
          </a:p>
        </p:txBody>
      </p:sp>
      <p:sp>
        <p:nvSpPr>
          <p:cNvPr id="21" name="TextBox 24"/>
          <p:cNvSpPr txBox="1"/>
          <p:nvPr/>
        </p:nvSpPr>
        <p:spPr>
          <a:xfrm>
            <a:off x="6546215" y="3654425"/>
            <a:ext cx="1655445" cy="316865"/>
          </a:xfrm>
          <a:prstGeom prst="rect">
            <a:avLst/>
          </a:prstGeom>
          <a:noFill/>
        </p:spPr>
        <p:txBody>
          <a:bodyPr wrap="square" lIns="72000" tIns="36000" rIns="72000" bIns="36000" rtlCol="0" anchor="b">
            <a:spAutoFit/>
          </a:bodyPr>
          <a:lstStyle/>
          <a:p>
            <a:pPr algn="ctr"/>
            <a:r>
              <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rPr>
              <a:t>雅致爱干净</a:t>
            </a:r>
            <a:endPar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endParaRPr>
          </a:p>
        </p:txBody>
      </p:sp>
      <p:sp>
        <p:nvSpPr>
          <p:cNvPr id="22" name="TextBox 25"/>
          <p:cNvSpPr txBox="1"/>
          <p:nvPr/>
        </p:nvSpPr>
        <p:spPr>
          <a:xfrm>
            <a:off x="5989955" y="4094480"/>
            <a:ext cx="2821940" cy="1917700"/>
          </a:xfrm>
          <a:prstGeom prst="rect">
            <a:avLst/>
          </a:prstGeom>
          <a:noFill/>
        </p:spPr>
        <p:txBody>
          <a:bodyPr wrap="square" lIns="72000" tIns="36000" rIns="72000" bIns="36000" rtlCol="0" anchor="t">
            <a:spAutoFit/>
          </a:bodyPr>
          <a:lstStyle/>
          <a:p>
            <a:pPr algn="ctr">
              <a:lnSpc>
                <a:spcPct val="150000"/>
              </a:lnSpc>
              <a:defRPr sz="1400">
                <a:solidFill>
                  <a:srgbClr val="FFFFFF"/>
                </a:solidFill>
                <a:latin typeface="San Francisco Display Light"/>
                <a:ea typeface="San Francisco Display Light"/>
                <a:cs typeface="San Francisco Display Light"/>
                <a:sym typeface="San Francisco Display Light"/>
              </a:defRPr>
            </a:pPr>
            <a:r>
              <a:rPr lang="en-US" sz="1600" dirty="0">
                <a:solidFill>
                  <a:srgbClr val="645848"/>
                </a:solidFill>
                <a:latin typeface="微软雅黑" panose="020B0503020204020204" charset="-122"/>
                <a:ea typeface="微软雅黑" panose="020B0503020204020204" charset="-122"/>
                <a:cs typeface="Raleway" panose="020B0503030101060003" charset="0"/>
              </a:rPr>
              <a:t>锦江饭店的餐盘和装饰都是自己亲手设计，可见其极具有艺术天赋，有格调，晚年在北京四合院装饰的自己的院子也是非常雅致，小有格调</a:t>
            </a:r>
            <a:endParaRPr lang="en-US" sz="1600" dirty="0">
              <a:solidFill>
                <a:srgbClr val="645848"/>
              </a:solidFill>
              <a:latin typeface="微软雅黑" panose="020B0503020204020204" charset="-122"/>
              <a:ea typeface="微软雅黑" panose="020B0503020204020204" charset="-122"/>
              <a:cs typeface="Raleway" panose="020B0503030101060003" charset="0"/>
            </a:endParaRPr>
          </a:p>
        </p:txBody>
      </p:sp>
      <p:sp>
        <p:nvSpPr>
          <p:cNvPr id="2" name="TextBox 24"/>
          <p:cNvSpPr txBox="1"/>
          <p:nvPr/>
        </p:nvSpPr>
        <p:spPr>
          <a:xfrm>
            <a:off x="9178925" y="3614420"/>
            <a:ext cx="1655445" cy="316865"/>
          </a:xfrm>
          <a:prstGeom prst="rect">
            <a:avLst/>
          </a:prstGeom>
          <a:noFill/>
        </p:spPr>
        <p:txBody>
          <a:bodyPr wrap="square" lIns="72000" tIns="36000" rIns="72000" bIns="36000" rtlCol="0" anchor="b">
            <a:spAutoFit/>
          </a:bodyPr>
          <a:lstStyle/>
          <a:p>
            <a:pPr algn="ctr"/>
            <a:r>
              <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rPr>
              <a:t>不怕困难</a:t>
            </a:r>
            <a:endPar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endParaRPr>
          </a:p>
        </p:txBody>
      </p:sp>
      <p:sp>
        <p:nvSpPr>
          <p:cNvPr id="4" name="TextBox 25"/>
          <p:cNvSpPr txBox="1"/>
          <p:nvPr/>
        </p:nvSpPr>
        <p:spPr>
          <a:xfrm>
            <a:off x="8811895" y="4094480"/>
            <a:ext cx="2494280" cy="1917700"/>
          </a:xfrm>
          <a:prstGeom prst="rect">
            <a:avLst/>
          </a:prstGeom>
          <a:noFill/>
        </p:spPr>
        <p:txBody>
          <a:bodyPr wrap="square" lIns="72000" tIns="36000" rIns="72000" bIns="36000" rtlCol="0" anchor="t">
            <a:spAutoFit/>
          </a:bodyPr>
          <a:lstStyle/>
          <a:p>
            <a:pPr algn="ctr">
              <a:lnSpc>
                <a:spcPct val="150000"/>
              </a:lnSpc>
              <a:defRPr sz="1400">
                <a:solidFill>
                  <a:srgbClr val="FFFFFF"/>
                </a:solidFill>
                <a:latin typeface="San Francisco Display Light"/>
                <a:ea typeface="San Francisco Display Light"/>
                <a:cs typeface="San Francisco Display Light"/>
                <a:sym typeface="San Francisco Display Light"/>
              </a:defRPr>
            </a:pPr>
            <a:r>
              <a:rPr lang="en-US" sz="1600" dirty="0">
                <a:solidFill>
                  <a:srgbClr val="645848"/>
                </a:solidFill>
                <a:latin typeface="微软雅黑" panose="020B0503020204020204" charset="-122"/>
                <a:ea typeface="微软雅黑" panose="020B0503020204020204" charset="-122"/>
                <a:cs typeface="Raleway" panose="020B0503030101060003" charset="0"/>
              </a:rPr>
              <a:t>董竹君还是凭借自己的机智头脑和不怕困难的精神一步一步走了下来，心中有大义，胸中有魄力，遇到困难冷静处理</a:t>
            </a:r>
            <a:endParaRPr lang="en-US" sz="1600" dirty="0">
              <a:solidFill>
                <a:srgbClr val="645848"/>
              </a:solidFill>
              <a:latin typeface="微软雅黑" panose="020B0503020204020204" charset="-122"/>
              <a:ea typeface="微软雅黑" panose="020B0503020204020204" charset="-122"/>
              <a:cs typeface="Raleway" panose="020B0503030101060003" charset="0"/>
            </a:endParaRPr>
          </a:p>
        </p:txBody>
      </p:sp>
      <p:pic>
        <p:nvPicPr>
          <p:cNvPr id="100" name="图片 99"/>
          <p:cNvPicPr/>
          <p:nvPr/>
        </p:nvPicPr>
        <p:blipFill>
          <a:blip r:embed="rId1"/>
          <a:stretch>
            <a:fillRect/>
          </a:stretch>
        </p:blipFill>
        <p:spPr>
          <a:xfrm>
            <a:off x="1327785" y="1460500"/>
            <a:ext cx="1742440" cy="1991995"/>
          </a:xfrm>
          <a:prstGeom prst="ellipse">
            <a:avLst/>
          </a:prstGeom>
          <a:noFill/>
          <a:ln w="9525">
            <a:noFill/>
          </a:ln>
        </p:spPr>
      </p:pic>
      <p:pic>
        <p:nvPicPr>
          <p:cNvPr id="101" name="图片 100"/>
          <p:cNvPicPr/>
          <p:nvPr/>
        </p:nvPicPr>
        <p:blipFill>
          <a:blip r:embed="rId2"/>
          <a:stretch>
            <a:fillRect/>
          </a:stretch>
        </p:blipFill>
        <p:spPr>
          <a:xfrm>
            <a:off x="3992245" y="1461770"/>
            <a:ext cx="1612800" cy="1990800"/>
          </a:xfrm>
          <a:prstGeom prst="ellipse">
            <a:avLst/>
          </a:prstGeom>
          <a:noFill/>
          <a:ln w="9525">
            <a:noFill/>
          </a:ln>
        </p:spPr>
      </p:pic>
      <p:pic>
        <p:nvPicPr>
          <p:cNvPr id="102" name="图片 101"/>
          <p:cNvPicPr/>
          <p:nvPr/>
        </p:nvPicPr>
        <p:blipFill>
          <a:blip r:embed="rId3"/>
          <a:stretch>
            <a:fillRect/>
          </a:stretch>
        </p:blipFill>
        <p:spPr>
          <a:xfrm>
            <a:off x="6526911" y="1460500"/>
            <a:ext cx="1612800" cy="1990800"/>
          </a:xfrm>
          <a:prstGeom prst="ellipse">
            <a:avLst/>
          </a:prstGeom>
          <a:noFill/>
          <a:ln w="9525">
            <a:noFill/>
          </a:ln>
        </p:spPr>
      </p:pic>
      <p:pic>
        <p:nvPicPr>
          <p:cNvPr id="103" name="图片 102"/>
          <p:cNvPicPr/>
          <p:nvPr/>
        </p:nvPicPr>
        <p:blipFill>
          <a:blip r:embed="rId4"/>
          <a:stretch>
            <a:fillRect/>
          </a:stretch>
        </p:blipFill>
        <p:spPr>
          <a:xfrm>
            <a:off x="9221470" y="1460500"/>
            <a:ext cx="1612800" cy="1990800"/>
          </a:xfrm>
          <a:prstGeom prst="ellipse">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bwMode="auto">
          <a:xfrm>
            <a:off x="2162810" y="3070225"/>
            <a:ext cx="7867015" cy="706755"/>
          </a:xfrm>
          <a:prstGeom prst="rect">
            <a:avLst/>
          </a:prstGeom>
          <a:noFill/>
        </p:spPr>
        <p:txBody>
          <a:bodyPr wrap="square">
            <a:spAutoFit/>
          </a:bodyPr>
          <a:lstStyle/>
          <a:p>
            <a:pPr algn="ctr" eaLnBrk="1" fontAlgn="auto" hangingPunct="1">
              <a:spcBef>
                <a:spcPts val="0"/>
              </a:spcBef>
              <a:spcAft>
                <a:spcPts val="0"/>
              </a:spcAft>
              <a:defRPr/>
            </a:pPr>
            <a:r>
              <a:rPr lang="zh-CN" altLang="en-US" sz="4000" b="1" spc="600" dirty="0">
                <a:solidFill>
                  <a:srgbClr val="F2E6CE"/>
                </a:solidFill>
                <a:effectLst/>
                <a:latin typeface="微软雅黑" panose="020B0503020204020204" charset="-122"/>
                <a:ea typeface="微软雅黑" panose="020B0503020204020204" charset="-122"/>
                <a:cs typeface="Open Sans" panose="020B0606030504020204" charset="0"/>
                <a:sym typeface="+mn-ea"/>
              </a:rPr>
              <a:t>谢谢浏览</a:t>
            </a:r>
            <a:endParaRPr lang="zh-CN" altLang="en-US" sz="4000" b="1" spc="600" dirty="0">
              <a:solidFill>
                <a:srgbClr val="F2E6CE"/>
              </a:solidFill>
              <a:effectLst/>
              <a:latin typeface="微软雅黑" panose="020B0503020204020204" charset="-122"/>
              <a:ea typeface="微软雅黑" panose="020B0503020204020204" charset="-122"/>
              <a:cs typeface="Open Sans" panose="020B06060305040202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
          <p:cNvSpPr txBox="1"/>
          <p:nvPr/>
        </p:nvSpPr>
        <p:spPr>
          <a:xfrm>
            <a:off x="3925663" y="153457"/>
            <a:ext cx="4340674" cy="829945"/>
          </a:xfrm>
          <a:prstGeom prst="rect">
            <a:avLst/>
          </a:prstGeom>
          <a:noFill/>
        </p:spPr>
        <p:txBody>
          <a:bodyPr wrap="square" rtlCol="0">
            <a:spAutoFit/>
          </a:bodyPr>
          <a:lstStyle/>
          <a:p>
            <a:pPr algn="ctr">
              <a:lnSpc>
                <a:spcPct val="150000"/>
              </a:lnSpc>
            </a:pPr>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目 录 页 面</a:t>
            </a:r>
            <a:endPar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sp>
        <p:nvSpPr>
          <p:cNvPr id="2" name="TextBox 8"/>
          <p:cNvSpPr txBox="1"/>
          <p:nvPr/>
        </p:nvSpPr>
        <p:spPr>
          <a:xfrm>
            <a:off x="3731260" y="1722120"/>
            <a:ext cx="3948430" cy="440055"/>
          </a:xfrm>
          <a:prstGeom prst="rect">
            <a:avLst/>
          </a:prstGeom>
          <a:noFill/>
        </p:spPr>
        <p:txBody>
          <a:bodyPr wrap="square" lIns="72000" tIns="36000" rIns="72000" bIns="36000" rtlCol="0" anchor="b">
            <a:spAutoFit/>
          </a:bodyPr>
          <a:lstStyle/>
          <a:p>
            <a:pPr algn="ctr"/>
            <a:r>
              <a:rPr lang="zh-CN" altLang="en-US" sz="2400" b="1" dirty="0">
                <a:solidFill>
                  <a:srgbClr val="645848"/>
                </a:solidFill>
                <a:latin typeface="微软雅黑" panose="020B0503020204020204" charset="-122"/>
                <a:ea typeface="微软雅黑" panose="020B0503020204020204" charset="-122"/>
                <a:cs typeface="Raleway" panose="020B0503030101060003" charset="0"/>
              </a:rPr>
              <a:t>第一章锦江饭店的概述</a:t>
            </a:r>
            <a:endParaRPr lang="zh-CN" altLang="en-US" sz="2400" b="1" dirty="0">
              <a:solidFill>
                <a:srgbClr val="645848"/>
              </a:solidFill>
              <a:latin typeface="微软雅黑" panose="020B0503020204020204" charset="-122"/>
              <a:ea typeface="微软雅黑" panose="020B0503020204020204" charset="-122"/>
              <a:cs typeface="Raleway" panose="020B0503030101060003" charset="0"/>
            </a:endParaRPr>
          </a:p>
        </p:txBody>
      </p:sp>
      <p:sp>
        <p:nvSpPr>
          <p:cNvPr id="4" name="TextBox 10"/>
          <p:cNvSpPr txBox="1"/>
          <p:nvPr/>
        </p:nvSpPr>
        <p:spPr>
          <a:xfrm>
            <a:off x="3352165" y="2656840"/>
            <a:ext cx="5314315" cy="440055"/>
          </a:xfrm>
          <a:prstGeom prst="rect">
            <a:avLst/>
          </a:prstGeom>
          <a:noFill/>
        </p:spPr>
        <p:txBody>
          <a:bodyPr wrap="square" lIns="72000" tIns="36000" rIns="72000" bIns="36000" rtlCol="0" anchor="b">
            <a:spAutoFit/>
          </a:bodyPr>
          <a:lstStyle/>
          <a:p>
            <a:pPr algn="ctr"/>
            <a:r>
              <a:rPr lang="zh-CN" altLang="en-US" sz="2400" b="1" dirty="0">
                <a:solidFill>
                  <a:srgbClr val="645848"/>
                </a:solidFill>
                <a:latin typeface="微软雅黑" panose="020B0503020204020204" charset="-122"/>
                <a:ea typeface="微软雅黑" panose="020B0503020204020204" charset="-122"/>
                <a:cs typeface="Raleway" panose="020B0503030101060003" charset="0"/>
                <a:sym typeface="+mn-ea"/>
              </a:rPr>
              <a:t>第二章锦江饭店的发展历程</a:t>
            </a:r>
            <a:endParaRPr lang="zh-CN" altLang="en-US" sz="2400" b="1" dirty="0">
              <a:solidFill>
                <a:srgbClr val="645848"/>
              </a:solidFill>
              <a:latin typeface="微软雅黑" panose="020B0503020204020204" charset="-122"/>
              <a:ea typeface="微软雅黑" panose="020B0503020204020204" charset="-122"/>
              <a:cs typeface="Raleway" panose="020B0503030101060003" charset="0"/>
              <a:sym typeface="+mn-ea"/>
            </a:endParaRPr>
          </a:p>
        </p:txBody>
      </p:sp>
      <p:sp>
        <p:nvSpPr>
          <p:cNvPr id="19" name="Freeform 93"/>
          <p:cNvSpPr/>
          <p:nvPr/>
        </p:nvSpPr>
        <p:spPr>
          <a:xfrm>
            <a:off x="2933892" y="1586367"/>
            <a:ext cx="576000" cy="576000"/>
          </a:xfrm>
          <a:prstGeom prst="ellipse">
            <a:avLst/>
          </a:prstGeom>
          <a:solidFill>
            <a:srgbClr val="645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645848"/>
              </a:solidFill>
              <a:latin typeface="微软雅黑" panose="020B0503020204020204" charset="-122"/>
              <a:ea typeface="微软雅黑" panose="020B0503020204020204" charset="-122"/>
              <a:cs typeface="Raleway" panose="020B0503030101060003" charset="0"/>
            </a:endParaRPr>
          </a:p>
        </p:txBody>
      </p:sp>
      <p:sp>
        <p:nvSpPr>
          <p:cNvPr id="20" name="Freeform 96"/>
          <p:cNvSpPr/>
          <p:nvPr/>
        </p:nvSpPr>
        <p:spPr>
          <a:xfrm>
            <a:off x="2933917" y="2543947"/>
            <a:ext cx="576000" cy="576000"/>
          </a:xfrm>
          <a:prstGeom prst="ellipse">
            <a:avLst/>
          </a:prstGeom>
          <a:solidFill>
            <a:srgbClr val="645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645848"/>
              </a:solidFill>
              <a:latin typeface="微软雅黑" panose="020B0503020204020204" charset="-122"/>
              <a:ea typeface="微软雅黑" panose="020B0503020204020204" charset="-122"/>
              <a:cs typeface="Raleway" panose="020B0503030101060003" charset="0"/>
            </a:endParaRPr>
          </a:p>
        </p:txBody>
      </p:sp>
      <p:sp>
        <p:nvSpPr>
          <p:cNvPr id="21" name="Freeform 99"/>
          <p:cNvSpPr/>
          <p:nvPr/>
        </p:nvSpPr>
        <p:spPr>
          <a:xfrm>
            <a:off x="2933892" y="3657102"/>
            <a:ext cx="576000" cy="576000"/>
          </a:xfrm>
          <a:prstGeom prst="ellipse">
            <a:avLst/>
          </a:prstGeom>
          <a:solidFill>
            <a:srgbClr val="645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645848"/>
              </a:solidFill>
              <a:latin typeface="微软雅黑" panose="020B0503020204020204" charset="-122"/>
              <a:ea typeface="微软雅黑" panose="020B0503020204020204" charset="-122"/>
              <a:cs typeface="Raleway" panose="020B0503030101060003" charset="0"/>
            </a:endParaRPr>
          </a:p>
        </p:txBody>
      </p:sp>
      <p:sp>
        <p:nvSpPr>
          <p:cNvPr id="22" name="Freeform 102"/>
          <p:cNvSpPr/>
          <p:nvPr/>
        </p:nvSpPr>
        <p:spPr>
          <a:xfrm>
            <a:off x="2933917" y="4770257"/>
            <a:ext cx="576000" cy="576000"/>
          </a:xfrm>
          <a:prstGeom prst="ellipse">
            <a:avLst/>
          </a:prstGeom>
          <a:solidFill>
            <a:srgbClr val="645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645848"/>
              </a:solidFill>
              <a:latin typeface="微软雅黑" panose="020B0503020204020204" charset="-122"/>
              <a:ea typeface="微软雅黑" panose="020B0503020204020204" charset="-122"/>
              <a:cs typeface="Raleway" panose="020B0503030101060003" charset="0"/>
            </a:endParaRPr>
          </a:p>
        </p:txBody>
      </p:sp>
      <p:sp>
        <p:nvSpPr>
          <p:cNvPr id="25" name="Freeform 526"/>
          <p:cNvSpPr>
            <a:spLocks noEditPoints="1"/>
          </p:cNvSpPr>
          <p:nvPr/>
        </p:nvSpPr>
        <p:spPr bwMode="auto">
          <a:xfrm>
            <a:off x="3059864" y="1742215"/>
            <a:ext cx="324056" cy="264305"/>
          </a:xfrm>
          <a:custGeom>
            <a:avLst/>
            <a:gdLst>
              <a:gd name="T0" fmla="*/ 92 w 192"/>
              <a:gd name="T1" fmla="*/ 66 h 156"/>
              <a:gd name="T2" fmla="*/ 56 w 192"/>
              <a:gd name="T3" fmla="*/ 46 h 156"/>
              <a:gd name="T4" fmla="*/ 45 w 192"/>
              <a:gd name="T5" fmla="*/ 28 h 156"/>
              <a:gd name="T6" fmla="*/ 64 w 192"/>
              <a:gd name="T7" fmla="*/ 38 h 156"/>
              <a:gd name="T8" fmla="*/ 56 w 192"/>
              <a:gd name="T9" fmla="*/ 110 h 156"/>
              <a:gd name="T10" fmla="*/ 45 w 192"/>
              <a:gd name="T11" fmla="*/ 129 h 156"/>
              <a:gd name="T12" fmla="*/ 64 w 192"/>
              <a:gd name="T13" fmla="*/ 118 h 156"/>
              <a:gd name="T14" fmla="*/ 84 w 192"/>
              <a:gd name="T15" fmla="*/ 83 h 156"/>
              <a:gd name="T16" fmla="*/ 136 w 192"/>
              <a:gd name="T17" fmla="*/ 46 h 156"/>
              <a:gd name="T18" fmla="*/ 147 w 192"/>
              <a:gd name="T19" fmla="*/ 28 h 156"/>
              <a:gd name="T20" fmla="*/ 128 w 192"/>
              <a:gd name="T21" fmla="*/ 38 h 156"/>
              <a:gd name="T22" fmla="*/ 109 w 192"/>
              <a:gd name="T23" fmla="*/ 74 h 156"/>
              <a:gd name="T24" fmla="*/ 147 w 192"/>
              <a:gd name="T25" fmla="*/ 99 h 156"/>
              <a:gd name="T26" fmla="*/ 109 w 192"/>
              <a:gd name="T27" fmla="*/ 83 h 156"/>
              <a:gd name="T28" fmla="*/ 128 w 192"/>
              <a:gd name="T29" fmla="*/ 118 h 156"/>
              <a:gd name="T30" fmla="*/ 147 w 192"/>
              <a:gd name="T31" fmla="*/ 129 h 156"/>
              <a:gd name="T32" fmla="*/ 18 w 192"/>
              <a:gd name="T33" fmla="*/ 16 h 156"/>
              <a:gd name="T34" fmla="*/ 51 w 192"/>
              <a:gd name="T35" fmla="*/ 0 h 156"/>
              <a:gd name="T36" fmla="*/ 0 w 192"/>
              <a:gd name="T37" fmla="*/ 18 h 156"/>
              <a:gd name="T38" fmla="*/ 16 w 192"/>
              <a:gd name="T39" fmla="*/ 44 h 156"/>
              <a:gd name="T40" fmla="*/ 174 w 192"/>
              <a:gd name="T41" fmla="*/ 0 h 156"/>
              <a:gd name="T42" fmla="*/ 142 w 192"/>
              <a:gd name="T43" fmla="*/ 16 h 156"/>
              <a:gd name="T44" fmla="*/ 176 w 192"/>
              <a:gd name="T45" fmla="*/ 18 h 156"/>
              <a:gd name="T46" fmla="*/ 192 w 192"/>
              <a:gd name="T47" fmla="*/ 44 h 156"/>
              <a:gd name="T48" fmla="*/ 174 w 192"/>
              <a:gd name="T49" fmla="*/ 0 h 156"/>
              <a:gd name="T50" fmla="*/ 174 w 192"/>
              <a:gd name="T51" fmla="*/ 140 h 156"/>
              <a:gd name="T52" fmla="*/ 142 w 192"/>
              <a:gd name="T53" fmla="*/ 156 h 156"/>
              <a:gd name="T54" fmla="*/ 192 w 192"/>
              <a:gd name="T55" fmla="*/ 139 h 156"/>
              <a:gd name="T56" fmla="*/ 176 w 192"/>
              <a:gd name="T57" fmla="*/ 113 h 156"/>
              <a:gd name="T58" fmla="*/ 16 w 192"/>
              <a:gd name="T59" fmla="*/ 139 h 156"/>
              <a:gd name="T60" fmla="*/ 0 w 192"/>
              <a:gd name="T61" fmla="*/ 113 h 156"/>
              <a:gd name="T62" fmla="*/ 18 w 192"/>
              <a:gd name="T63" fmla="*/ 156 h 156"/>
              <a:gd name="T64" fmla="*/ 51 w 192"/>
              <a:gd name="T65" fmla="*/ 140 h 156"/>
              <a:gd name="T66" fmla="*/ 16 w 192"/>
              <a:gd name="T67" fmla="*/ 13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56">
                <a:moveTo>
                  <a:pt x="64" y="38"/>
                </a:moveTo>
                <a:cubicBezTo>
                  <a:pt x="92" y="66"/>
                  <a:pt x="92" y="66"/>
                  <a:pt x="92" y="66"/>
                </a:cubicBezTo>
                <a:cubicBezTo>
                  <a:pt x="84" y="74"/>
                  <a:pt x="84" y="74"/>
                  <a:pt x="84" y="74"/>
                </a:cubicBezTo>
                <a:cubicBezTo>
                  <a:pt x="56" y="46"/>
                  <a:pt x="56" y="46"/>
                  <a:pt x="56" y="46"/>
                </a:cubicBezTo>
                <a:cubicBezTo>
                  <a:pt x="45" y="57"/>
                  <a:pt x="45" y="57"/>
                  <a:pt x="45" y="57"/>
                </a:cubicBezTo>
                <a:cubicBezTo>
                  <a:pt x="45" y="28"/>
                  <a:pt x="45" y="28"/>
                  <a:pt x="45" y="28"/>
                </a:cubicBezTo>
                <a:cubicBezTo>
                  <a:pt x="75" y="28"/>
                  <a:pt x="75" y="28"/>
                  <a:pt x="75" y="28"/>
                </a:cubicBezTo>
                <a:lnTo>
                  <a:pt x="64" y="38"/>
                </a:lnTo>
                <a:close/>
                <a:moveTo>
                  <a:pt x="84" y="83"/>
                </a:moveTo>
                <a:cubicBezTo>
                  <a:pt x="56" y="110"/>
                  <a:pt x="56" y="110"/>
                  <a:pt x="56" y="110"/>
                </a:cubicBezTo>
                <a:cubicBezTo>
                  <a:pt x="45" y="99"/>
                  <a:pt x="45" y="99"/>
                  <a:pt x="45" y="99"/>
                </a:cubicBezTo>
                <a:cubicBezTo>
                  <a:pt x="45" y="129"/>
                  <a:pt x="45" y="129"/>
                  <a:pt x="45" y="129"/>
                </a:cubicBezTo>
                <a:cubicBezTo>
                  <a:pt x="75" y="129"/>
                  <a:pt x="75" y="129"/>
                  <a:pt x="75" y="129"/>
                </a:cubicBezTo>
                <a:cubicBezTo>
                  <a:pt x="64" y="118"/>
                  <a:pt x="64" y="118"/>
                  <a:pt x="64" y="118"/>
                </a:cubicBezTo>
                <a:cubicBezTo>
                  <a:pt x="92" y="91"/>
                  <a:pt x="92" y="91"/>
                  <a:pt x="92" y="91"/>
                </a:cubicBezTo>
                <a:lnTo>
                  <a:pt x="84" y="83"/>
                </a:lnTo>
                <a:close/>
                <a:moveTo>
                  <a:pt x="109" y="74"/>
                </a:moveTo>
                <a:cubicBezTo>
                  <a:pt x="136" y="46"/>
                  <a:pt x="136" y="46"/>
                  <a:pt x="136" y="46"/>
                </a:cubicBezTo>
                <a:cubicBezTo>
                  <a:pt x="147" y="57"/>
                  <a:pt x="147" y="57"/>
                  <a:pt x="147" y="57"/>
                </a:cubicBezTo>
                <a:cubicBezTo>
                  <a:pt x="147" y="28"/>
                  <a:pt x="147" y="28"/>
                  <a:pt x="147" y="28"/>
                </a:cubicBezTo>
                <a:cubicBezTo>
                  <a:pt x="117" y="28"/>
                  <a:pt x="117" y="28"/>
                  <a:pt x="117" y="28"/>
                </a:cubicBezTo>
                <a:cubicBezTo>
                  <a:pt x="128" y="38"/>
                  <a:pt x="128" y="38"/>
                  <a:pt x="128" y="38"/>
                </a:cubicBezTo>
                <a:cubicBezTo>
                  <a:pt x="101" y="66"/>
                  <a:pt x="101" y="66"/>
                  <a:pt x="101" y="66"/>
                </a:cubicBezTo>
                <a:lnTo>
                  <a:pt x="109" y="74"/>
                </a:lnTo>
                <a:close/>
                <a:moveTo>
                  <a:pt x="147" y="129"/>
                </a:moveTo>
                <a:cubicBezTo>
                  <a:pt x="147" y="99"/>
                  <a:pt x="147" y="99"/>
                  <a:pt x="147" y="99"/>
                </a:cubicBezTo>
                <a:cubicBezTo>
                  <a:pt x="136" y="110"/>
                  <a:pt x="136" y="110"/>
                  <a:pt x="136" y="110"/>
                </a:cubicBezTo>
                <a:cubicBezTo>
                  <a:pt x="109" y="83"/>
                  <a:pt x="109" y="83"/>
                  <a:pt x="109" y="83"/>
                </a:cubicBezTo>
                <a:cubicBezTo>
                  <a:pt x="101" y="91"/>
                  <a:pt x="101" y="91"/>
                  <a:pt x="101" y="91"/>
                </a:cubicBezTo>
                <a:cubicBezTo>
                  <a:pt x="128" y="118"/>
                  <a:pt x="128" y="118"/>
                  <a:pt x="128" y="118"/>
                </a:cubicBezTo>
                <a:cubicBezTo>
                  <a:pt x="117" y="129"/>
                  <a:pt x="117" y="129"/>
                  <a:pt x="117" y="129"/>
                </a:cubicBezTo>
                <a:lnTo>
                  <a:pt x="147" y="129"/>
                </a:lnTo>
                <a:close/>
                <a:moveTo>
                  <a:pt x="16" y="18"/>
                </a:moveTo>
                <a:cubicBezTo>
                  <a:pt x="16" y="17"/>
                  <a:pt x="17" y="16"/>
                  <a:pt x="18" y="16"/>
                </a:cubicBezTo>
                <a:cubicBezTo>
                  <a:pt x="51" y="16"/>
                  <a:pt x="51" y="16"/>
                  <a:pt x="51" y="16"/>
                </a:cubicBezTo>
                <a:cubicBezTo>
                  <a:pt x="51" y="0"/>
                  <a:pt x="51" y="0"/>
                  <a:pt x="51" y="0"/>
                </a:cubicBezTo>
                <a:cubicBezTo>
                  <a:pt x="18" y="0"/>
                  <a:pt x="18" y="0"/>
                  <a:pt x="18" y="0"/>
                </a:cubicBezTo>
                <a:cubicBezTo>
                  <a:pt x="8" y="0"/>
                  <a:pt x="0" y="8"/>
                  <a:pt x="0" y="18"/>
                </a:cubicBezTo>
                <a:cubicBezTo>
                  <a:pt x="0" y="44"/>
                  <a:pt x="0" y="44"/>
                  <a:pt x="0" y="44"/>
                </a:cubicBezTo>
                <a:cubicBezTo>
                  <a:pt x="16" y="44"/>
                  <a:pt x="16" y="44"/>
                  <a:pt x="16" y="44"/>
                </a:cubicBezTo>
                <a:lnTo>
                  <a:pt x="16" y="18"/>
                </a:lnTo>
                <a:close/>
                <a:moveTo>
                  <a:pt x="174" y="0"/>
                </a:moveTo>
                <a:cubicBezTo>
                  <a:pt x="142" y="0"/>
                  <a:pt x="142" y="0"/>
                  <a:pt x="142" y="0"/>
                </a:cubicBezTo>
                <a:cubicBezTo>
                  <a:pt x="142" y="16"/>
                  <a:pt x="142" y="16"/>
                  <a:pt x="142" y="16"/>
                </a:cubicBezTo>
                <a:cubicBezTo>
                  <a:pt x="174" y="16"/>
                  <a:pt x="174" y="16"/>
                  <a:pt x="174" y="16"/>
                </a:cubicBezTo>
                <a:cubicBezTo>
                  <a:pt x="175" y="16"/>
                  <a:pt x="176" y="17"/>
                  <a:pt x="176" y="18"/>
                </a:cubicBezTo>
                <a:cubicBezTo>
                  <a:pt x="176" y="44"/>
                  <a:pt x="176" y="44"/>
                  <a:pt x="176" y="44"/>
                </a:cubicBezTo>
                <a:cubicBezTo>
                  <a:pt x="192" y="44"/>
                  <a:pt x="192" y="44"/>
                  <a:pt x="192" y="44"/>
                </a:cubicBezTo>
                <a:cubicBezTo>
                  <a:pt x="192" y="18"/>
                  <a:pt x="192" y="18"/>
                  <a:pt x="192" y="18"/>
                </a:cubicBezTo>
                <a:cubicBezTo>
                  <a:pt x="192" y="8"/>
                  <a:pt x="184" y="0"/>
                  <a:pt x="174" y="0"/>
                </a:cubicBezTo>
                <a:moveTo>
                  <a:pt x="176" y="139"/>
                </a:moveTo>
                <a:cubicBezTo>
                  <a:pt x="176" y="140"/>
                  <a:pt x="175" y="140"/>
                  <a:pt x="174" y="140"/>
                </a:cubicBezTo>
                <a:cubicBezTo>
                  <a:pt x="142" y="140"/>
                  <a:pt x="142" y="140"/>
                  <a:pt x="142" y="140"/>
                </a:cubicBezTo>
                <a:cubicBezTo>
                  <a:pt x="142" y="156"/>
                  <a:pt x="142" y="156"/>
                  <a:pt x="142" y="156"/>
                </a:cubicBezTo>
                <a:cubicBezTo>
                  <a:pt x="174" y="156"/>
                  <a:pt x="174" y="156"/>
                  <a:pt x="174" y="156"/>
                </a:cubicBezTo>
                <a:cubicBezTo>
                  <a:pt x="184" y="156"/>
                  <a:pt x="192" y="148"/>
                  <a:pt x="192" y="139"/>
                </a:cubicBezTo>
                <a:cubicBezTo>
                  <a:pt x="192" y="113"/>
                  <a:pt x="192" y="113"/>
                  <a:pt x="192" y="113"/>
                </a:cubicBezTo>
                <a:cubicBezTo>
                  <a:pt x="176" y="113"/>
                  <a:pt x="176" y="113"/>
                  <a:pt x="176" y="113"/>
                </a:cubicBezTo>
                <a:lnTo>
                  <a:pt x="176" y="139"/>
                </a:lnTo>
                <a:close/>
                <a:moveTo>
                  <a:pt x="16" y="139"/>
                </a:moveTo>
                <a:cubicBezTo>
                  <a:pt x="16" y="113"/>
                  <a:pt x="16" y="113"/>
                  <a:pt x="16" y="113"/>
                </a:cubicBezTo>
                <a:cubicBezTo>
                  <a:pt x="0" y="113"/>
                  <a:pt x="0" y="113"/>
                  <a:pt x="0" y="113"/>
                </a:cubicBezTo>
                <a:cubicBezTo>
                  <a:pt x="0" y="139"/>
                  <a:pt x="0" y="139"/>
                  <a:pt x="0" y="139"/>
                </a:cubicBezTo>
                <a:cubicBezTo>
                  <a:pt x="0" y="148"/>
                  <a:pt x="8" y="156"/>
                  <a:pt x="18" y="156"/>
                </a:cubicBezTo>
                <a:cubicBezTo>
                  <a:pt x="51" y="156"/>
                  <a:pt x="51" y="156"/>
                  <a:pt x="51" y="156"/>
                </a:cubicBezTo>
                <a:cubicBezTo>
                  <a:pt x="51" y="140"/>
                  <a:pt x="51" y="140"/>
                  <a:pt x="51" y="140"/>
                </a:cubicBezTo>
                <a:cubicBezTo>
                  <a:pt x="18" y="140"/>
                  <a:pt x="18" y="140"/>
                  <a:pt x="18" y="140"/>
                </a:cubicBezTo>
                <a:cubicBezTo>
                  <a:pt x="17" y="140"/>
                  <a:pt x="16" y="140"/>
                  <a:pt x="16" y="139"/>
                </a:cubicBezTo>
              </a:path>
            </a:pathLst>
          </a:custGeom>
          <a:solidFill>
            <a:srgbClr val="F2E6CE"/>
          </a:solidFill>
          <a:ln>
            <a:noFill/>
          </a:ln>
        </p:spPr>
        <p:txBody>
          <a:bodyPr vert="horz" wrap="square" lIns="91440" tIns="45720" rIns="91440" bIns="45720" numCol="1" anchor="t" anchorCtr="0" compatLnSpc="1"/>
          <a:lstStyle/>
          <a:p>
            <a:endParaRPr lang="en-US" sz="1600">
              <a:solidFill>
                <a:srgbClr val="645848"/>
              </a:solidFill>
              <a:latin typeface="微软雅黑" panose="020B0503020204020204" charset="-122"/>
              <a:ea typeface="微软雅黑" panose="020B0503020204020204" charset="-122"/>
              <a:cs typeface="Raleway" panose="020B0503030101060003" charset="0"/>
            </a:endParaRPr>
          </a:p>
        </p:txBody>
      </p:sp>
      <p:sp>
        <p:nvSpPr>
          <p:cNvPr id="26" name="Freeform 534"/>
          <p:cNvSpPr>
            <a:spLocks noEditPoints="1"/>
          </p:cNvSpPr>
          <p:nvPr/>
        </p:nvSpPr>
        <p:spPr bwMode="auto">
          <a:xfrm>
            <a:off x="3091873" y="2672731"/>
            <a:ext cx="260088" cy="318432"/>
          </a:xfrm>
          <a:custGeom>
            <a:avLst/>
            <a:gdLst>
              <a:gd name="T0" fmla="*/ 21 w 154"/>
              <a:gd name="T1" fmla="*/ 12 h 189"/>
              <a:gd name="T2" fmla="*/ 29 w 154"/>
              <a:gd name="T3" fmla="*/ 6 h 189"/>
              <a:gd name="T4" fmla="*/ 6 w 154"/>
              <a:gd name="T5" fmla="*/ 0 h 189"/>
              <a:gd name="T6" fmla="*/ 6 w 154"/>
              <a:gd name="T7" fmla="*/ 12 h 189"/>
              <a:gd name="T8" fmla="*/ 9 w 154"/>
              <a:gd name="T9" fmla="*/ 73 h 189"/>
              <a:gd name="T10" fmla="*/ 0 w 154"/>
              <a:gd name="T11" fmla="*/ 96 h 189"/>
              <a:gd name="T12" fmla="*/ 9 w 154"/>
              <a:gd name="T13" fmla="*/ 177 h 189"/>
              <a:gd name="T14" fmla="*/ 0 w 154"/>
              <a:gd name="T15" fmla="*/ 183 h 189"/>
              <a:gd name="T16" fmla="*/ 13 w 154"/>
              <a:gd name="T17" fmla="*/ 189 h 189"/>
              <a:gd name="T18" fmla="*/ 17 w 154"/>
              <a:gd name="T19" fmla="*/ 189 h 189"/>
              <a:gd name="T20" fmla="*/ 29 w 154"/>
              <a:gd name="T21" fmla="*/ 183 h 189"/>
              <a:gd name="T22" fmla="*/ 21 w 154"/>
              <a:gd name="T23" fmla="*/ 177 h 189"/>
              <a:gd name="T24" fmla="*/ 30 w 154"/>
              <a:gd name="T25" fmla="*/ 96 h 189"/>
              <a:gd name="T26" fmla="*/ 21 w 154"/>
              <a:gd name="T27" fmla="*/ 73 h 189"/>
              <a:gd name="T28" fmla="*/ 15 w 154"/>
              <a:gd name="T29" fmla="*/ 104 h 189"/>
              <a:gd name="T30" fmla="*/ 8 w 154"/>
              <a:gd name="T31" fmla="*/ 88 h 189"/>
              <a:gd name="T32" fmla="*/ 22 w 154"/>
              <a:gd name="T33" fmla="*/ 88 h 189"/>
              <a:gd name="T34" fmla="*/ 154 w 154"/>
              <a:gd name="T35" fmla="*/ 41 h 189"/>
              <a:gd name="T36" fmla="*/ 145 w 154"/>
              <a:gd name="T37" fmla="*/ 19 h 189"/>
              <a:gd name="T38" fmla="*/ 148 w 154"/>
              <a:gd name="T39" fmla="*/ 12 h 189"/>
              <a:gd name="T40" fmla="*/ 148 w 154"/>
              <a:gd name="T41" fmla="*/ 0 h 189"/>
              <a:gd name="T42" fmla="*/ 125 w 154"/>
              <a:gd name="T43" fmla="*/ 6 h 189"/>
              <a:gd name="T44" fmla="*/ 133 w 154"/>
              <a:gd name="T45" fmla="*/ 12 h 189"/>
              <a:gd name="T46" fmla="*/ 124 w 154"/>
              <a:gd name="T47" fmla="*/ 33 h 189"/>
              <a:gd name="T48" fmla="*/ 133 w 154"/>
              <a:gd name="T49" fmla="*/ 56 h 189"/>
              <a:gd name="T50" fmla="*/ 131 w 154"/>
              <a:gd name="T51" fmla="*/ 177 h 189"/>
              <a:gd name="T52" fmla="*/ 131 w 154"/>
              <a:gd name="T53" fmla="*/ 189 h 189"/>
              <a:gd name="T54" fmla="*/ 139 w 154"/>
              <a:gd name="T55" fmla="*/ 189 h 189"/>
              <a:gd name="T56" fmla="*/ 148 w 154"/>
              <a:gd name="T57" fmla="*/ 189 h 189"/>
              <a:gd name="T58" fmla="*/ 148 w 154"/>
              <a:gd name="T59" fmla="*/ 177 h 189"/>
              <a:gd name="T60" fmla="*/ 145 w 154"/>
              <a:gd name="T61" fmla="*/ 56 h 189"/>
              <a:gd name="T62" fmla="*/ 132 w 154"/>
              <a:gd name="T63" fmla="*/ 33 h 189"/>
              <a:gd name="T64" fmla="*/ 146 w 154"/>
              <a:gd name="T65" fmla="*/ 33 h 189"/>
              <a:gd name="T66" fmla="*/ 139 w 154"/>
              <a:gd name="T67" fmla="*/ 49 h 189"/>
              <a:gd name="T68" fmla="*/ 132 w 154"/>
              <a:gd name="T69" fmla="*/ 33 h 189"/>
              <a:gd name="T70" fmla="*/ 83 w 154"/>
              <a:gd name="T71" fmla="*/ 12 h 189"/>
              <a:gd name="T72" fmla="*/ 92 w 154"/>
              <a:gd name="T73" fmla="*/ 6 h 189"/>
              <a:gd name="T74" fmla="*/ 69 w 154"/>
              <a:gd name="T75" fmla="*/ 0 h 189"/>
              <a:gd name="T76" fmla="*/ 69 w 154"/>
              <a:gd name="T77" fmla="*/ 12 h 189"/>
              <a:gd name="T78" fmla="*/ 71 w 154"/>
              <a:gd name="T79" fmla="*/ 129 h 189"/>
              <a:gd name="T80" fmla="*/ 62 w 154"/>
              <a:gd name="T81" fmla="*/ 151 h 189"/>
              <a:gd name="T82" fmla="*/ 71 w 154"/>
              <a:gd name="T83" fmla="*/ 177 h 189"/>
              <a:gd name="T84" fmla="*/ 63 w 154"/>
              <a:gd name="T85" fmla="*/ 183 h 189"/>
              <a:gd name="T86" fmla="*/ 75 w 154"/>
              <a:gd name="T87" fmla="*/ 189 h 189"/>
              <a:gd name="T88" fmla="*/ 79 w 154"/>
              <a:gd name="T89" fmla="*/ 189 h 189"/>
              <a:gd name="T90" fmla="*/ 92 w 154"/>
              <a:gd name="T91" fmla="*/ 183 h 189"/>
              <a:gd name="T92" fmla="*/ 83 w 154"/>
              <a:gd name="T93" fmla="*/ 177 h 189"/>
              <a:gd name="T94" fmla="*/ 92 w 154"/>
              <a:gd name="T95" fmla="*/ 151 h 189"/>
              <a:gd name="T96" fmla="*/ 83 w 154"/>
              <a:gd name="T97" fmla="*/ 129 h 189"/>
              <a:gd name="T98" fmla="*/ 77 w 154"/>
              <a:gd name="T99" fmla="*/ 159 h 189"/>
              <a:gd name="T100" fmla="*/ 70 w 154"/>
              <a:gd name="T101" fmla="*/ 144 h 189"/>
              <a:gd name="T102" fmla="*/ 84 w 154"/>
              <a:gd name="T103" fmla="*/ 14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4" h="189">
                <a:moveTo>
                  <a:pt x="21" y="73"/>
                </a:moveTo>
                <a:cubicBezTo>
                  <a:pt x="21" y="12"/>
                  <a:pt x="21" y="12"/>
                  <a:pt x="21" y="12"/>
                </a:cubicBezTo>
                <a:cubicBezTo>
                  <a:pt x="23" y="12"/>
                  <a:pt x="23" y="12"/>
                  <a:pt x="23" y="12"/>
                </a:cubicBezTo>
                <a:cubicBezTo>
                  <a:pt x="27" y="12"/>
                  <a:pt x="29" y="9"/>
                  <a:pt x="29" y="6"/>
                </a:cubicBezTo>
                <a:cubicBezTo>
                  <a:pt x="29" y="3"/>
                  <a:pt x="27" y="0"/>
                  <a:pt x="23" y="0"/>
                </a:cubicBezTo>
                <a:cubicBezTo>
                  <a:pt x="6" y="0"/>
                  <a:pt x="6" y="0"/>
                  <a:pt x="6" y="0"/>
                </a:cubicBezTo>
                <a:cubicBezTo>
                  <a:pt x="3" y="0"/>
                  <a:pt x="0" y="3"/>
                  <a:pt x="0" y="6"/>
                </a:cubicBezTo>
                <a:cubicBezTo>
                  <a:pt x="0" y="9"/>
                  <a:pt x="3" y="12"/>
                  <a:pt x="6" y="12"/>
                </a:cubicBezTo>
                <a:cubicBezTo>
                  <a:pt x="9" y="12"/>
                  <a:pt x="9" y="12"/>
                  <a:pt x="9" y="12"/>
                </a:cubicBezTo>
                <a:cubicBezTo>
                  <a:pt x="9" y="73"/>
                  <a:pt x="9" y="73"/>
                  <a:pt x="9" y="73"/>
                </a:cubicBezTo>
                <a:cubicBezTo>
                  <a:pt x="3" y="75"/>
                  <a:pt x="0" y="81"/>
                  <a:pt x="0" y="88"/>
                </a:cubicBezTo>
                <a:cubicBezTo>
                  <a:pt x="0" y="96"/>
                  <a:pt x="0" y="96"/>
                  <a:pt x="0" y="96"/>
                </a:cubicBezTo>
                <a:cubicBezTo>
                  <a:pt x="0" y="102"/>
                  <a:pt x="3" y="108"/>
                  <a:pt x="9" y="110"/>
                </a:cubicBezTo>
                <a:cubicBezTo>
                  <a:pt x="9" y="177"/>
                  <a:pt x="9" y="177"/>
                  <a:pt x="9" y="177"/>
                </a:cubicBezTo>
                <a:cubicBezTo>
                  <a:pt x="6" y="177"/>
                  <a:pt x="6" y="177"/>
                  <a:pt x="6" y="177"/>
                </a:cubicBezTo>
                <a:cubicBezTo>
                  <a:pt x="3" y="177"/>
                  <a:pt x="0" y="179"/>
                  <a:pt x="0" y="183"/>
                </a:cubicBezTo>
                <a:cubicBezTo>
                  <a:pt x="0" y="186"/>
                  <a:pt x="3" y="189"/>
                  <a:pt x="6" y="189"/>
                </a:cubicBezTo>
                <a:cubicBezTo>
                  <a:pt x="13" y="189"/>
                  <a:pt x="13" y="189"/>
                  <a:pt x="13" y="189"/>
                </a:cubicBezTo>
                <a:cubicBezTo>
                  <a:pt x="14" y="189"/>
                  <a:pt x="14" y="189"/>
                  <a:pt x="15" y="189"/>
                </a:cubicBezTo>
                <a:cubicBezTo>
                  <a:pt x="15" y="189"/>
                  <a:pt x="16" y="189"/>
                  <a:pt x="17" y="189"/>
                </a:cubicBezTo>
                <a:cubicBezTo>
                  <a:pt x="23" y="189"/>
                  <a:pt x="23" y="189"/>
                  <a:pt x="23" y="189"/>
                </a:cubicBezTo>
                <a:cubicBezTo>
                  <a:pt x="27" y="189"/>
                  <a:pt x="29" y="186"/>
                  <a:pt x="29" y="183"/>
                </a:cubicBezTo>
                <a:cubicBezTo>
                  <a:pt x="29" y="179"/>
                  <a:pt x="27" y="177"/>
                  <a:pt x="23" y="177"/>
                </a:cubicBezTo>
                <a:cubicBezTo>
                  <a:pt x="21" y="177"/>
                  <a:pt x="21" y="177"/>
                  <a:pt x="21" y="177"/>
                </a:cubicBezTo>
                <a:cubicBezTo>
                  <a:pt x="21" y="110"/>
                  <a:pt x="21" y="110"/>
                  <a:pt x="21" y="110"/>
                </a:cubicBezTo>
                <a:cubicBezTo>
                  <a:pt x="26" y="108"/>
                  <a:pt x="30" y="102"/>
                  <a:pt x="30" y="96"/>
                </a:cubicBezTo>
                <a:cubicBezTo>
                  <a:pt x="30" y="88"/>
                  <a:pt x="30" y="88"/>
                  <a:pt x="30" y="88"/>
                </a:cubicBezTo>
                <a:cubicBezTo>
                  <a:pt x="30" y="81"/>
                  <a:pt x="26" y="75"/>
                  <a:pt x="21" y="73"/>
                </a:cubicBezTo>
                <a:moveTo>
                  <a:pt x="22" y="96"/>
                </a:moveTo>
                <a:cubicBezTo>
                  <a:pt x="22" y="100"/>
                  <a:pt x="19" y="104"/>
                  <a:pt x="15" y="104"/>
                </a:cubicBezTo>
                <a:cubicBezTo>
                  <a:pt x="11" y="104"/>
                  <a:pt x="8" y="100"/>
                  <a:pt x="8" y="96"/>
                </a:cubicBezTo>
                <a:cubicBezTo>
                  <a:pt x="8" y="88"/>
                  <a:pt x="8" y="88"/>
                  <a:pt x="8" y="88"/>
                </a:cubicBezTo>
                <a:cubicBezTo>
                  <a:pt x="8" y="83"/>
                  <a:pt x="11" y="80"/>
                  <a:pt x="15" y="80"/>
                </a:cubicBezTo>
                <a:cubicBezTo>
                  <a:pt x="19" y="80"/>
                  <a:pt x="22" y="83"/>
                  <a:pt x="22" y="88"/>
                </a:cubicBezTo>
                <a:lnTo>
                  <a:pt x="22" y="96"/>
                </a:lnTo>
                <a:close/>
                <a:moveTo>
                  <a:pt x="154" y="41"/>
                </a:moveTo>
                <a:cubicBezTo>
                  <a:pt x="154" y="33"/>
                  <a:pt x="154" y="33"/>
                  <a:pt x="154" y="33"/>
                </a:cubicBezTo>
                <a:cubicBezTo>
                  <a:pt x="154" y="27"/>
                  <a:pt x="151" y="21"/>
                  <a:pt x="145" y="19"/>
                </a:cubicBezTo>
                <a:cubicBezTo>
                  <a:pt x="145" y="12"/>
                  <a:pt x="145" y="12"/>
                  <a:pt x="145" y="12"/>
                </a:cubicBezTo>
                <a:cubicBezTo>
                  <a:pt x="148" y="12"/>
                  <a:pt x="148" y="12"/>
                  <a:pt x="148" y="12"/>
                </a:cubicBezTo>
                <a:cubicBezTo>
                  <a:pt x="151" y="12"/>
                  <a:pt x="154" y="9"/>
                  <a:pt x="154" y="6"/>
                </a:cubicBezTo>
                <a:cubicBezTo>
                  <a:pt x="154" y="3"/>
                  <a:pt x="151" y="0"/>
                  <a:pt x="148" y="0"/>
                </a:cubicBezTo>
                <a:cubicBezTo>
                  <a:pt x="131" y="0"/>
                  <a:pt x="131" y="0"/>
                  <a:pt x="131" y="0"/>
                </a:cubicBezTo>
                <a:cubicBezTo>
                  <a:pt x="128" y="0"/>
                  <a:pt x="125" y="3"/>
                  <a:pt x="125" y="6"/>
                </a:cubicBezTo>
                <a:cubicBezTo>
                  <a:pt x="125" y="9"/>
                  <a:pt x="128" y="12"/>
                  <a:pt x="131" y="12"/>
                </a:cubicBezTo>
                <a:cubicBezTo>
                  <a:pt x="133" y="12"/>
                  <a:pt x="133" y="12"/>
                  <a:pt x="133" y="12"/>
                </a:cubicBezTo>
                <a:cubicBezTo>
                  <a:pt x="133" y="19"/>
                  <a:pt x="133" y="19"/>
                  <a:pt x="133" y="19"/>
                </a:cubicBezTo>
                <a:cubicBezTo>
                  <a:pt x="128" y="21"/>
                  <a:pt x="124" y="27"/>
                  <a:pt x="124" y="33"/>
                </a:cubicBezTo>
                <a:cubicBezTo>
                  <a:pt x="124" y="41"/>
                  <a:pt x="124" y="41"/>
                  <a:pt x="124" y="41"/>
                </a:cubicBezTo>
                <a:cubicBezTo>
                  <a:pt x="124" y="48"/>
                  <a:pt x="128" y="53"/>
                  <a:pt x="133" y="56"/>
                </a:cubicBezTo>
                <a:cubicBezTo>
                  <a:pt x="133" y="177"/>
                  <a:pt x="133" y="177"/>
                  <a:pt x="133" y="177"/>
                </a:cubicBezTo>
                <a:cubicBezTo>
                  <a:pt x="131" y="177"/>
                  <a:pt x="131" y="177"/>
                  <a:pt x="131" y="177"/>
                </a:cubicBezTo>
                <a:cubicBezTo>
                  <a:pt x="128" y="177"/>
                  <a:pt x="125" y="179"/>
                  <a:pt x="125" y="183"/>
                </a:cubicBezTo>
                <a:cubicBezTo>
                  <a:pt x="125" y="186"/>
                  <a:pt x="128" y="189"/>
                  <a:pt x="131" y="189"/>
                </a:cubicBezTo>
                <a:cubicBezTo>
                  <a:pt x="138" y="189"/>
                  <a:pt x="138" y="189"/>
                  <a:pt x="138" y="189"/>
                </a:cubicBezTo>
                <a:cubicBezTo>
                  <a:pt x="138" y="189"/>
                  <a:pt x="139" y="189"/>
                  <a:pt x="139" y="189"/>
                </a:cubicBezTo>
                <a:cubicBezTo>
                  <a:pt x="140" y="189"/>
                  <a:pt x="141" y="189"/>
                  <a:pt x="141" y="189"/>
                </a:cubicBezTo>
                <a:cubicBezTo>
                  <a:pt x="148" y="189"/>
                  <a:pt x="148" y="189"/>
                  <a:pt x="148" y="189"/>
                </a:cubicBezTo>
                <a:cubicBezTo>
                  <a:pt x="151" y="189"/>
                  <a:pt x="154" y="186"/>
                  <a:pt x="154" y="183"/>
                </a:cubicBezTo>
                <a:cubicBezTo>
                  <a:pt x="154" y="179"/>
                  <a:pt x="151" y="177"/>
                  <a:pt x="148" y="177"/>
                </a:cubicBezTo>
                <a:cubicBezTo>
                  <a:pt x="145" y="177"/>
                  <a:pt x="145" y="177"/>
                  <a:pt x="145" y="177"/>
                </a:cubicBezTo>
                <a:cubicBezTo>
                  <a:pt x="145" y="56"/>
                  <a:pt x="145" y="56"/>
                  <a:pt x="145" y="56"/>
                </a:cubicBezTo>
                <a:cubicBezTo>
                  <a:pt x="151" y="53"/>
                  <a:pt x="154" y="48"/>
                  <a:pt x="154" y="41"/>
                </a:cubicBezTo>
                <a:moveTo>
                  <a:pt x="132" y="33"/>
                </a:moveTo>
                <a:cubicBezTo>
                  <a:pt x="132" y="29"/>
                  <a:pt x="135" y="25"/>
                  <a:pt x="139" y="25"/>
                </a:cubicBezTo>
                <a:cubicBezTo>
                  <a:pt x="143" y="25"/>
                  <a:pt x="146" y="29"/>
                  <a:pt x="146" y="33"/>
                </a:cubicBezTo>
                <a:cubicBezTo>
                  <a:pt x="146" y="41"/>
                  <a:pt x="146" y="41"/>
                  <a:pt x="146" y="41"/>
                </a:cubicBezTo>
                <a:cubicBezTo>
                  <a:pt x="146" y="46"/>
                  <a:pt x="143" y="49"/>
                  <a:pt x="139" y="49"/>
                </a:cubicBezTo>
                <a:cubicBezTo>
                  <a:pt x="135" y="49"/>
                  <a:pt x="132" y="46"/>
                  <a:pt x="132" y="41"/>
                </a:cubicBezTo>
                <a:lnTo>
                  <a:pt x="132" y="33"/>
                </a:lnTo>
                <a:close/>
                <a:moveTo>
                  <a:pt x="83" y="129"/>
                </a:moveTo>
                <a:cubicBezTo>
                  <a:pt x="83" y="12"/>
                  <a:pt x="83" y="12"/>
                  <a:pt x="83" y="12"/>
                </a:cubicBezTo>
                <a:cubicBezTo>
                  <a:pt x="86" y="12"/>
                  <a:pt x="86" y="12"/>
                  <a:pt x="86" y="12"/>
                </a:cubicBezTo>
                <a:cubicBezTo>
                  <a:pt x="89" y="12"/>
                  <a:pt x="92" y="9"/>
                  <a:pt x="92" y="6"/>
                </a:cubicBezTo>
                <a:cubicBezTo>
                  <a:pt x="92" y="3"/>
                  <a:pt x="89" y="0"/>
                  <a:pt x="86" y="0"/>
                </a:cubicBezTo>
                <a:cubicBezTo>
                  <a:pt x="69" y="0"/>
                  <a:pt x="69" y="0"/>
                  <a:pt x="69" y="0"/>
                </a:cubicBezTo>
                <a:cubicBezTo>
                  <a:pt x="65" y="0"/>
                  <a:pt x="63" y="3"/>
                  <a:pt x="63" y="6"/>
                </a:cubicBezTo>
                <a:cubicBezTo>
                  <a:pt x="63" y="9"/>
                  <a:pt x="65" y="12"/>
                  <a:pt x="69" y="12"/>
                </a:cubicBezTo>
                <a:cubicBezTo>
                  <a:pt x="71" y="12"/>
                  <a:pt x="71" y="12"/>
                  <a:pt x="71" y="12"/>
                </a:cubicBezTo>
                <a:cubicBezTo>
                  <a:pt x="71" y="129"/>
                  <a:pt x="71" y="129"/>
                  <a:pt x="71" y="129"/>
                </a:cubicBezTo>
                <a:cubicBezTo>
                  <a:pt x="66" y="131"/>
                  <a:pt x="62" y="137"/>
                  <a:pt x="62" y="144"/>
                </a:cubicBezTo>
                <a:cubicBezTo>
                  <a:pt x="62" y="151"/>
                  <a:pt x="62" y="151"/>
                  <a:pt x="62" y="151"/>
                </a:cubicBezTo>
                <a:cubicBezTo>
                  <a:pt x="62" y="158"/>
                  <a:pt x="66" y="164"/>
                  <a:pt x="71" y="166"/>
                </a:cubicBezTo>
                <a:cubicBezTo>
                  <a:pt x="71" y="177"/>
                  <a:pt x="71" y="177"/>
                  <a:pt x="71" y="177"/>
                </a:cubicBezTo>
                <a:cubicBezTo>
                  <a:pt x="69" y="177"/>
                  <a:pt x="69" y="177"/>
                  <a:pt x="69" y="177"/>
                </a:cubicBezTo>
                <a:cubicBezTo>
                  <a:pt x="65" y="177"/>
                  <a:pt x="63" y="179"/>
                  <a:pt x="63" y="183"/>
                </a:cubicBezTo>
                <a:cubicBezTo>
                  <a:pt x="63" y="186"/>
                  <a:pt x="65" y="189"/>
                  <a:pt x="69" y="189"/>
                </a:cubicBezTo>
                <a:cubicBezTo>
                  <a:pt x="75" y="189"/>
                  <a:pt x="75" y="189"/>
                  <a:pt x="75" y="189"/>
                </a:cubicBezTo>
                <a:cubicBezTo>
                  <a:pt x="76" y="189"/>
                  <a:pt x="76" y="189"/>
                  <a:pt x="77" y="189"/>
                </a:cubicBezTo>
                <a:cubicBezTo>
                  <a:pt x="78" y="189"/>
                  <a:pt x="78" y="189"/>
                  <a:pt x="79" y="189"/>
                </a:cubicBezTo>
                <a:cubicBezTo>
                  <a:pt x="86" y="189"/>
                  <a:pt x="86" y="189"/>
                  <a:pt x="86" y="189"/>
                </a:cubicBezTo>
                <a:cubicBezTo>
                  <a:pt x="89" y="189"/>
                  <a:pt x="92" y="186"/>
                  <a:pt x="92" y="183"/>
                </a:cubicBezTo>
                <a:cubicBezTo>
                  <a:pt x="92" y="179"/>
                  <a:pt x="89" y="177"/>
                  <a:pt x="86" y="177"/>
                </a:cubicBezTo>
                <a:cubicBezTo>
                  <a:pt x="83" y="177"/>
                  <a:pt x="83" y="177"/>
                  <a:pt x="83" y="177"/>
                </a:cubicBezTo>
                <a:cubicBezTo>
                  <a:pt x="83" y="166"/>
                  <a:pt x="83" y="166"/>
                  <a:pt x="83" y="166"/>
                </a:cubicBezTo>
                <a:cubicBezTo>
                  <a:pt x="88" y="164"/>
                  <a:pt x="92" y="158"/>
                  <a:pt x="92" y="151"/>
                </a:cubicBezTo>
                <a:cubicBezTo>
                  <a:pt x="92" y="144"/>
                  <a:pt x="92" y="144"/>
                  <a:pt x="92" y="144"/>
                </a:cubicBezTo>
                <a:cubicBezTo>
                  <a:pt x="92" y="137"/>
                  <a:pt x="88" y="131"/>
                  <a:pt x="83" y="129"/>
                </a:cubicBezTo>
                <a:moveTo>
                  <a:pt x="84" y="151"/>
                </a:moveTo>
                <a:cubicBezTo>
                  <a:pt x="84" y="156"/>
                  <a:pt x="81" y="159"/>
                  <a:pt x="77" y="159"/>
                </a:cubicBezTo>
                <a:cubicBezTo>
                  <a:pt x="73" y="159"/>
                  <a:pt x="70" y="156"/>
                  <a:pt x="70" y="151"/>
                </a:cubicBezTo>
                <a:cubicBezTo>
                  <a:pt x="70" y="144"/>
                  <a:pt x="70" y="144"/>
                  <a:pt x="70" y="144"/>
                </a:cubicBezTo>
                <a:cubicBezTo>
                  <a:pt x="70" y="139"/>
                  <a:pt x="73" y="136"/>
                  <a:pt x="77" y="136"/>
                </a:cubicBezTo>
                <a:cubicBezTo>
                  <a:pt x="81" y="136"/>
                  <a:pt x="84" y="139"/>
                  <a:pt x="84" y="144"/>
                </a:cubicBezTo>
                <a:lnTo>
                  <a:pt x="84" y="151"/>
                </a:lnTo>
                <a:close/>
              </a:path>
            </a:pathLst>
          </a:custGeom>
          <a:solidFill>
            <a:srgbClr val="F2E6CE"/>
          </a:solidFill>
          <a:ln>
            <a:noFill/>
          </a:ln>
        </p:spPr>
        <p:txBody>
          <a:bodyPr vert="horz" wrap="square" lIns="91440" tIns="45720" rIns="91440" bIns="45720" numCol="1" anchor="t" anchorCtr="0" compatLnSpc="1"/>
          <a:lstStyle/>
          <a:p>
            <a:endParaRPr lang="en-US" sz="1600">
              <a:solidFill>
                <a:srgbClr val="645848"/>
              </a:solidFill>
              <a:latin typeface="微软雅黑" panose="020B0503020204020204" charset="-122"/>
              <a:ea typeface="微软雅黑" panose="020B0503020204020204" charset="-122"/>
              <a:cs typeface="Raleway" panose="020B0503030101060003" charset="0"/>
            </a:endParaRPr>
          </a:p>
        </p:txBody>
      </p:sp>
      <p:sp>
        <p:nvSpPr>
          <p:cNvPr id="27" name="Freeform 144"/>
          <p:cNvSpPr>
            <a:spLocks noEditPoints="1"/>
          </p:cNvSpPr>
          <p:nvPr/>
        </p:nvSpPr>
        <p:spPr bwMode="auto">
          <a:xfrm>
            <a:off x="3045454" y="3794673"/>
            <a:ext cx="352876" cy="300858"/>
          </a:xfrm>
          <a:custGeom>
            <a:avLst/>
            <a:gdLst>
              <a:gd name="T0" fmla="*/ 75 w 209"/>
              <a:gd name="T1" fmla="*/ 50 h 178"/>
              <a:gd name="T2" fmla="*/ 77 w 209"/>
              <a:gd name="T3" fmla="*/ 47 h 178"/>
              <a:gd name="T4" fmla="*/ 74 w 209"/>
              <a:gd name="T5" fmla="*/ 24 h 178"/>
              <a:gd name="T6" fmla="*/ 96 w 209"/>
              <a:gd name="T7" fmla="*/ 13 h 178"/>
              <a:gd name="T8" fmla="*/ 95 w 209"/>
              <a:gd name="T9" fmla="*/ 7 h 178"/>
              <a:gd name="T10" fmla="*/ 47 w 209"/>
              <a:gd name="T11" fmla="*/ 16 h 178"/>
              <a:gd name="T12" fmla="*/ 15 w 209"/>
              <a:gd name="T13" fmla="*/ 48 h 178"/>
              <a:gd name="T14" fmla="*/ 14 w 209"/>
              <a:gd name="T15" fmla="*/ 53 h 178"/>
              <a:gd name="T16" fmla="*/ 8 w 209"/>
              <a:gd name="T17" fmla="*/ 56 h 178"/>
              <a:gd name="T18" fmla="*/ 0 w 209"/>
              <a:gd name="T19" fmla="*/ 64 h 178"/>
              <a:gd name="T20" fmla="*/ 13 w 209"/>
              <a:gd name="T21" fmla="*/ 81 h 178"/>
              <a:gd name="T22" fmla="*/ 30 w 209"/>
              <a:gd name="T23" fmla="*/ 94 h 178"/>
              <a:gd name="T24" fmla="*/ 38 w 209"/>
              <a:gd name="T25" fmla="*/ 86 h 178"/>
              <a:gd name="T26" fmla="*/ 40 w 209"/>
              <a:gd name="T27" fmla="*/ 80 h 178"/>
              <a:gd name="T28" fmla="*/ 46 w 209"/>
              <a:gd name="T29" fmla="*/ 78 h 178"/>
              <a:gd name="T30" fmla="*/ 48 w 209"/>
              <a:gd name="T31" fmla="*/ 76 h 178"/>
              <a:gd name="T32" fmla="*/ 142 w 209"/>
              <a:gd name="T33" fmla="*/ 173 h 178"/>
              <a:gd name="T34" fmla="*/ 153 w 209"/>
              <a:gd name="T35" fmla="*/ 178 h 178"/>
              <a:gd name="T36" fmla="*/ 165 w 209"/>
              <a:gd name="T37" fmla="*/ 174 h 178"/>
              <a:gd name="T38" fmla="*/ 172 w 209"/>
              <a:gd name="T39" fmla="*/ 166 h 178"/>
              <a:gd name="T40" fmla="*/ 177 w 209"/>
              <a:gd name="T41" fmla="*/ 155 h 178"/>
              <a:gd name="T42" fmla="*/ 172 w 209"/>
              <a:gd name="T43" fmla="*/ 144 h 178"/>
              <a:gd name="T44" fmla="*/ 75 w 209"/>
              <a:gd name="T45" fmla="*/ 50 h 178"/>
              <a:gd name="T46" fmla="*/ 167 w 209"/>
              <a:gd name="T47" fmla="*/ 160 h 178"/>
              <a:gd name="T48" fmla="*/ 159 w 209"/>
              <a:gd name="T49" fmla="*/ 168 h 178"/>
              <a:gd name="T50" fmla="*/ 154 w 209"/>
              <a:gd name="T51" fmla="*/ 170 h 178"/>
              <a:gd name="T52" fmla="*/ 148 w 209"/>
              <a:gd name="T53" fmla="*/ 168 h 178"/>
              <a:gd name="T54" fmla="*/ 54 w 209"/>
              <a:gd name="T55" fmla="*/ 70 h 178"/>
              <a:gd name="T56" fmla="*/ 69 w 209"/>
              <a:gd name="T57" fmla="*/ 55 h 178"/>
              <a:gd name="T58" fmla="*/ 166 w 209"/>
              <a:gd name="T59" fmla="*/ 149 h 178"/>
              <a:gd name="T60" fmla="*/ 169 w 209"/>
              <a:gd name="T61" fmla="*/ 155 h 178"/>
              <a:gd name="T62" fmla="*/ 167 w 209"/>
              <a:gd name="T63" fmla="*/ 160 h 178"/>
              <a:gd name="T64" fmla="*/ 76 w 209"/>
              <a:gd name="T65" fmla="*/ 113 h 178"/>
              <a:gd name="T66" fmla="*/ 104 w 209"/>
              <a:gd name="T67" fmla="*/ 143 h 178"/>
              <a:gd name="T68" fmla="*/ 76 w 209"/>
              <a:gd name="T69" fmla="*/ 172 h 178"/>
              <a:gd name="T70" fmla="*/ 64 w 209"/>
              <a:gd name="T71" fmla="*/ 177 h 178"/>
              <a:gd name="T72" fmla="*/ 53 w 209"/>
              <a:gd name="T73" fmla="*/ 172 h 178"/>
              <a:gd name="T74" fmla="*/ 46 w 209"/>
              <a:gd name="T75" fmla="*/ 165 h 178"/>
              <a:gd name="T76" fmla="*/ 41 w 209"/>
              <a:gd name="T77" fmla="*/ 154 h 178"/>
              <a:gd name="T78" fmla="*/ 46 w 209"/>
              <a:gd name="T79" fmla="*/ 142 h 178"/>
              <a:gd name="T80" fmla="*/ 76 w 209"/>
              <a:gd name="T81" fmla="*/ 113 h 178"/>
              <a:gd name="T82" fmla="*/ 209 w 209"/>
              <a:gd name="T83" fmla="*/ 57 h 178"/>
              <a:gd name="T84" fmla="*/ 200 w 209"/>
              <a:gd name="T85" fmla="*/ 71 h 178"/>
              <a:gd name="T86" fmla="*/ 164 w 209"/>
              <a:gd name="T87" fmla="*/ 80 h 178"/>
              <a:gd name="T88" fmla="*/ 141 w 209"/>
              <a:gd name="T89" fmla="*/ 105 h 178"/>
              <a:gd name="T90" fmla="*/ 113 w 209"/>
              <a:gd name="T91" fmla="*/ 78 h 178"/>
              <a:gd name="T92" fmla="*/ 138 w 209"/>
              <a:gd name="T93" fmla="*/ 54 h 178"/>
              <a:gd name="T94" fmla="*/ 147 w 209"/>
              <a:gd name="T95" fmla="*/ 18 h 178"/>
              <a:gd name="T96" fmla="*/ 200 w 209"/>
              <a:gd name="T97" fmla="*/ 18 h 178"/>
              <a:gd name="T98" fmla="*/ 171 w 209"/>
              <a:gd name="T99" fmla="*/ 26 h 178"/>
              <a:gd name="T100" fmla="*/ 165 w 209"/>
              <a:gd name="T101" fmla="*/ 48 h 178"/>
              <a:gd name="T102" fmla="*/ 181 w 209"/>
              <a:gd name="T103" fmla="*/ 65 h 178"/>
              <a:gd name="T104" fmla="*/ 209 w 209"/>
              <a:gd name="T105" fmla="*/ 5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78">
                <a:moveTo>
                  <a:pt x="75" y="50"/>
                </a:moveTo>
                <a:cubicBezTo>
                  <a:pt x="76" y="48"/>
                  <a:pt x="77" y="48"/>
                  <a:pt x="77" y="47"/>
                </a:cubicBezTo>
                <a:cubicBezTo>
                  <a:pt x="79" y="45"/>
                  <a:pt x="69" y="33"/>
                  <a:pt x="74" y="24"/>
                </a:cubicBezTo>
                <a:cubicBezTo>
                  <a:pt x="80" y="14"/>
                  <a:pt x="96" y="13"/>
                  <a:pt x="96" y="13"/>
                </a:cubicBezTo>
                <a:cubicBezTo>
                  <a:pt x="95" y="7"/>
                  <a:pt x="95" y="7"/>
                  <a:pt x="95" y="7"/>
                </a:cubicBezTo>
                <a:cubicBezTo>
                  <a:pt x="95" y="7"/>
                  <a:pt x="62" y="0"/>
                  <a:pt x="47" y="16"/>
                </a:cubicBezTo>
                <a:cubicBezTo>
                  <a:pt x="38" y="25"/>
                  <a:pt x="15" y="48"/>
                  <a:pt x="15" y="48"/>
                </a:cubicBezTo>
                <a:cubicBezTo>
                  <a:pt x="15" y="48"/>
                  <a:pt x="16" y="51"/>
                  <a:pt x="14" y="53"/>
                </a:cubicBezTo>
                <a:cubicBezTo>
                  <a:pt x="12" y="56"/>
                  <a:pt x="8" y="56"/>
                  <a:pt x="8" y="56"/>
                </a:cubicBezTo>
                <a:cubicBezTo>
                  <a:pt x="0" y="64"/>
                  <a:pt x="0" y="64"/>
                  <a:pt x="0" y="64"/>
                </a:cubicBezTo>
                <a:cubicBezTo>
                  <a:pt x="0" y="64"/>
                  <a:pt x="5" y="73"/>
                  <a:pt x="13" y="81"/>
                </a:cubicBezTo>
                <a:cubicBezTo>
                  <a:pt x="20" y="88"/>
                  <a:pt x="30" y="94"/>
                  <a:pt x="30" y="94"/>
                </a:cubicBezTo>
                <a:cubicBezTo>
                  <a:pt x="38" y="86"/>
                  <a:pt x="38" y="86"/>
                  <a:pt x="38" y="86"/>
                </a:cubicBezTo>
                <a:cubicBezTo>
                  <a:pt x="38" y="86"/>
                  <a:pt x="38" y="82"/>
                  <a:pt x="40" y="80"/>
                </a:cubicBezTo>
                <a:cubicBezTo>
                  <a:pt x="42" y="78"/>
                  <a:pt x="46" y="78"/>
                  <a:pt x="46" y="78"/>
                </a:cubicBezTo>
                <a:cubicBezTo>
                  <a:pt x="46" y="78"/>
                  <a:pt x="47" y="78"/>
                  <a:pt x="48" y="76"/>
                </a:cubicBezTo>
                <a:cubicBezTo>
                  <a:pt x="142" y="173"/>
                  <a:pt x="142" y="173"/>
                  <a:pt x="142" y="173"/>
                </a:cubicBezTo>
                <a:cubicBezTo>
                  <a:pt x="145" y="176"/>
                  <a:pt x="149" y="178"/>
                  <a:pt x="153" y="178"/>
                </a:cubicBezTo>
                <a:cubicBezTo>
                  <a:pt x="158" y="178"/>
                  <a:pt x="162" y="177"/>
                  <a:pt x="165" y="174"/>
                </a:cubicBezTo>
                <a:cubicBezTo>
                  <a:pt x="172" y="166"/>
                  <a:pt x="172" y="166"/>
                  <a:pt x="172" y="166"/>
                </a:cubicBezTo>
                <a:cubicBezTo>
                  <a:pt x="175" y="163"/>
                  <a:pt x="177" y="159"/>
                  <a:pt x="177" y="155"/>
                </a:cubicBezTo>
                <a:cubicBezTo>
                  <a:pt x="177" y="151"/>
                  <a:pt x="175" y="147"/>
                  <a:pt x="172" y="144"/>
                </a:cubicBezTo>
                <a:lnTo>
                  <a:pt x="75" y="50"/>
                </a:lnTo>
                <a:close/>
                <a:moveTo>
                  <a:pt x="167" y="160"/>
                </a:moveTo>
                <a:cubicBezTo>
                  <a:pt x="159" y="168"/>
                  <a:pt x="159" y="168"/>
                  <a:pt x="159" y="168"/>
                </a:cubicBezTo>
                <a:cubicBezTo>
                  <a:pt x="158" y="169"/>
                  <a:pt x="156" y="170"/>
                  <a:pt x="154" y="170"/>
                </a:cubicBezTo>
                <a:cubicBezTo>
                  <a:pt x="151" y="170"/>
                  <a:pt x="149" y="169"/>
                  <a:pt x="148" y="168"/>
                </a:cubicBezTo>
                <a:cubicBezTo>
                  <a:pt x="54" y="70"/>
                  <a:pt x="54" y="70"/>
                  <a:pt x="54" y="70"/>
                </a:cubicBezTo>
                <a:cubicBezTo>
                  <a:pt x="59" y="66"/>
                  <a:pt x="64" y="60"/>
                  <a:pt x="69" y="55"/>
                </a:cubicBezTo>
                <a:cubicBezTo>
                  <a:pt x="166" y="149"/>
                  <a:pt x="166" y="149"/>
                  <a:pt x="166" y="149"/>
                </a:cubicBezTo>
                <a:cubicBezTo>
                  <a:pt x="168" y="151"/>
                  <a:pt x="169" y="153"/>
                  <a:pt x="169" y="155"/>
                </a:cubicBezTo>
                <a:cubicBezTo>
                  <a:pt x="169" y="157"/>
                  <a:pt x="168" y="159"/>
                  <a:pt x="167" y="160"/>
                </a:cubicBezTo>
                <a:close/>
                <a:moveTo>
                  <a:pt x="76" y="113"/>
                </a:moveTo>
                <a:cubicBezTo>
                  <a:pt x="104" y="143"/>
                  <a:pt x="104" y="143"/>
                  <a:pt x="104" y="143"/>
                </a:cubicBezTo>
                <a:cubicBezTo>
                  <a:pt x="76" y="172"/>
                  <a:pt x="76" y="172"/>
                  <a:pt x="76" y="172"/>
                </a:cubicBezTo>
                <a:cubicBezTo>
                  <a:pt x="73" y="175"/>
                  <a:pt x="69" y="177"/>
                  <a:pt x="64" y="177"/>
                </a:cubicBezTo>
                <a:cubicBezTo>
                  <a:pt x="60" y="177"/>
                  <a:pt x="56" y="175"/>
                  <a:pt x="53" y="172"/>
                </a:cubicBezTo>
                <a:cubicBezTo>
                  <a:pt x="46" y="165"/>
                  <a:pt x="46" y="165"/>
                  <a:pt x="46" y="165"/>
                </a:cubicBezTo>
                <a:cubicBezTo>
                  <a:pt x="43" y="162"/>
                  <a:pt x="41" y="158"/>
                  <a:pt x="41" y="154"/>
                </a:cubicBezTo>
                <a:cubicBezTo>
                  <a:pt x="41" y="149"/>
                  <a:pt x="43" y="145"/>
                  <a:pt x="46" y="142"/>
                </a:cubicBezTo>
                <a:lnTo>
                  <a:pt x="76" y="113"/>
                </a:lnTo>
                <a:close/>
                <a:moveTo>
                  <a:pt x="209" y="57"/>
                </a:moveTo>
                <a:cubicBezTo>
                  <a:pt x="207" y="62"/>
                  <a:pt x="204" y="67"/>
                  <a:pt x="200" y="71"/>
                </a:cubicBezTo>
                <a:cubicBezTo>
                  <a:pt x="190" y="80"/>
                  <a:pt x="177" y="83"/>
                  <a:pt x="164" y="80"/>
                </a:cubicBezTo>
                <a:cubicBezTo>
                  <a:pt x="141" y="105"/>
                  <a:pt x="141" y="105"/>
                  <a:pt x="141" y="105"/>
                </a:cubicBezTo>
                <a:cubicBezTo>
                  <a:pt x="113" y="78"/>
                  <a:pt x="113" y="78"/>
                  <a:pt x="113" y="78"/>
                </a:cubicBezTo>
                <a:cubicBezTo>
                  <a:pt x="138" y="54"/>
                  <a:pt x="138" y="54"/>
                  <a:pt x="138" y="54"/>
                </a:cubicBezTo>
                <a:cubicBezTo>
                  <a:pt x="135" y="41"/>
                  <a:pt x="138" y="28"/>
                  <a:pt x="147" y="18"/>
                </a:cubicBezTo>
                <a:cubicBezTo>
                  <a:pt x="162" y="3"/>
                  <a:pt x="185" y="3"/>
                  <a:pt x="200" y="18"/>
                </a:cubicBezTo>
                <a:cubicBezTo>
                  <a:pt x="171" y="26"/>
                  <a:pt x="171" y="26"/>
                  <a:pt x="171" y="26"/>
                </a:cubicBezTo>
                <a:cubicBezTo>
                  <a:pt x="165" y="48"/>
                  <a:pt x="165" y="48"/>
                  <a:pt x="165" y="48"/>
                </a:cubicBezTo>
                <a:cubicBezTo>
                  <a:pt x="181" y="65"/>
                  <a:pt x="181" y="65"/>
                  <a:pt x="181" y="65"/>
                </a:cubicBezTo>
                <a:lnTo>
                  <a:pt x="209" y="57"/>
                </a:lnTo>
                <a:close/>
              </a:path>
            </a:pathLst>
          </a:custGeom>
          <a:solidFill>
            <a:srgbClr val="F2E6CE"/>
          </a:solidFill>
          <a:ln>
            <a:noFill/>
          </a:ln>
        </p:spPr>
        <p:txBody>
          <a:bodyPr vert="horz" wrap="square" lIns="91440" tIns="45720" rIns="91440" bIns="45720" numCol="1" anchor="t" anchorCtr="0" compatLnSpc="1"/>
          <a:lstStyle/>
          <a:p>
            <a:endParaRPr lang="en-US" sz="1600">
              <a:solidFill>
                <a:srgbClr val="645848"/>
              </a:solidFill>
              <a:latin typeface="微软雅黑" panose="020B0503020204020204" charset="-122"/>
              <a:ea typeface="微软雅黑" panose="020B0503020204020204" charset="-122"/>
              <a:cs typeface="Raleway" panose="020B0503030101060003" charset="0"/>
            </a:endParaRPr>
          </a:p>
        </p:txBody>
      </p:sp>
      <p:sp>
        <p:nvSpPr>
          <p:cNvPr id="28" name="Freeform 542"/>
          <p:cNvSpPr>
            <a:spLocks noEditPoints="1"/>
          </p:cNvSpPr>
          <p:nvPr/>
        </p:nvSpPr>
        <p:spPr bwMode="auto">
          <a:xfrm>
            <a:off x="3046885" y="4888849"/>
            <a:ext cx="350064" cy="338817"/>
          </a:xfrm>
          <a:custGeom>
            <a:avLst/>
            <a:gdLst>
              <a:gd name="T0" fmla="*/ 190 w 208"/>
              <a:gd name="T1" fmla="*/ 100 h 201"/>
              <a:gd name="T2" fmla="*/ 187 w 208"/>
              <a:gd name="T3" fmla="*/ 100 h 201"/>
              <a:gd name="T4" fmla="*/ 161 w 208"/>
              <a:gd name="T5" fmla="*/ 25 h 201"/>
              <a:gd name="T6" fmla="*/ 104 w 208"/>
              <a:gd name="T7" fmla="*/ 0 h 201"/>
              <a:gd name="T8" fmla="*/ 47 w 208"/>
              <a:gd name="T9" fmla="*/ 25 h 201"/>
              <a:gd name="T10" fmla="*/ 20 w 208"/>
              <a:gd name="T11" fmla="*/ 100 h 201"/>
              <a:gd name="T12" fmla="*/ 17 w 208"/>
              <a:gd name="T13" fmla="*/ 100 h 201"/>
              <a:gd name="T14" fmla="*/ 13 w 208"/>
              <a:gd name="T15" fmla="*/ 101 h 201"/>
              <a:gd name="T16" fmla="*/ 13 w 208"/>
              <a:gd name="T17" fmla="*/ 170 h 201"/>
              <a:gd name="T18" fmla="*/ 17 w 208"/>
              <a:gd name="T19" fmla="*/ 171 h 201"/>
              <a:gd name="T20" fmla="*/ 41 w 208"/>
              <a:gd name="T21" fmla="*/ 171 h 201"/>
              <a:gd name="T22" fmla="*/ 47 w 208"/>
              <a:gd name="T23" fmla="*/ 106 h 201"/>
              <a:gd name="T24" fmla="*/ 32 w 208"/>
              <a:gd name="T25" fmla="*/ 100 h 201"/>
              <a:gd name="T26" fmla="*/ 55 w 208"/>
              <a:gd name="T27" fmla="*/ 33 h 201"/>
              <a:gd name="T28" fmla="*/ 104 w 208"/>
              <a:gd name="T29" fmla="*/ 16 h 201"/>
              <a:gd name="T30" fmla="*/ 152 w 208"/>
              <a:gd name="T31" fmla="*/ 33 h 201"/>
              <a:gd name="T32" fmla="*/ 175 w 208"/>
              <a:gd name="T33" fmla="*/ 100 h 201"/>
              <a:gd name="T34" fmla="*/ 160 w 208"/>
              <a:gd name="T35" fmla="*/ 106 h 201"/>
              <a:gd name="T36" fmla="*/ 164 w 208"/>
              <a:gd name="T37" fmla="*/ 171 h 201"/>
              <a:gd name="T38" fmla="*/ 121 w 208"/>
              <a:gd name="T39" fmla="*/ 189 h 201"/>
              <a:gd name="T40" fmla="*/ 92 w 208"/>
              <a:gd name="T41" fmla="*/ 185 h 201"/>
              <a:gd name="T42" fmla="*/ 92 w 208"/>
              <a:gd name="T43" fmla="*/ 201 h 201"/>
              <a:gd name="T44" fmla="*/ 121 w 208"/>
              <a:gd name="T45" fmla="*/ 197 h 201"/>
              <a:gd name="T46" fmla="*/ 176 w 208"/>
              <a:gd name="T47" fmla="*/ 171 h 201"/>
              <a:gd name="T48" fmla="*/ 190 w 208"/>
              <a:gd name="T49" fmla="*/ 171 h 201"/>
              <a:gd name="T50" fmla="*/ 190 w 208"/>
              <a:gd name="T51" fmla="*/ 171 h 201"/>
              <a:gd name="T52" fmla="*/ 208 w 208"/>
              <a:gd name="T53" fmla="*/ 136 h 201"/>
              <a:gd name="T54" fmla="*/ 35 w 208"/>
              <a:gd name="T55" fmla="*/ 159 h 201"/>
              <a:gd name="T56" fmla="*/ 23 w 208"/>
              <a:gd name="T57" fmla="*/ 112 h 201"/>
              <a:gd name="T58" fmla="*/ 35 w 208"/>
              <a:gd name="T59" fmla="*/ 159 h 201"/>
              <a:gd name="T60" fmla="*/ 172 w 208"/>
              <a:gd name="T61" fmla="*/ 159 h 201"/>
              <a:gd name="T62" fmla="*/ 184 w 208"/>
              <a:gd name="T63" fmla="*/ 11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201">
                <a:moveTo>
                  <a:pt x="194" y="101"/>
                </a:moveTo>
                <a:cubicBezTo>
                  <a:pt x="193" y="101"/>
                  <a:pt x="191" y="100"/>
                  <a:pt x="190" y="100"/>
                </a:cubicBezTo>
                <a:cubicBezTo>
                  <a:pt x="190" y="100"/>
                  <a:pt x="190" y="100"/>
                  <a:pt x="190" y="100"/>
                </a:cubicBezTo>
                <a:cubicBezTo>
                  <a:pt x="187" y="100"/>
                  <a:pt x="187" y="100"/>
                  <a:pt x="187" y="100"/>
                </a:cubicBezTo>
                <a:cubicBezTo>
                  <a:pt x="187" y="86"/>
                  <a:pt x="187" y="86"/>
                  <a:pt x="187" y="86"/>
                </a:cubicBezTo>
                <a:cubicBezTo>
                  <a:pt x="187" y="62"/>
                  <a:pt x="177" y="40"/>
                  <a:pt x="161" y="25"/>
                </a:cubicBezTo>
                <a:cubicBezTo>
                  <a:pt x="160" y="23"/>
                  <a:pt x="159" y="21"/>
                  <a:pt x="158" y="19"/>
                </a:cubicBezTo>
                <a:cubicBezTo>
                  <a:pt x="142" y="7"/>
                  <a:pt x="123" y="0"/>
                  <a:pt x="104" y="0"/>
                </a:cubicBezTo>
                <a:cubicBezTo>
                  <a:pt x="84" y="0"/>
                  <a:pt x="65" y="7"/>
                  <a:pt x="49" y="19"/>
                </a:cubicBezTo>
                <a:cubicBezTo>
                  <a:pt x="48" y="21"/>
                  <a:pt x="47" y="23"/>
                  <a:pt x="47" y="25"/>
                </a:cubicBezTo>
                <a:cubicBezTo>
                  <a:pt x="30" y="40"/>
                  <a:pt x="20" y="62"/>
                  <a:pt x="20" y="86"/>
                </a:cubicBezTo>
                <a:cubicBezTo>
                  <a:pt x="20" y="100"/>
                  <a:pt x="20" y="100"/>
                  <a:pt x="20" y="100"/>
                </a:cubicBezTo>
                <a:cubicBezTo>
                  <a:pt x="17" y="100"/>
                  <a:pt x="17" y="100"/>
                  <a:pt x="17" y="100"/>
                </a:cubicBezTo>
                <a:cubicBezTo>
                  <a:pt x="17" y="100"/>
                  <a:pt x="17" y="100"/>
                  <a:pt x="17" y="100"/>
                </a:cubicBezTo>
                <a:cubicBezTo>
                  <a:pt x="17" y="100"/>
                  <a:pt x="17" y="100"/>
                  <a:pt x="17" y="100"/>
                </a:cubicBezTo>
                <a:cubicBezTo>
                  <a:pt x="16" y="100"/>
                  <a:pt x="14" y="101"/>
                  <a:pt x="13" y="101"/>
                </a:cubicBezTo>
                <a:cubicBezTo>
                  <a:pt x="12" y="103"/>
                  <a:pt x="0" y="114"/>
                  <a:pt x="0" y="136"/>
                </a:cubicBezTo>
                <a:cubicBezTo>
                  <a:pt x="0" y="157"/>
                  <a:pt x="12" y="169"/>
                  <a:pt x="13" y="170"/>
                </a:cubicBezTo>
                <a:cubicBezTo>
                  <a:pt x="14" y="171"/>
                  <a:pt x="16" y="171"/>
                  <a:pt x="17" y="171"/>
                </a:cubicBezTo>
                <a:cubicBezTo>
                  <a:pt x="17" y="171"/>
                  <a:pt x="17" y="171"/>
                  <a:pt x="17" y="171"/>
                </a:cubicBezTo>
                <a:cubicBezTo>
                  <a:pt x="17" y="171"/>
                  <a:pt x="17" y="171"/>
                  <a:pt x="17" y="171"/>
                </a:cubicBezTo>
                <a:cubicBezTo>
                  <a:pt x="41" y="171"/>
                  <a:pt x="41" y="171"/>
                  <a:pt x="41" y="171"/>
                </a:cubicBezTo>
                <a:cubicBezTo>
                  <a:pt x="45" y="171"/>
                  <a:pt x="47" y="169"/>
                  <a:pt x="47" y="165"/>
                </a:cubicBezTo>
                <a:cubicBezTo>
                  <a:pt x="47" y="106"/>
                  <a:pt x="47" y="106"/>
                  <a:pt x="47" y="106"/>
                </a:cubicBezTo>
                <a:cubicBezTo>
                  <a:pt x="47" y="103"/>
                  <a:pt x="45" y="100"/>
                  <a:pt x="41" y="100"/>
                </a:cubicBezTo>
                <a:cubicBezTo>
                  <a:pt x="32" y="100"/>
                  <a:pt x="32" y="100"/>
                  <a:pt x="32" y="100"/>
                </a:cubicBezTo>
                <a:cubicBezTo>
                  <a:pt x="32" y="86"/>
                  <a:pt x="32" y="86"/>
                  <a:pt x="32" y="86"/>
                </a:cubicBezTo>
                <a:cubicBezTo>
                  <a:pt x="32" y="65"/>
                  <a:pt x="41" y="46"/>
                  <a:pt x="55" y="33"/>
                </a:cubicBezTo>
                <a:cubicBezTo>
                  <a:pt x="56" y="33"/>
                  <a:pt x="58" y="33"/>
                  <a:pt x="60" y="32"/>
                </a:cubicBezTo>
                <a:cubicBezTo>
                  <a:pt x="72" y="22"/>
                  <a:pt x="88" y="16"/>
                  <a:pt x="104" y="16"/>
                </a:cubicBezTo>
                <a:cubicBezTo>
                  <a:pt x="120" y="16"/>
                  <a:pt x="135" y="22"/>
                  <a:pt x="148" y="32"/>
                </a:cubicBezTo>
                <a:cubicBezTo>
                  <a:pt x="149" y="33"/>
                  <a:pt x="151" y="33"/>
                  <a:pt x="152" y="33"/>
                </a:cubicBezTo>
                <a:cubicBezTo>
                  <a:pt x="166" y="47"/>
                  <a:pt x="175" y="65"/>
                  <a:pt x="175" y="86"/>
                </a:cubicBezTo>
                <a:cubicBezTo>
                  <a:pt x="175" y="100"/>
                  <a:pt x="175" y="100"/>
                  <a:pt x="175" y="100"/>
                </a:cubicBezTo>
                <a:cubicBezTo>
                  <a:pt x="166" y="100"/>
                  <a:pt x="166" y="100"/>
                  <a:pt x="166" y="100"/>
                </a:cubicBezTo>
                <a:cubicBezTo>
                  <a:pt x="163" y="100"/>
                  <a:pt x="160" y="103"/>
                  <a:pt x="160" y="106"/>
                </a:cubicBezTo>
                <a:cubicBezTo>
                  <a:pt x="160" y="165"/>
                  <a:pt x="160" y="165"/>
                  <a:pt x="160" y="165"/>
                </a:cubicBezTo>
                <a:cubicBezTo>
                  <a:pt x="160" y="168"/>
                  <a:pt x="162" y="170"/>
                  <a:pt x="164" y="171"/>
                </a:cubicBezTo>
                <a:cubicBezTo>
                  <a:pt x="154" y="179"/>
                  <a:pt x="137" y="189"/>
                  <a:pt x="122" y="189"/>
                </a:cubicBezTo>
                <a:cubicBezTo>
                  <a:pt x="121" y="189"/>
                  <a:pt x="121" y="189"/>
                  <a:pt x="121" y="189"/>
                </a:cubicBezTo>
                <a:cubicBezTo>
                  <a:pt x="119" y="186"/>
                  <a:pt x="117" y="185"/>
                  <a:pt x="114" y="185"/>
                </a:cubicBezTo>
                <a:cubicBezTo>
                  <a:pt x="92" y="185"/>
                  <a:pt x="92" y="185"/>
                  <a:pt x="92" y="185"/>
                </a:cubicBezTo>
                <a:cubicBezTo>
                  <a:pt x="87" y="185"/>
                  <a:pt x="84" y="188"/>
                  <a:pt x="84" y="193"/>
                </a:cubicBezTo>
                <a:cubicBezTo>
                  <a:pt x="84" y="197"/>
                  <a:pt x="87" y="201"/>
                  <a:pt x="92" y="201"/>
                </a:cubicBezTo>
                <a:cubicBezTo>
                  <a:pt x="114" y="201"/>
                  <a:pt x="114" y="201"/>
                  <a:pt x="114" y="201"/>
                </a:cubicBezTo>
                <a:cubicBezTo>
                  <a:pt x="117" y="201"/>
                  <a:pt x="119" y="199"/>
                  <a:pt x="121" y="197"/>
                </a:cubicBezTo>
                <a:cubicBezTo>
                  <a:pt x="122" y="197"/>
                  <a:pt x="122" y="197"/>
                  <a:pt x="122" y="197"/>
                </a:cubicBezTo>
                <a:cubicBezTo>
                  <a:pt x="144" y="197"/>
                  <a:pt x="168" y="179"/>
                  <a:pt x="176" y="171"/>
                </a:cubicBezTo>
                <a:cubicBezTo>
                  <a:pt x="190" y="171"/>
                  <a:pt x="190" y="171"/>
                  <a:pt x="190" y="171"/>
                </a:cubicBezTo>
                <a:cubicBezTo>
                  <a:pt x="190" y="171"/>
                  <a:pt x="190" y="171"/>
                  <a:pt x="190" y="171"/>
                </a:cubicBezTo>
                <a:cubicBezTo>
                  <a:pt x="190" y="171"/>
                  <a:pt x="190" y="171"/>
                  <a:pt x="190" y="171"/>
                </a:cubicBezTo>
                <a:cubicBezTo>
                  <a:pt x="190" y="171"/>
                  <a:pt x="190" y="171"/>
                  <a:pt x="190" y="171"/>
                </a:cubicBezTo>
                <a:cubicBezTo>
                  <a:pt x="191" y="171"/>
                  <a:pt x="193" y="171"/>
                  <a:pt x="194" y="170"/>
                </a:cubicBezTo>
                <a:cubicBezTo>
                  <a:pt x="195" y="169"/>
                  <a:pt x="208" y="157"/>
                  <a:pt x="208" y="136"/>
                </a:cubicBezTo>
                <a:cubicBezTo>
                  <a:pt x="208" y="114"/>
                  <a:pt x="195" y="103"/>
                  <a:pt x="194" y="101"/>
                </a:cubicBezTo>
                <a:moveTo>
                  <a:pt x="35" y="159"/>
                </a:moveTo>
                <a:cubicBezTo>
                  <a:pt x="23" y="159"/>
                  <a:pt x="23" y="159"/>
                  <a:pt x="23" y="159"/>
                </a:cubicBezTo>
                <a:cubicBezTo>
                  <a:pt x="23" y="112"/>
                  <a:pt x="23" y="112"/>
                  <a:pt x="23" y="112"/>
                </a:cubicBezTo>
                <a:cubicBezTo>
                  <a:pt x="35" y="112"/>
                  <a:pt x="35" y="112"/>
                  <a:pt x="35" y="112"/>
                </a:cubicBezTo>
                <a:lnTo>
                  <a:pt x="35" y="159"/>
                </a:lnTo>
                <a:close/>
                <a:moveTo>
                  <a:pt x="184" y="159"/>
                </a:moveTo>
                <a:cubicBezTo>
                  <a:pt x="172" y="159"/>
                  <a:pt x="172" y="159"/>
                  <a:pt x="172" y="159"/>
                </a:cubicBezTo>
                <a:cubicBezTo>
                  <a:pt x="172" y="112"/>
                  <a:pt x="172" y="112"/>
                  <a:pt x="172" y="112"/>
                </a:cubicBezTo>
                <a:cubicBezTo>
                  <a:pt x="184" y="112"/>
                  <a:pt x="184" y="112"/>
                  <a:pt x="184" y="112"/>
                </a:cubicBezTo>
                <a:lnTo>
                  <a:pt x="184" y="159"/>
                </a:lnTo>
                <a:close/>
              </a:path>
            </a:pathLst>
          </a:custGeom>
          <a:solidFill>
            <a:srgbClr val="F2E6CE"/>
          </a:solidFill>
          <a:ln>
            <a:noFill/>
          </a:ln>
        </p:spPr>
        <p:txBody>
          <a:bodyPr vert="horz" wrap="square" lIns="91440" tIns="45720" rIns="91440" bIns="45720" numCol="1" anchor="t" anchorCtr="0" compatLnSpc="1"/>
          <a:lstStyle/>
          <a:p>
            <a:endParaRPr lang="en-US" sz="1600">
              <a:solidFill>
                <a:srgbClr val="645848"/>
              </a:solidFill>
              <a:latin typeface="微软雅黑" panose="020B0503020204020204" charset="-122"/>
              <a:ea typeface="微软雅黑" panose="020B0503020204020204" charset="-122"/>
              <a:cs typeface="Raleway" panose="020B0503030101060003" charset="0"/>
            </a:endParaRPr>
          </a:p>
        </p:txBody>
      </p:sp>
      <p:sp>
        <p:nvSpPr>
          <p:cNvPr id="8" name="TextBox 8"/>
          <p:cNvSpPr txBox="1"/>
          <p:nvPr/>
        </p:nvSpPr>
        <p:spPr>
          <a:xfrm>
            <a:off x="3818255" y="3679825"/>
            <a:ext cx="5273675" cy="440055"/>
          </a:xfrm>
          <a:prstGeom prst="rect">
            <a:avLst/>
          </a:prstGeom>
          <a:noFill/>
        </p:spPr>
        <p:txBody>
          <a:bodyPr wrap="square" lIns="72000" tIns="36000" rIns="72000" bIns="36000" rtlCol="0" anchor="b">
            <a:spAutoFit/>
          </a:bodyPr>
          <a:lstStyle/>
          <a:p>
            <a:pPr algn="ctr"/>
            <a:r>
              <a:rPr lang="zh-CN" altLang="en-US" sz="2400" b="1" dirty="0">
                <a:solidFill>
                  <a:srgbClr val="645848"/>
                </a:solidFill>
                <a:latin typeface="微软雅黑" panose="020B0503020204020204" charset="-122"/>
                <a:ea typeface="微软雅黑" panose="020B0503020204020204" charset="-122"/>
                <a:cs typeface="Raleway" panose="020B0503030101060003" charset="0"/>
              </a:rPr>
              <a:t>第三章锦江饭店过去和现在的对比</a:t>
            </a:r>
            <a:endParaRPr lang="zh-CN" altLang="en-US" sz="2400" b="1" dirty="0">
              <a:solidFill>
                <a:srgbClr val="645848"/>
              </a:solidFill>
              <a:latin typeface="微软雅黑" panose="020B0503020204020204" charset="-122"/>
              <a:ea typeface="微软雅黑" panose="020B0503020204020204" charset="-122"/>
              <a:cs typeface="Raleway" panose="020B0503030101060003" charset="0"/>
            </a:endParaRPr>
          </a:p>
        </p:txBody>
      </p:sp>
      <p:sp>
        <p:nvSpPr>
          <p:cNvPr id="10" name="TextBox 10"/>
          <p:cNvSpPr txBox="1"/>
          <p:nvPr/>
        </p:nvSpPr>
        <p:spPr>
          <a:xfrm>
            <a:off x="3925570" y="4838700"/>
            <a:ext cx="4554855" cy="440055"/>
          </a:xfrm>
          <a:prstGeom prst="rect">
            <a:avLst/>
          </a:prstGeom>
          <a:noFill/>
        </p:spPr>
        <p:txBody>
          <a:bodyPr wrap="square" lIns="72000" tIns="36000" rIns="72000" bIns="36000" rtlCol="0" anchor="b">
            <a:spAutoFit/>
          </a:bodyPr>
          <a:lstStyle/>
          <a:p>
            <a:pPr algn="ctr"/>
            <a:r>
              <a:rPr lang="zh-CN" altLang="en-US" sz="2400" b="1" dirty="0">
                <a:solidFill>
                  <a:srgbClr val="645848"/>
                </a:solidFill>
                <a:latin typeface="微软雅黑" panose="020B0503020204020204" charset="-122"/>
                <a:ea typeface="微软雅黑" panose="020B0503020204020204" charset="-122"/>
                <a:cs typeface="Raleway" panose="020B0503030101060003" charset="0"/>
                <a:sym typeface="+mn-ea"/>
              </a:rPr>
              <a:t>第四章锦江饭店对现世的影响</a:t>
            </a:r>
            <a:endParaRPr lang="zh-CN" altLang="en-US" sz="2400" b="1" dirty="0">
              <a:solidFill>
                <a:srgbClr val="645848"/>
              </a:solidFill>
              <a:latin typeface="微软雅黑" panose="020B0503020204020204" charset="-122"/>
              <a:ea typeface="微软雅黑" panose="020B0503020204020204" charset="-122"/>
              <a:cs typeface="Raleway" panose="020B0503030101060003" charset="0"/>
              <a:sym typeface="+mn-ea"/>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4244340" y="3025775"/>
            <a:ext cx="3698875" cy="706755"/>
          </a:xfrm>
          <a:prstGeom prst="rect">
            <a:avLst/>
          </a:prstGeom>
          <a:noFill/>
        </p:spPr>
        <p:txBody>
          <a:bodyPr wrap="square">
            <a:spAutoFit/>
          </a:bodyPr>
          <a:lstStyle/>
          <a:p>
            <a:pPr algn="ctr" eaLnBrk="1" fontAlgn="auto" hangingPunct="1">
              <a:spcBef>
                <a:spcPts val="0"/>
              </a:spcBef>
              <a:spcAft>
                <a:spcPts val="0"/>
              </a:spcAft>
              <a:defRPr/>
            </a:pPr>
            <a:r>
              <a:rPr lang="zh-CN" altLang="en-US" sz="4000" b="1" spc="600" dirty="0">
                <a:solidFill>
                  <a:srgbClr val="F2E6CE"/>
                </a:solidFill>
                <a:latin typeface="微软雅黑" panose="020B0503020204020204" charset="-122"/>
                <a:ea typeface="微软雅黑" panose="020B0503020204020204" charset="-122"/>
                <a:cs typeface="Open Sans" panose="020B0606030504020204" charset="0"/>
                <a:sym typeface="+mn-ea"/>
              </a:rPr>
              <a:t>第一章节</a:t>
            </a:r>
            <a:endParaRPr lang="zh-CN" altLang="en-US" sz="4000" b="1" spc="600" dirty="0">
              <a:solidFill>
                <a:srgbClr val="F2E6CE"/>
              </a:solidFill>
              <a:latin typeface="微软雅黑" panose="020B0503020204020204" charset="-122"/>
              <a:ea typeface="微软雅黑" panose="020B0503020204020204" charset="-122"/>
              <a:cs typeface="Open Sans" panose="020B0606030504020204" charset="0"/>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61"/>
          <p:cNvSpPr/>
          <p:nvPr/>
        </p:nvSpPr>
        <p:spPr>
          <a:xfrm>
            <a:off x="1371600" y="2285459"/>
            <a:ext cx="2123240" cy="738664"/>
          </a:xfrm>
          <a:prstGeom prst="rect">
            <a:avLst/>
          </a:prstGeom>
          <a:ln w="12700">
            <a:miter lim="400000"/>
          </a:ln>
        </p:spPr>
        <p:txBody>
          <a:bodyPr wrap="square" lIns="0" tIns="0" rIns="0" bIns="0">
            <a:spAutoFit/>
          </a:bodyPr>
          <a:lstStyle/>
          <a:p>
            <a:pPr>
              <a:lnSpc>
                <a:spcPct val="150000"/>
              </a:lnSpc>
              <a:defRPr sz="2200">
                <a:solidFill>
                  <a:srgbClr val="FFFFFF"/>
                </a:solidFill>
                <a:latin typeface="San Francisco Display Bold"/>
                <a:ea typeface="San Francisco Display Bold"/>
                <a:cs typeface="San Francisco Display Bold"/>
                <a:sym typeface="San Francisco Display Bold"/>
              </a:defRPr>
            </a:pPr>
            <a:r>
              <a:rPr lang="zh-CN" altLang="en-US" sz="1600" b="1" dirty="0">
                <a:solidFill>
                  <a:srgbClr val="645848"/>
                </a:solidFill>
                <a:latin typeface="微软雅黑" panose="020B0503020204020204" charset="-122"/>
                <a:ea typeface="微软雅黑" panose="020B0503020204020204" charset="-122"/>
                <a:cs typeface="Raleway" panose="020B0503030101060003" charset="0"/>
              </a:rPr>
              <a:t>锦江饭店成立时间</a:t>
            </a:r>
            <a:endParaRPr lang="en-US" altLang="zh-CN" sz="1600" b="1" dirty="0">
              <a:solidFill>
                <a:srgbClr val="645848"/>
              </a:solidFill>
              <a:latin typeface="微软雅黑" panose="020B0503020204020204" charset="-122"/>
              <a:ea typeface="微软雅黑" panose="020B0503020204020204" charset="-122"/>
              <a:cs typeface="Raleway" panose="020B0503030101060003" charset="0"/>
            </a:endParaRPr>
          </a:p>
          <a:p>
            <a:pPr>
              <a:lnSpc>
                <a:spcPct val="150000"/>
              </a:lnSpc>
              <a:defRPr sz="2200">
                <a:solidFill>
                  <a:srgbClr val="FFFFFF"/>
                </a:solidFill>
                <a:latin typeface="San Francisco Display Bold"/>
                <a:ea typeface="San Francisco Display Bold"/>
                <a:cs typeface="San Francisco Display Bold"/>
                <a:sym typeface="San Francisco Display Bold"/>
              </a:defRPr>
            </a:pPr>
            <a:r>
              <a:rPr lang="zh-CN" altLang="en-US" sz="1600" dirty="0">
                <a:solidFill>
                  <a:srgbClr val="645848"/>
                </a:solidFill>
                <a:latin typeface="微软雅黑" panose="020B0503020204020204" charset="-122"/>
                <a:ea typeface="微软雅黑" panose="020B0503020204020204" charset="-122"/>
                <a:cs typeface="Raleway" panose="020B0503030101060003" charset="0"/>
              </a:rPr>
              <a:t>成立：</a:t>
            </a:r>
            <a:r>
              <a:rPr lang="en-US" altLang="zh-CN" sz="1600" dirty="0">
                <a:solidFill>
                  <a:srgbClr val="645848"/>
                </a:solidFill>
                <a:latin typeface="微软雅黑" panose="020B0503020204020204" charset="-122"/>
                <a:ea typeface="微软雅黑" panose="020B0503020204020204" charset="-122"/>
                <a:cs typeface="Raleway" panose="020B0503030101060003" charset="0"/>
              </a:rPr>
              <a:t>1951</a:t>
            </a:r>
            <a:r>
              <a:rPr lang="zh-CN" altLang="en-US" sz="1600" dirty="0">
                <a:solidFill>
                  <a:srgbClr val="645848"/>
                </a:solidFill>
                <a:latin typeface="微软雅黑" panose="020B0503020204020204" charset="-122"/>
                <a:ea typeface="微软雅黑" panose="020B0503020204020204" charset="-122"/>
                <a:cs typeface="Raleway" panose="020B0503030101060003" charset="0"/>
              </a:rPr>
              <a:t>年</a:t>
            </a:r>
            <a:r>
              <a:rPr lang="en-US" altLang="zh-CN" sz="1600" dirty="0">
                <a:solidFill>
                  <a:srgbClr val="645848"/>
                </a:solidFill>
                <a:latin typeface="微软雅黑" panose="020B0503020204020204" charset="-122"/>
                <a:ea typeface="微软雅黑" panose="020B0503020204020204" charset="-122"/>
                <a:cs typeface="Raleway" panose="020B0503030101060003" charset="0"/>
              </a:rPr>
              <a:t>9</a:t>
            </a:r>
            <a:r>
              <a:rPr lang="zh-CN" altLang="en-US" sz="1600" dirty="0">
                <a:solidFill>
                  <a:srgbClr val="645848"/>
                </a:solidFill>
                <a:latin typeface="微软雅黑" panose="020B0503020204020204" charset="-122"/>
                <a:ea typeface="微软雅黑" panose="020B0503020204020204" charset="-122"/>
                <a:cs typeface="Raleway" panose="020B0503030101060003" charset="0"/>
              </a:rPr>
              <a:t>月</a:t>
            </a:r>
            <a:r>
              <a:rPr lang="en-US" altLang="zh-CN" sz="1600" dirty="0">
                <a:solidFill>
                  <a:srgbClr val="645848"/>
                </a:solidFill>
                <a:latin typeface="微软雅黑" panose="020B0503020204020204" charset="-122"/>
                <a:ea typeface="微软雅黑" panose="020B0503020204020204" charset="-122"/>
                <a:cs typeface="Raleway" panose="020B0503030101060003" charset="0"/>
              </a:rPr>
              <a:t>6</a:t>
            </a:r>
            <a:r>
              <a:rPr lang="zh-CN" altLang="en-US" sz="1600" dirty="0">
                <a:solidFill>
                  <a:srgbClr val="645848"/>
                </a:solidFill>
                <a:latin typeface="微软雅黑" panose="020B0503020204020204" charset="-122"/>
                <a:ea typeface="微软雅黑" panose="020B0503020204020204" charset="-122"/>
                <a:cs typeface="Raleway" panose="020B0503030101060003" charset="0"/>
              </a:rPr>
              <a:t>日</a:t>
            </a:r>
            <a:endParaRPr sz="1600" dirty="0">
              <a:solidFill>
                <a:srgbClr val="645848"/>
              </a:solidFill>
              <a:latin typeface="微软雅黑" panose="020B0503020204020204" charset="-122"/>
              <a:ea typeface="微软雅黑" panose="020B0503020204020204" charset="-122"/>
              <a:cs typeface="Raleway" panose="020B0503030101060003" charset="0"/>
            </a:endParaRPr>
          </a:p>
        </p:txBody>
      </p:sp>
      <p:sp>
        <p:nvSpPr>
          <p:cNvPr id="6" name="Shape 662"/>
          <p:cNvSpPr/>
          <p:nvPr/>
        </p:nvSpPr>
        <p:spPr>
          <a:xfrm>
            <a:off x="1371600" y="1882051"/>
            <a:ext cx="243485" cy="24346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2C3134"/>
          </a:solidFill>
          <a:ln w="12700">
            <a:miter lim="400000"/>
          </a:ln>
        </p:spPr>
        <p:txBody>
          <a:bodyPr lIns="27708" rIns="27708" anchor="ctr"/>
          <a:lstStyle/>
          <a:p>
            <a:pPr algn="ctr" defTabSz="265430">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1820">
              <a:solidFill>
                <a:srgbClr val="645848"/>
              </a:solidFill>
              <a:latin typeface="微软雅黑" panose="020B0503020204020204" charset="-122"/>
              <a:ea typeface="微软雅黑" panose="020B0503020204020204" charset="-122"/>
              <a:cs typeface="Raleway" panose="020B0503030101060003" charset="0"/>
            </a:endParaRPr>
          </a:p>
        </p:txBody>
      </p:sp>
      <p:sp>
        <p:nvSpPr>
          <p:cNvPr id="59" name="Shape 663"/>
          <p:cNvSpPr/>
          <p:nvPr/>
        </p:nvSpPr>
        <p:spPr>
          <a:xfrm>
            <a:off x="4234176" y="1857450"/>
            <a:ext cx="243485" cy="221342"/>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2C3134"/>
          </a:solidFill>
          <a:ln w="12700">
            <a:miter lim="400000"/>
          </a:ln>
        </p:spPr>
        <p:txBody>
          <a:bodyPr lIns="27708" rIns="27708" anchor="ctr"/>
          <a:lstStyle/>
          <a:p>
            <a:pPr algn="ctr" defTabSz="265430">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1820">
              <a:solidFill>
                <a:srgbClr val="645848"/>
              </a:solidFill>
              <a:latin typeface="微软雅黑" panose="020B0503020204020204" charset="-122"/>
              <a:ea typeface="微软雅黑" panose="020B0503020204020204" charset="-122"/>
              <a:cs typeface="Raleway" panose="020B0503030101060003" charset="0"/>
            </a:endParaRPr>
          </a:p>
        </p:txBody>
      </p:sp>
      <p:sp>
        <p:nvSpPr>
          <p:cNvPr id="61" name="Shape 665"/>
          <p:cNvSpPr/>
          <p:nvPr/>
        </p:nvSpPr>
        <p:spPr>
          <a:xfrm>
            <a:off x="4234176" y="2277937"/>
            <a:ext cx="3178523" cy="3693319"/>
          </a:xfrm>
          <a:prstGeom prst="rect">
            <a:avLst/>
          </a:prstGeom>
          <a:ln w="12700">
            <a:miter lim="400000"/>
          </a:ln>
        </p:spPr>
        <p:txBody>
          <a:bodyPr wrap="square" lIns="0" tIns="0" rIns="0" bIns="0">
            <a:spAutoFit/>
          </a:bodyPr>
          <a:lstStyle/>
          <a:p>
            <a:pPr>
              <a:lnSpc>
                <a:spcPct val="150000"/>
              </a:lnSpc>
              <a:defRPr sz="2200">
                <a:solidFill>
                  <a:srgbClr val="FFFFFF"/>
                </a:solidFill>
                <a:latin typeface="San Francisco Display Bold"/>
                <a:ea typeface="San Francisco Display Bold"/>
                <a:cs typeface="San Francisco Display Bold"/>
                <a:sym typeface="San Francisco Display Bold"/>
              </a:defRPr>
            </a:pPr>
            <a:r>
              <a:rPr lang="zh-CN" altLang="en-US" sz="1600" b="1" dirty="0">
                <a:solidFill>
                  <a:srgbClr val="645848"/>
                </a:solidFill>
                <a:latin typeface="微软雅黑" panose="020B0503020204020204" charset="-122"/>
                <a:ea typeface="微软雅黑" panose="020B0503020204020204" charset="-122"/>
                <a:cs typeface="Raleway" panose="020B0503030101060003" charset="0"/>
              </a:rPr>
              <a:t>锦江川菜馆</a:t>
            </a:r>
            <a:endParaRPr sz="1600" b="1" dirty="0">
              <a:solidFill>
                <a:srgbClr val="645848"/>
              </a:solidFill>
              <a:latin typeface="微软雅黑" panose="020B0503020204020204" charset="-122"/>
              <a:ea typeface="微软雅黑" panose="020B0503020204020204" charset="-122"/>
              <a:cs typeface="Raleway" panose="020B0503030101060003" charset="0"/>
            </a:endParaRPr>
          </a:p>
          <a:p>
            <a:pPr>
              <a:lnSpc>
                <a:spcPct val="150000"/>
              </a:lnSpc>
              <a:defRPr sz="1400">
                <a:solidFill>
                  <a:srgbClr val="FFFFFF"/>
                </a:solidFill>
                <a:latin typeface="San Francisco Display Light"/>
                <a:ea typeface="San Francisco Display Light"/>
                <a:cs typeface="San Francisco Display Light"/>
                <a:sym typeface="San Francisco Display Light"/>
              </a:defRPr>
            </a:pPr>
            <a:r>
              <a:rPr lang="en-US" altLang="zh-CN" sz="1600" dirty="0">
                <a:solidFill>
                  <a:srgbClr val="645848"/>
                </a:solidFill>
                <a:latin typeface="微软雅黑" panose="020B0503020204020204" charset="-122"/>
                <a:ea typeface="微软雅黑" panose="020B0503020204020204" charset="-122"/>
                <a:cs typeface="Raleway" panose="020B0503030101060003" charset="0"/>
              </a:rPr>
              <a:t>1932</a:t>
            </a:r>
            <a:r>
              <a:rPr lang="zh-CN" altLang="en-US" sz="1600" dirty="0">
                <a:solidFill>
                  <a:srgbClr val="645848"/>
                </a:solidFill>
                <a:latin typeface="微软雅黑" panose="020B0503020204020204" charset="-122"/>
                <a:ea typeface="微软雅黑" panose="020B0503020204020204" charset="-122"/>
                <a:cs typeface="Raleway" panose="020B0503030101060003" charset="0"/>
              </a:rPr>
              <a:t>年，日军侵占了上海以后，董竹君的群益纱管厂也被迫停工了。曾经与董竹君有过往来的四川商人李崇高，在来到上海办事时，前去拜访了董竹君。他看到董竹君生活得如此窘迫，就借给了董竹君两千银元。当时的董竹君并没有用这笔钱去改善生活，她把这些钱作为启动资金，创立了锦江川菜馆。</a:t>
            </a:r>
            <a:endParaRPr sz="1600" dirty="0">
              <a:solidFill>
                <a:srgbClr val="645848"/>
              </a:solidFill>
              <a:latin typeface="微软雅黑" panose="020B0503020204020204" charset="-122"/>
              <a:ea typeface="微软雅黑" panose="020B0503020204020204" charset="-122"/>
              <a:cs typeface="Raleway" panose="020B0503030101060003" charset="0"/>
            </a:endParaRPr>
          </a:p>
        </p:txBody>
      </p:sp>
      <p:sp>
        <p:nvSpPr>
          <p:cNvPr id="63" name="Shape 664"/>
          <p:cNvSpPr/>
          <p:nvPr/>
        </p:nvSpPr>
        <p:spPr>
          <a:xfrm>
            <a:off x="7771255" y="1846388"/>
            <a:ext cx="243485" cy="243467"/>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2C3134"/>
          </a:solidFill>
          <a:ln w="12700">
            <a:miter lim="400000"/>
          </a:ln>
        </p:spPr>
        <p:txBody>
          <a:bodyPr lIns="27708" rIns="27708" anchor="ctr"/>
          <a:lstStyle/>
          <a:p>
            <a:pPr algn="ctr" defTabSz="265430">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1820">
              <a:solidFill>
                <a:srgbClr val="645848"/>
              </a:solidFill>
              <a:latin typeface="微软雅黑" panose="020B0503020204020204" charset="-122"/>
              <a:ea typeface="微软雅黑" panose="020B0503020204020204" charset="-122"/>
              <a:cs typeface="Raleway" panose="020B0503030101060003" charset="0"/>
            </a:endParaRPr>
          </a:p>
        </p:txBody>
      </p:sp>
      <p:sp>
        <p:nvSpPr>
          <p:cNvPr id="64" name="Shape 666"/>
          <p:cNvSpPr/>
          <p:nvPr/>
        </p:nvSpPr>
        <p:spPr>
          <a:xfrm>
            <a:off x="7771255" y="2285459"/>
            <a:ext cx="1372746" cy="1107996"/>
          </a:xfrm>
          <a:prstGeom prst="rect">
            <a:avLst/>
          </a:prstGeom>
          <a:ln w="12700">
            <a:miter lim="400000"/>
          </a:ln>
        </p:spPr>
        <p:txBody>
          <a:bodyPr wrap="square" lIns="0" tIns="0" rIns="0" bIns="0">
            <a:spAutoFit/>
          </a:bodyPr>
          <a:lstStyle/>
          <a:p>
            <a:pPr>
              <a:lnSpc>
                <a:spcPct val="150000"/>
              </a:lnSpc>
              <a:defRPr sz="2200">
                <a:solidFill>
                  <a:srgbClr val="FFFFFF"/>
                </a:solidFill>
                <a:latin typeface="San Francisco Display Bold"/>
                <a:ea typeface="San Francisco Display Bold"/>
                <a:cs typeface="San Francisco Display Bold"/>
                <a:sym typeface="San Francisco Display Bold"/>
              </a:defRPr>
            </a:pPr>
            <a:r>
              <a:rPr lang="zh-CN" altLang="en-US" sz="1600" b="1" dirty="0">
                <a:solidFill>
                  <a:srgbClr val="645848"/>
                </a:solidFill>
                <a:latin typeface="微软雅黑" panose="020B0503020204020204" charset="-122"/>
                <a:ea typeface="微软雅黑" panose="020B0503020204020204" charset="-122"/>
                <a:cs typeface="Raleway" panose="020B0503030101060003" charset="0"/>
              </a:rPr>
              <a:t>创始人</a:t>
            </a:r>
            <a:endParaRPr lang="en-US" altLang="zh-CN" sz="1600" b="1" dirty="0">
              <a:solidFill>
                <a:srgbClr val="645848"/>
              </a:solidFill>
              <a:latin typeface="微软雅黑" panose="020B0503020204020204" charset="-122"/>
              <a:ea typeface="微软雅黑" panose="020B0503020204020204" charset="-122"/>
              <a:cs typeface="Raleway" panose="020B0503030101060003" charset="0"/>
            </a:endParaRPr>
          </a:p>
          <a:p>
            <a:pPr>
              <a:lnSpc>
                <a:spcPct val="150000"/>
              </a:lnSpc>
              <a:defRPr sz="2200">
                <a:solidFill>
                  <a:srgbClr val="FFFFFF"/>
                </a:solidFill>
                <a:latin typeface="San Francisco Display Bold"/>
                <a:ea typeface="San Francisco Display Bold"/>
                <a:cs typeface="San Francisco Display Bold"/>
                <a:sym typeface="San Francisco Display Bold"/>
              </a:defRPr>
            </a:pPr>
            <a:r>
              <a:rPr lang="zh-CN" altLang="en-US" sz="1600" b="1" dirty="0">
                <a:solidFill>
                  <a:srgbClr val="645848"/>
                </a:solidFill>
                <a:latin typeface="微软雅黑" panose="020B0503020204020204" charset="-122"/>
                <a:ea typeface="微软雅黑" panose="020B0503020204020204" charset="-122"/>
                <a:cs typeface="Raleway" panose="020B0503030101060003" charset="0"/>
              </a:rPr>
              <a:t>董竹君</a:t>
            </a:r>
            <a:endParaRPr lang="en-US" altLang="zh-CN" sz="1600" b="1" dirty="0">
              <a:solidFill>
                <a:srgbClr val="645848"/>
              </a:solidFill>
              <a:latin typeface="微软雅黑" panose="020B0503020204020204" charset="-122"/>
              <a:ea typeface="微软雅黑" panose="020B0503020204020204" charset="-122"/>
              <a:cs typeface="Raleway" panose="020B0503030101060003" charset="0"/>
            </a:endParaRPr>
          </a:p>
          <a:p>
            <a:pPr>
              <a:lnSpc>
                <a:spcPct val="150000"/>
              </a:lnSpc>
              <a:defRPr sz="2200">
                <a:solidFill>
                  <a:srgbClr val="FFFFFF"/>
                </a:solidFill>
                <a:latin typeface="San Francisco Display Bold"/>
                <a:ea typeface="San Francisco Display Bold"/>
                <a:cs typeface="San Francisco Display Bold"/>
                <a:sym typeface="San Francisco Display Bold"/>
              </a:defRPr>
            </a:pPr>
            <a:endParaRPr sz="1600" b="1" dirty="0">
              <a:solidFill>
                <a:srgbClr val="645848"/>
              </a:solidFill>
              <a:latin typeface="微软雅黑" panose="020B0503020204020204" charset="-122"/>
              <a:ea typeface="微软雅黑" panose="020B0503020204020204" charset="-122"/>
              <a:cs typeface="Raleway" panose="020B0503030101060003" charset="0"/>
            </a:endParaRPr>
          </a:p>
        </p:txBody>
      </p:sp>
      <p:sp>
        <p:nvSpPr>
          <p:cNvPr id="69" name="Shape 664"/>
          <p:cNvSpPr/>
          <p:nvPr/>
        </p:nvSpPr>
        <p:spPr>
          <a:xfrm>
            <a:off x="6442835" y="3899256"/>
            <a:ext cx="243485" cy="243467"/>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2C3134"/>
          </a:solidFill>
          <a:ln w="12700">
            <a:miter lim="400000"/>
          </a:ln>
        </p:spPr>
        <p:txBody>
          <a:bodyPr lIns="27708" rIns="27708" anchor="ctr"/>
          <a:lstStyle/>
          <a:p>
            <a:pPr algn="ctr" defTabSz="265430">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1820">
              <a:solidFill>
                <a:srgbClr val="645848"/>
              </a:solidFill>
              <a:latin typeface="微软雅黑" panose="020B0503020204020204" charset="-122"/>
              <a:ea typeface="微软雅黑" panose="020B0503020204020204" charset="-122"/>
              <a:cs typeface="Raleway" panose="020B0503030101060003" charset="0"/>
            </a:endParaRPr>
          </a:p>
        </p:txBody>
      </p:sp>
      <p:sp>
        <p:nvSpPr>
          <p:cNvPr id="23" name="TextBox 1"/>
          <p:cNvSpPr txBox="1"/>
          <p:nvPr/>
        </p:nvSpPr>
        <p:spPr>
          <a:xfrm>
            <a:off x="3925663" y="153457"/>
            <a:ext cx="4340674" cy="743986"/>
          </a:xfrm>
          <a:prstGeom prst="rect">
            <a:avLst/>
          </a:prstGeom>
          <a:noFill/>
        </p:spPr>
        <p:txBody>
          <a:bodyPr wrap="square" rtlCol="0">
            <a:spAutoFit/>
          </a:bodyPr>
          <a:lstStyle/>
          <a:p>
            <a:pPr algn="ctr">
              <a:lnSpc>
                <a:spcPct val="150000"/>
              </a:lnSpc>
            </a:pPr>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概述</a:t>
            </a:r>
            <a:endPar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1"/>
          <p:cNvSpPr/>
          <p:nvPr/>
        </p:nvSpPr>
        <p:spPr>
          <a:xfrm>
            <a:off x="7771255" y="3921381"/>
            <a:ext cx="2877581" cy="1754326"/>
          </a:xfrm>
          <a:prstGeom prst="rect">
            <a:avLst/>
          </a:prstGeom>
        </p:spPr>
        <p:txBody>
          <a:bodyPr wrap="square">
            <a:spAutoFit/>
          </a:bodyPr>
          <a:lstStyle/>
          <a:p>
            <a:r>
              <a:rPr lang="zh-CN" altLang="en-US" dirty="0"/>
              <a:t>锦江饭店的创始人是董竹君，近代知名女企业家，中国女权的先驱，</a:t>
            </a:r>
            <a:r>
              <a:rPr lang="en-US" altLang="zh-CN" dirty="0"/>
              <a:t>1949</a:t>
            </a:r>
            <a:r>
              <a:rPr lang="zh-CN" altLang="en-US" dirty="0"/>
              <a:t>年在上海创立一家可以接待国宾的锦江饭店，被誉为“中国的阿信”。</a:t>
            </a:r>
            <a:endParaRPr lang="zh-CN" altLang="en-US" dirty="0"/>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4882" y="3209192"/>
            <a:ext cx="3056676" cy="272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7628" y="1028700"/>
            <a:ext cx="2416739" cy="269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444"/>
          <p:cNvSpPr/>
          <p:nvPr/>
        </p:nvSpPr>
        <p:spPr>
          <a:xfrm rot="10800000" flipH="1">
            <a:off x="1380457" y="1987362"/>
            <a:ext cx="78955" cy="813529"/>
          </a:xfrm>
          <a:prstGeom prst="round2SameRect">
            <a:avLst>
              <a:gd name="adj1" fmla="val 50000"/>
              <a:gd name="adj2" fmla="val 50000"/>
            </a:avLst>
          </a:prstGeom>
          <a:solidFill>
            <a:srgbClr val="645848"/>
          </a:solidFill>
          <a:ln>
            <a:noFill/>
          </a:ln>
        </p:spPr>
        <p:txBody>
          <a:bodyPr lIns="219400" tIns="109700" rIns="219400" bIns="109700" anchor="ctr" anchorCtr="0">
            <a:noAutofit/>
          </a:bodyPr>
          <a:lstStyle/>
          <a:p>
            <a:pPr marL="0" marR="0" lvl="0" indent="0" algn="ctr" rtl="0">
              <a:spcBef>
                <a:spcPts val="0"/>
              </a:spcBef>
              <a:buNone/>
            </a:pPr>
            <a:endParaRPr sz="3600">
              <a:solidFill>
                <a:srgbClr val="645848"/>
              </a:solidFill>
              <a:latin typeface="微软雅黑" panose="020B0503020204020204" charset="-122"/>
              <a:ea typeface="微软雅黑" panose="020B0503020204020204" charset="-122"/>
              <a:cs typeface="Raleway" panose="020B0503030101060003" charset="0"/>
              <a:sym typeface="Calibri" panose="020F0502020204030204"/>
            </a:endParaRPr>
          </a:p>
        </p:txBody>
      </p:sp>
      <p:sp>
        <p:nvSpPr>
          <p:cNvPr id="19" name="Shape 444"/>
          <p:cNvSpPr/>
          <p:nvPr/>
        </p:nvSpPr>
        <p:spPr>
          <a:xfrm rot="10800000" flipH="1">
            <a:off x="6610105" y="2470792"/>
            <a:ext cx="78955" cy="813529"/>
          </a:xfrm>
          <a:prstGeom prst="round2SameRect">
            <a:avLst>
              <a:gd name="adj1" fmla="val 50000"/>
              <a:gd name="adj2" fmla="val 50000"/>
            </a:avLst>
          </a:prstGeom>
          <a:solidFill>
            <a:srgbClr val="645848"/>
          </a:solidFill>
          <a:ln>
            <a:noFill/>
          </a:ln>
        </p:spPr>
        <p:txBody>
          <a:bodyPr lIns="219400" tIns="109700" rIns="219400" bIns="109700" anchor="ctr" anchorCtr="0">
            <a:noAutofit/>
          </a:bodyPr>
          <a:lstStyle/>
          <a:p>
            <a:pPr marL="0" marR="0" lvl="0" indent="0" algn="ctr" rtl="0">
              <a:spcBef>
                <a:spcPts val="0"/>
              </a:spcBef>
              <a:buNone/>
            </a:pPr>
            <a:endParaRPr sz="3600">
              <a:solidFill>
                <a:srgbClr val="645848"/>
              </a:solidFill>
              <a:latin typeface="微软雅黑" panose="020B0503020204020204" charset="-122"/>
              <a:ea typeface="微软雅黑" panose="020B0503020204020204" charset="-122"/>
              <a:cs typeface="Raleway" panose="020B0503030101060003" charset="0"/>
              <a:sym typeface="Calibri" panose="020F0502020204030204"/>
            </a:endParaRPr>
          </a:p>
        </p:txBody>
      </p:sp>
      <p:sp>
        <p:nvSpPr>
          <p:cNvPr id="20" name="Rectangle 3"/>
          <p:cNvSpPr/>
          <p:nvPr/>
        </p:nvSpPr>
        <p:spPr>
          <a:xfrm>
            <a:off x="6897469" y="2708331"/>
            <a:ext cx="3020256" cy="3046988"/>
          </a:xfrm>
          <a:prstGeom prst="rect">
            <a:avLst/>
          </a:prstGeom>
        </p:spPr>
        <p:txBody>
          <a:bodyPr wrap="square">
            <a:spAutoFit/>
          </a:bodyPr>
          <a:lstStyle/>
          <a:p>
            <a:r>
              <a:rPr lang="zh-CN" altLang="en-US" sz="1600" dirty="0">
                <a:latin typeface="微软雅黑" panose="020B0503020204020204" charset="-122"/>
                <a:ea typeface="微软雅黑" panose="020B0503020204020204" charset="-122"/>
              </a:rPr>
              <a:t>当时正处于“三反”“五反”的斗争中，在“三反”中，党与干部清除了许多蛀虫，形成了清正廉洁的党风政风，在“五反”运动中，有力地打击了不发资本家严重的“五毒”行为，在工商业者中进行了一次守法经营教育，推动了在私营企业中建立人工监督制度和进行民主改革，为后来用和平方式逐步改造资本主义工商业做了重要</a:t>
            </a:r>
            <a:r>
              <a:rPr lang="zh-CN" altLang="en-US" sz="1600">
                <a:latin typeface="微软雅黑" panose="020B0503020204020204" charset="-122"/>
                <a:ea typeface="微软雅黑" panose="020B0503020204020204" charset="-122"/>
              </a:rPr>
              <a:t>的铺垫。</a:t>
            </a:r>
            <a:endParaRPr lang="zh-CN" altLang="en-US" sz="1600" dirty="0">
              <a:latin typeface="微软雅黑" panose="020B0503020204020204" charset="-122"/>
              <a:ea typeface="微软雅黑" panose="020B0503020204020204" charset="-122"/>
            </a:endParaRPr>
          </a:p>
        </p:txBody>
      </p:sp>
      <p:sp>
        <p:nvSpPr>
          <p:cNvPr id="21" name="Rectangle 4"/>
          <p:cNvSpPr/>
          <p:nvPr/>
        </p:nvSpPr>
        <p:spPr>
          <a:xfrm>
            <a:off x="6756651" y="1420023"/>
            <a:ext cx="1890261" cy="338554"/>
          </a:xfrm>
          <a:prstGeom prst="rect">
            <a:avLst/>
          </a:prstGeom>
        </p:spPr>
        <p:txBody>
          <a:bodyPr wrap="none">
            <a:spAutoFit/>
          </a:bodyPr>
          <a:lstStyle/>
          <a:p>
            <a:pPr algn="ctr"/>
            <a:r>
              <a:rPr lang="zh-CN" altLang="en-US" sz="1600" b="1" spc="300" dirty="0">
                <a:solidFill>
                  <a:srgbClr val="645848"/>
                </a:solidFill>
                <a:latin typeface="微软雅黑" panose="020B0503020204020204" charset="-122"/>
                <a:ea typeface="微软雅黑" panose="020B0503020204020204" charset="-122"/>
                <a:cs typeface="Raleway" panose="020B0503030101060003" charset="0"/>
              </a:rPr>
              <a:t>改名的历史背景</a:t>
            </a:r>
            <a:endParaRPr lang="zh-CN" altLang="id-ID" sz="1600" b="1" spc="300" dirty="0">
              <a:solidFill>
                <a:srgbClr val="645848"/>
              </a:solidFill>
              <a:latin typeface="微软雅黑" panose="020B0503020204020204" charset="-122"/>
              <a:ea typeface="微软雅黑" panose="020B0503020204020204" charset="-122"/>
              <a:cs typeface="Raleway" panose="020B0503030101060003" charset="0"/>
            </a:endParaRPr>
          </a:p>
        </p:txBody>
      </p:sp>
      <p:sp>
        <p:nvSpPr>
          <p:cNvPr id="22" name="Shape 444"/>
          <p:cNvSpPr/>
          <p:nvPr/>
        </p:nvSpPr>
        <p:spPr>
          <a:xfrm rot="10800000" flipH="1">
            <a:off x="6610104" y="3607116"/>
            <a:ext cx="78955" cy="813529"/>
          </a:xfrm>
          <a:prstGeom prst="round2SameRect">
            <a:avLst>
              <a:gd name="adj1" fmla="val 50000"/>
              <a:gd name="adj2" fmla="val 50000"/>
            </a:avLst>
          </a:prstGeom>
          <a:solidFill>
            <a:srgbClr val="645848"/>
          </a:solidFill>
          <a:ln>
            <a:noFill/>
          </a:ln>
        </p:spPr>
        <p:txBody>
          <a:bodyPr lIns="219400" tIns="109700" rIns="219400" bIns="109700" anchor="ctr" anchorCtr="0">
            <a:noAutofit/>
          </a:bodyPr>
          <a:lstStyle/>
          <a:p>
            <a:pPr marL="0" marR="0" lvl="0" indent="0" algn="ctr" rtl="0">
              <a:spcBef>
                <a:spcPts val="0"/>
              </a:spcBef>
              <a:buNone/>
            </a:pPr>
            <a:endParaRPr sz="3600">
              <a:solidFill>
                <a:srgbClr val="645848"/>
              </a:solidFill>
              <a:latin typeface="微软雅黑" panose="020B0503020204020204" charset="-122"/>
              <a:ea typeface="微软雅黑" panose="020B0503020204020204" charset="-122"/>
              <a:cs typeface="Raleway" panose="020B0503030101060003" charset="0"/>
              <a:sym typeface="Calibri" panose="020F0502020204030204"/>
            </a:endParaRPr>
          </a:p>
        </p:txBody>
      </p:sp>
      <p:sp>
        <p:nvSpPr>
          <p:cNvPr id="25" name="Shape 444"/>
          <p:cNvSpPr/>
          <p:nvPr/>
        </p:nvSpPr>
        <p:spPr>
          <a:xfrm rot="10800000" flipH="1">
            <a:off x="6647299" y="4806704"/>
            <a:ext cx="78955" cy="813529"/>
          </a:xfrm>
          <a:prstGeom prst="round2SameRect">
            <a:avLst>
              <a:gd name="adj1" fmla="val 50000"/>
              <a:gd name="adj2" fmla="val 50000"/>
            </a:avLst>
          </a:prstGeom>
          <a:solidFill>
            <a:srgbClr val="645848"/>
          </a:solidFill>
          <a:ln>
            <a:noFill/>
          </a:ln>
        </p:spPr>
        <p:txBody>
          <a:bodyPr lIns="219400" tIns="109700" rIns="219400" bIns="109700" anchor="ctr" anchorCtr="0">
            <a:noAutofit/>
          </a:bodyPr>
          <a:lstStyle/>
          <a:p>
            <a:pPr marL="0" marR="0" lvl="0" indent="0" algn="ctr" rtl="0">
              <a:spcBef>
                <a:spcPts val="0"/>
              </a:spcBef>
              <a:buNone/>
            </a:pPr>
            <a:endParaRPr sz="3600">
              <a:solidFill>
                <a:srgbClr val="645848"/>
              </a:solidFill>
              <a:latin typeface="微软雅黑" panose="020B0503020204020204" charset="-122"/>
              <a:ea typeface="微软雅黑" panose="020B0503020204020204" charset="-122"/>
              <a:cs typeface="Raleway" panose="020B0503030101060003" charset="0"/>
              <a:sym typeface="Calibri" panose="020F0502020204030204"/>
            </a:endParaRPr>
          </a:p>
        </p:txBody>
      </p:sp>
      <p:sp>
        <p:nvSpPr>
          <p:cNvPr id="2" name="TextBox 1"/>
          <p:cNvSpPr txBox="1"/>
          <p:nvPr/>
        </p:nvSpPr>
        <p:spPr>
          <a:xfrm>
            <a:off x="3925663" y="153457"/>
            <a:ext cx="4340674" cy="743986"/>
          </a:xfrm>
          <a:prstGeom prst="rect">
            <a:avLst/>
          </a:prstGeom>
          <a:noFill/>
        </p:spPr>
        <p:txBody>
          <a:bodyPr wrap="square" rtlCol="0">
            <a:spAutoFit/>
          </a:bodyPr>
          <a:lstStyle/>
          <a:p>
            <a:pPr algn="ctr">
              <a:lnSpc>
                <a:spcPct val="150000"/>
              </a:lnSpc>
            </a:pPr>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概述</a:t>
            </a:r>
            <a:endPar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80456" y="3324491"/>
            <a:ext cx="793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83387" y="4666770"/>
            <a:ext cx="793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636935" y="1420023"/>
            <a:ext cx="1415772" cy="338554"/>
          </a:xfrm>
          <a:prstGeom prst="rect">
            <a:avLst/>
          </a:prstGeom>
        </p:spPr>
        <p:txBody>
          <a:bodyPr wrap="none">
            <a:spAutoFit/>
          </a:bodyPr>
          <a:lstStyle/>
          <a:p>
            <a:r>
              <a:rPr lang="zh-CN" altLang="en-US" sz="1600" b="1" dirty="0">
                <a:latin typeface="微软雅黑" panose="020B0503020204020204" charset="-122"/>
                <a:ea typeface="微软雅黑" panose="020B0503020204020204" charset="-122"/>
              </a:rPr>
              <a:t>品牌标记寓意</a:t>
            </a:r>
            <a:endParaRPr lang="zh-CN" altLang="en-US" sz="1600" b="1" dirty="0">
              <a:latin typeface="微软雅黑" panose="020B0503020204020204" charset="-122"/>
              <a:ea typeface="微软雅黑" panose="020B0503020204020204" charset="-122"/>
            </a:endParaRPr>
          </a:p>
        </p:txBody>
      </p:sp>
      <p:sp>
        <p:nvSpPr>
          <p:cNvPr id="4" name="矩形 3"/>
          <p:cNvSpPr/>
          <p:nvPr/>
        </p:nvSpPr>
        <p:spPr>
          <a:xfrm>
            <a:off x="1636935" y="3852029"/>
            <a:ext cx="4603248" cy="2308324"/>
          </a:xfrm>
          <a:prstGeom prst="rect">
            <a:avLst/>
          </a:prstGeom>
        </p:spPr>
        <p:txBody>
          <a:bodyPr wrap="square">
            <a:spAutoFit/>
          </a:bodyPr>
          <a:lstStyle/>
          <a:p>
            <a:r>
              <a:rPr lang="zh-CN" altLang="en-US" dirty="0">
                <a:latin typeface="微软雅黑" panose="020B0503020204020204" charset="-122"/>
                <a:ea typeface="微软雅黑" panose="020B0503020204020204" charset="-122"/>
              </a:rPr>
              <a:t>锦江集团</a:t>
            </a:r>
            <a:r>
              <a:rPr lang="en-US" altLang="zh-CN" dirty="0">
                <a:latin typeface="微软雅黑" panose="020B0503020204020204" charset="-122"/>
                <a:ea typeface="微软雅黑" panose="020B0503020204020204" charset="-122"/>
              </a:rPr>
              <a:t>logo</a:t>
            </a:r>
            <a:r>
              <a:rPr lang="zh-CN" altLang="en-US" dirty="0">
                <a:latin typeface="微软雅黑" panose="020B0503020204020204" charset="-122"/>
                <a:ea typeface="微软雅黑" panose="020B0503020204020204" charset="-122"/>
              </a:rPr>
              <a:t>的含义是表达了锦江酒店的国际化战略发展方向和服务全球市场的理念。标志以汉字锦江两字拼音的首字母</a:t>
            </a:r>
            <a:r>
              <a:rPr lang="en-US" altLang="zh-CN" dirty="0">
                <a:latin typeface="微软雅黑" panose="020B0503020204020204" charset="-122"/>
                <a:ea typeface="微软雅黑" panose="020B0503020204020204" charset="-122"/>
              </a:rPr>
              <a:t>JJ</a:t>
            </a:r>
            <a:r>
              <a:rPr lang="zh-CN" altLang="en-US" dirty="0">
                <a:latin typeface="微软雅黑" panose="020B0503020204020204" charset="-122"/>
                <a:ea typeface="微软雅黑" panose="020B0503020204020204" charset="-122"/>
              </a:rPr>
              <a:t>和中国宫 殿的飞檐为主要构成元素。主标志中，英文字母</a:t>
            </a:r>
            <a:r>
              <a:rPr lang="en-US" altLang="zh-CN" dirty="0">
                <a:latin typeface="微软雅黑" panose="020B0503020204020204" charset="-122"/>
                <a:ea typeface="微软雅黑" panose="020B0503020204020204" charset="-122"/>
              </a:rPr>
              <a:t>JJ</a:t>
            </a:r>
            <a:r>
              <a:rPr lang="zh-CN" altLang="en-US" dirty="0">
                <a:latin typeface="微软雅黑" panose="020B0503020204020204" charset="-122"/>
                <a:ea typeface="微软雅黑" panose="020B0503020204020204" charset="-122"/>
              </a:rPr>
              <a:t>既具有与中国驰名商标汉字锦江的内在联系，又易于被国际人士所认知，所以它的含义主要是表达了锦江酒店的国际化战略发展方向和服务全球市场的理念。</a:t>
            </a:r>
            <a:endParaRPr lang="zh-CN" altLang="en-US" dirty="0">
              <a:latin typeface="微软雅黑" panose="020B0503020204020204" charset="-122"/>
              <a:ea typeface="微软雅黑" panose="020B0503020204020204" charset="-122"/>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3989" y="1925462"/>
            <a:ext cx="4051688" cy="183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4244340" y="3025775"/>
            <a:ext cx="3698875" cy="706755"/>
          </a:xfrm>
          <a:prstGeom prst="rect">
            <a:avLst/>
          </a:prstGeom>
          <a:noFill/>
        </p:spPr>
        <p:txBody>
          <a:bodyPr wrap="square">
            <a:spAutoFit/>
          </a:bodyPr>
          <a:lstStyle/>
          <a:p>
            <a:pPr algn="ctr" eaLnBrk="1" fontAlgn="auto" hangingPunct="1">
              <a:spcBef>
                <a:spcPts val="0"/>
              </a:spcBef>
              <a:spcAft>
                <a:spcPts val="0"/>
              </a:spcAft>
              <a:defRPr/>
            </a:pPr>
            <a:r>
              <a:rPr lang="zh-CN" altLang="en-US" sz="4000" b="1" spc="600" dirty="0">
                <a:solidFill>
                  <a:srgbClr val="F2E6CE"/>
                </a:solidFill>
                <a:latin typeface="微软雅黑" panose="020B0503020204020204" charset="-122"/>
                <a:ea typeface="微软雅黑" panose="020B0503020204020204" charset="-122"/>
                <a:cs typeface="Open Sans" panose="020B0606030504020204" charset="0"/>
                <a:sym typeface="+mn-ea"/>
              </a:rPr>
              <a:t>第二章节</a:t>
            </a:r>
            <a:endParaRPr lang="zh-CN" altLang="en-US" sz="4000" b="1" spc="600" dirty="0">
              <a:solidFill>
                <a:srgbClr val="F2E6CE"/>
              </a:solidFill>
              <a:latin typeface="微软雅黑" panose="020B0503020204020204" charset="-122"/>
              <a:ea typeface="微软雅黑" panose="020B0503020204020204" charset="-122"/>
              <a:cs typeface="Open Sans" panose="020B0606030504020204" charset="0"/>
              <a:sym typeface="+mn-ea"/>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4"/>
          <p:cNvSpPr txBox="1"/>
          <p:nvPr>
            <p:custDataLst>
              <p:tags r:id="rId1"/>
            </p:custDataLst>
          </p:nvPr>
        </p:nvSpPr>
        <p:spPr>
          <a:xfrm>
            <a:off x="935879" y="2261566"/>
            <a:ext cx="2707639" cy="318924"/>
          </a:xfrm>
          <a:prstGeom prst="rect">
            <a:avLst/>
          </a:prstGeom>
          <a:noFill/>
        </p:spPr>
        <p:txBody>
          <a:bodyPr wrap="square" lIns="72000" tIns="36000" rIns="72000" bIns="36000" rtlCol="0" anchor="b">
            <a:spAutoFit/>
          </a:bodyPr>
          <a:lstStyle/>
          <a:p>
            <a:pPr algn="ctr"/>
            <a:r>
              <a:rPr lang="en-US" altLang="zh-CN" sz="1600" b="1" dirty="0">
                <a:solidFill>
                  <a:srgbClr val="645848"/>
                </a:solidFill>
                <a:latin typeface="微软雅黑" panose="020B0503020204020204" charset="-122"/>
                <a:ea typeface="微软雅黑" panose="020B0503020204020204" charset="-122"/>
                <a:cs typeface="Raleway" panose="020B0503030101060003" charset="0"/>
                <a:sym typeface="+mn-ea"/>
              </a:rPr>
              <a:t>1935-1950 </a:t>
            </a:r>
            <a:r>
              <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rPr>
              <a:t>锦江川菜馆</a:t>
            </a:r>
            <a:endPar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endParaRPr>
          </a:p>
        </p:txBody>
      </p:sp>
      <p:sp>
        <p:nvSpPr>
          <p:cNvPr id="2" name="TextBox 24"/>
          <p:cNvSpPr txBox="1"/>
          <p:nvPr/>
        </p:nvSpPr>
        <p:spPr>
          <a:xfrm>
            <a:off x="5079255" y="2938968"/>
            <a:ext cx="2271282" cy="809625"/>
          </a:xfrm>
          <a:prstGeom prst="rect">
            <a:avLst/>
          </a:prstGeom>
          <a:noFill/>
        </p:spPr>
        <p:txBody>
          <a:bodyPr wrap="square" lIns="72000" tIns="36000" rIns="72000" bIns="36000" rtlCol="0" anchor="b">
            <a:spAutoFit/>
          </a:bodyPr>
          <a:lstStyle/>
          <a:p>
            <a:pPr algn="ctr"/>
            <a:r>
              <a:rPr lang="en-US" altLang="zh-CN" sz="1600" b="1" dirty="0">
                <a:solidFill>
                  <a:srgbClr val="645848"/>
                </a:solidFill>
                <a:latin typeface="微软雅黑" panose="020B0503020204020204" charset="-122"/>
                <a:ea typeface="微软雅黑" panose="020B0503020204020204" charset="-122"/>
                <a:cs typeface="Raleway" panose="020B0503030101060003" charset="0"/>
                <a:sym typeface="+mn-ea"/>
              </a:rPr>
              <a:t>1951-1983</a:t>
            </a:r>
            <a:endParaRPr lang="en-US" altLang="zh-CN" sz="1600" b="1" dirty="0">
              <a:solidFill>
                <a:srgbClr val="645848"/>
              </a:solidFill>
              <a:latin typeface="微软雅黑" panose="020B0503020204020204" charset="-122"/>
              <a:ea typeface="微软雅黑" panose="020B0503020204020204" charset="-122"/>
              <a:cs typeface="Raleway" panose="020B0503030101060003" charset="0"/>
              <a:sym typeface="+mn-ea"/>
            </a:endParaRPr>
          </a:p>
          <a:p>
            <a:pPr algn="ctr"/>
            <a:r>
              <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rPr>
              <a:t>锦江川菜馆和锦江茶室合并为</a:t>
            </a:r>
            <a:r>
              <a:rPr lang="en-US" altLang="zh-CN" sz="1600" b="1" dirty="0">
                <a:solidFill>
                  <a:srgbClr val="645848"/>
                </a:solidFill>
                <a:latin typeface="微软雅黑" panose="020B0503020204020204" charset="-122"/>
                <a:ea typeface="微软雅黑" panose="020B0503020204020204" charset="-122"/>
                <a:cs typeface="Raleway" panose="020B0503030101060003" charset="0"/>
                <a:sym typeface="+mn-ea"/>
              </a:rPr>
              <a:t> </a:t>
            </a:r>
            <a:r>
              <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rPr>
              <a:t>锦江饭店</a:t>
            </a:r>
            <a:endPar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endParaRPr>
          </a:p>
        </p:txBody>
      </p:sp>
      <p:sp>
        <p:nvSpPr>
          <p:cNvPr id="3" name="TextBox 1"/>
          <p:cNvSpPr txBox="1"/>
          <p:nvPr/>
        </p:nvSpPr>
        <p:spPr>
          <a:xfrm>
            <a:off x="3818086" y="216209"/>
            <a:ext cx="4653561" cy="743986"/>
          </a:xfrm>
          <a:prstGeom prst="rect">
            <a:avLst/>
          </a:prstGeom>
          <a:noFill/>
        </p:spPr>
        <p:txBody>
          <a:bodyPr wrap="square" rtlCol="0">
            <a:spAutoFit/>
          </a:bodyPr>
          <a:lstStyle/>
          <a:p>
            <a:pPr algn="ctr">
              <a:lnSpc>
                <a:spcPct val="150000"/>
              </a:lnSpc>
            </a:pPr>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锦江饭店的发展历程</a:t>
            </a:r>
            <a:endPar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sp>
        <p:nvSpPr>
          <p:cNvPr id="5" name="椭圆 4">
            <a:hlinkClick r:id="rId2" action="ppaction://hlinksldjump"/>
          </p:cNvPr>
          <p:cNvSpPr/>
          <p:nvPr/>
        </p:nvSpPr>
        <p:spPr>
          <a:xfrm>
            <a:off x="1769932" y="854111"/>
            <a:ext cx="1057836" cy="1057836"/>
          </a:xfrm>
          <a:prstGeom prst="ellipse">
            <a:avLst/>
          </a:prstGeom>
          <a:solidFill>
            <a:srgbClr val="645848"/>
          </a:solidFill>
          <a:ln>
            <a:solidFill>
              <a:srgbClr val="645848"/>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cxnSp>
        <p:nvCxnSpPr>
          <p:cNvPr id="9" name="连接符: 曲线 8"/>
          <p:cNvCxnSpPr>
            <a:stCxn id="5" idx="6"/>
            <a:endCxn id="17" idx="2"/>
          </p:cNvCxnSpPr>
          <p:nvPr/>
        </p:nvCxnSpPr>
        <p:spPr>
          <a:xfrm>
            <a:off x="2827655" y="1383030"/>
            <a:ext cx="2913380" cy="878840"/>
          </a:xfrm>
          <a:prstGeom prst="curvedConnector3">
            <a:avLst>
              <a:gd name="adj1" fmla="val 50000"/>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椭圆 16">
            <a:hlinkClick r:id="rId3" action="ppaction://hlinksldjump"/>
          </p:cNvPr>
          <p:cNvSpPr/>
          <p:nvPr/>
        </p:nvSpPr>
        <p:spPr>
          <a:xfrm>
            <a:off x="5741298" y="1732652"/>
            <a:ext cx="1057836" cy="1057836"/>
          </a:xfrm>
          <a:prstGeom prst="ellipse">
            <a:avLst/>
          </a:prstGeom>
          <a:solidFill>
            <a:srgbClr val="645848"/>
          </a:solidFill>
          <a:ln>
            <a:solidFill>
              <a:srgbClr val="645848"/>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cxnSp>
        <p:nvCxnSpPr>
          <p:cNvPr id="26" name="连接符: 曲线 25"/>
          <p:cNvCxnSpPr>
            <a:stCxn id="17" idx="6"/>
            <a:endCxn id="30" idx="2"/>
          </p:cNvCxnSpPr>
          <p:nvPr/>
        </p:nvCxnSpPr>
        <p:spPr>
          <a:xfrm flipV="1">
            <a:off x="6798945" y="1374140"/>
            <a:ext cx="2214245" cy="887730"/>
          </a:xfrm>
          <a:prstGeom prst="curvedConnector3">
            <a:avLst>
              <a:gd name="adj1" fmla="val 50014"/>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椭圆 29">
            <a:hlinkClick r:id="rId4" action="ppaction://hlinksldjump"/>
          </p:cNvPr>
          <p:cNvSpPr/>
          <p:nvPr/>
        </p:nvSpPr>
        <p:spPr>
          <a:xfrm>
            <a:off x="9013417" y="845146"/>
            <a:ext cx="1057836" cy="1057836"/>
          </a:xfrm>
          <a:prstGeom prst="ellipse">
            <a:avLst/>
          </a:prstGeom>
          <a:solidFill>
            <a:srgbClr val="645848"/>
          </a:solidFill>
          <a:ln>
            <a:solidFill>
              <a:srgbClr val="645848"/>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39" name="TextBox 24"/>
          <p:cNvSpPr txBox="1"/>
          <p:nvPr/>
        </p:nvSpPr>
        <p:spPr>
          <a:xfrm>
            <a:off x="8471387" y="2636964"/>
            <a:ext cx="2271282" cy="318924"/>
          </a:xfrm>
          <a:prstGeom prst="rect">
            <a:avLst/>
          </a:prstGeom>
          <a:noFill/>
        </p:spPr>
        <p:txBody>
          <a:bodyPr wrap="square" lIns="72000" tIns="36000" rIns="72000" bIns="36000" rtlCol="0" anchor="b">
            <a:spAutoFit/>
          </a:bodyPr>
          <a:lstStyle/>
          <a:p>
            <a:pPr algn="ctr"/>
            <a:r>
              <a:rPr lang="en-US" altLang="zh-CN" sz="1600" b="1" dirty="0">
                <a:solidFill>
                  <a:srgbClr val="645848"/>
                </a:solidFill>
                <a:latin typeface="微软雅黑" panose="020B0503020204020204" charset="-122"/>
                <a:ea typeface="微软雅黑" panose="020B0503020204020204" charset="-122"/>
                <a:cs typeface="Raleway" panose="020B0503030101060003" charset="0"/>
                <a:sym typeface="+mn-ea"/>
              </a:rPr>
              <a:t>1984-</a:t>
            </a:r>
            <a:r>
              <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rPr>
              <a:t>至今 锦江集团</a:t>
            </a:r>
            <a:endParaRPr lang="zh-CN" altLang="en-US" sz="1600" b="1" dirty="0">
              <a:solidFill>
                <a:srgbClr val="645848"/>
              </a:solidFill>
              <a:latin typeface="微软雅黑" panose="020B0503020204020204" charset="-122"/>
              <a:ea typeface="微软雅黑" panose="020B0503020204020204" charset="-122"/>
              <a:cs typeface="Raleway" panose="020B0503030101060003" charset="0"/>
              <a:sym typeface="+mn-ea"/>
            </a:endParaRPr>
          </a:p>
        </p:txBody>
      </p:sp>
      <p:pic>
        <p:nvPicPr>
          <p:cNvPr id="67" name="图形 66" descr="城市"/>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47885" y="957206"/>
            <a:ext cx="775447" cy="775447"/>
          </a:xfrm>
          <a:prstGeom prst="rect">
            <a:avLst/>
          </a:prstGeom>
        </p:spPr>
      </p:pic>
      <p:pic>
        <p:nvPicPr>
          <p:cNvPr id="69" name="图形 68" descr="建筑物"/>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02661" y="1898499"/>
            <a:ext cx="744071" cy="744071"/>
          </a:xfrm>
          <a:prstGeom prst="rect">
            <a:avLst/>
          </a:prstGeom>
        </p:spPr>
      </p:pic>
      <p:pic>
        <p:nvPicPr>
          <p:cNvPr id="71" name="图形 70" descr="居家"/>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13367" y="975135"/>
            <a:ext cx="753035" cy="753035"/>
          </a:xfrm>
          <a:prstGeom prst="rect">
            <a:avLst/>
          </a:prstGeom>
        </p:spPr>
      </p:pic>
      <p:pic>
        <p:nvPicPr>
          <p:cNvPr id="73" name="图片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7800" y="3637317"/>
            <a:ext cx="3196177" cy="1831883"/>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ContrastingLeftFacing"/>
            <a:lightRig rig="threePt" dir="t">
              <a:rot lat="0" lon="0" rev="2100000"/>
            </a:lightRig>
          </a:scene3d>
          <a:sp3d extrusionH="25400">
            <a:bevelT w="304800" h="152400" prst="hardEdge"/>
            <a:extrusionClr>
              <a:srgbClr val="000000"/>
            </a:extrusionClr>
          </a:sp3d>
        </p:spPr>
      </p:pic>
      <p:pic>
        <p:nvPicPr>
          <p:cNvPr id="75" name="图片 74"/>
          <p:cNvPicPr>
            <a:picLocks noChangeAspect="1"/>
          </p:cNvPicPr>
          <p:nvPr/>
        </p:nvPicPr>
        <p:blipFill rotWithShape="1">
          <a:blip r:embed="rId12" cstate="print">
            <a:extLst>
              <a:ext uri="{28A0092B-C50C-407E-A947-70E740481C1C}">
                <a14:useLocalDpi xmlns:a14="http://schemas.microsoft.com/office/drawing/2010/main" val="0"/>
              </a:ext>
            </a:extLst>
          </a:blip>
          <a:srcRect l="-1" r="2227" b="12238"/>
          <a:stretch>
            <a:fillRect/>
          </a:stretch>
        </p:blipFill>
        <p:spPr>
          <a:xfrm>
            <a:off x="5281511" y="4045009"/>
            <a:ext cx="1977474" cy="1712500"/>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Above"/>
            <a:lightRig rig="threePt" dir="t">
              <a:rot lat="0" lon="0" rev="2100000"/>
            </a:lightRig>
          </a:scene3d>
          <a:sp3d extrusionH="25400">
            <a:bevelT w="304800" h="152400" prst="hardEdge"/>
            <a:extrusionClr>
              <a:srgbClr val="000000"/>
            </a:extrusionClr>
          </a:sp3d>
        </p:spPr>
      </p:pic>
      <p:pic>
        <p:nvPicPr>
          <p:cNvPr id="1026"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7839"/>
          <a:stretch>
            <a:fillRect/>
          </a:stretch>
        </p:blipFill>
        <p:spPr bwMode="auto">
          <a:xfrm>
            <a:off x="1391285" y="3225165"/>
            <a:ext cx="1824355" cy="2353945"/>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Right"/>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1138555" y="2574925"/>
            <a:ext cx="4064000" cy="337185"/>
          </a:xfrm>
          <a:prstGeom prst="rect">
            <a:avLst/>
          </a:prstGeom>
          <a:noFill/>
        </p:spPr>
        <p:txBody>
          <a:bodyPr wrap="square" rtlCol="0">
            <a:spAutoFit/>
          </a:bodyPr>
          <a:lstStyle/>
          <a:p>
            <a:r>
              <a:rPr lang="en-US" altLang="zh-CN" sz="1600" b="1" dirty="0">
                <a:solidFill>
                  <a:srgbClr val="645848"/>
                </a:solidFill>
                <a:latin typeface="微软雅黑" panose="020B0503020204020204" charset="-122"/>
                <a:ea typeface="微软雅黑" panose="020B0503020204020204" charset="-122"/>
                <a:cs typeface="Raleway" panose="020B0503030101060003" charset="0"/>
              </a:rPr>
              <a:t>1936-1950 锦江茶室</a:t>
            </a:r>
            <a:endParaRPr lang="en-US" altLang="zh-CN" sz="1600" b="1" dirty="0">
              <a:solidFill>
                <a:srgbClr val="645848"/>
              </a:solidFill>
              <a:latin typeface="微软雅黑" panose="020B0503020204020204" charset="-122"/>
              <a:ea typeface="微软雅黑" panose="020B0503020204020204" charset="-122"/>
              <a:cs typeface="Raleway" panose="020B05030301010600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39"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1"/>
          <p:cNvSpPr txBox="1"/>
          <p:nvPr/>
        </p:nvSpPr>
        <p:spPr>
          <a:xfrm>
            <a:off x="1639347" y="2028601"/>
            <a:ext cx="405765" cy="338455"/>
          </a:xfrm>
          <a:prstGeom prst="rect">
            <a:avLst/>
          </a:prstGeom>
          <a:solidFill>
            <a:srgbClr val="645848"/>
          </a:solid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01</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27" name="TextBox 22"/>
          <p:cNvSpPr txBox="1"/>
          <p:nvPr/>
        </p:nvSpPr>
        <p:spPr>
          <a:xfrm>
            <a:off x="1661011" y="3714638"/>
            <a:ext cx="445770" cy="338455"/>
          </a:xfrm>
          <a:prstGeom prst="rect">
            <a:avLst/>
          </a:prstGeom>
          <a:solidFill>
            <a:srgbClr val="645848"/>
          </a:solidFill>
        </p:spPr>
        <p:txBody>
          <a:bodyPr wrap="none" rtlCol="0">
            <a:spAutoFit/>
          </a:bodyPr>
          <a:lstStyle/>
          <a:p>
            <a:r>
              <a:rPr lang="en-US" sz="1600" dirty="0">
                <a:solidFill>
                  <a:srgbClr val="F2E6CE"/>
                </a:solidFill>
                <a:latin typeface="微软雅黑" panose="020B0503020204020204" charset="-122"/>
                <a:ea typeface="微软雅黑" panose="020B0503020204020204" charset="-122"/>
                <a:cs typeface="Raleway" panose="020B0503030101060003" charset="0"/>
              </a:rPr>
              <a:t>02</a:t>
            </a:r>
            <a:endParaRPr lang="en-US" sz="1600" dirty="0">
              <a:solidFill>
                <a:srgbClr val="F2E6CE"/>
              </a:solidFill>
              <a:latin typeface="微软雅黑" panose="020B0503020204020204" charset="-122"/>
              <a:ea typeface="微软雅黑" panose="020B0503020204020204" charset="-122"/>
              <a:cs typeface="Raleway" panose="020B0503030101060003" charset="0"/>
            </a:endParaRPr>
          </a:p>
        </p:txBody>
      </p:sp>
      <p:sp>
        <p:nvSpPr>
          <p:cNvPr id="23" name="TextBox 1"/>
          <p:cNvSpPr txBox="1"/>
          <p:nvPr/>
        </p:nvSpPr>
        <p:spPr>
          <a:xfrm>
            <a:off x="2975403" y="225174"/>
            <a:ext cx="6464431" cy="829945"/>
          </a:xfrm>
          <a:prstGeom prst="rect">
            <a:avLst/>
          </a:prstGeom>
          <a:noFill/>
        </p:spPr>
        <p:txBody>
          <a:bodyPr wrap="square" rtlCol="0">
            <a:spAutoFit/>
          </a:bodyPr>
          <a:lstStyle/>
          <a:p>
            <a:pPr algn="ctr">
              <a:lnSpc>
                <a:spcPct val="150000"/>
              </a:lnSpc>
            </a:pPr>
            <a:r>
              <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rPr>
              <a:t>锦江川菜馆</a:t>
            </a:r>
            <a:endParaRPr lang="zh-CN" altLang="en-US" sz="3200" b="1" spc="600" dirty="0">
              <a:solidFill>
                <a:srgbClr val="F2E6CE"/>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2106968" y="1936302"/>
            <a:ext cx="2492188" cy="1200329"/>
          </a:xfrm>
          <a:prstGeom prst="rect">
            <a:avLst/>
          </a:prstGeom>
          <a:noFill/>
        </p:spPr>
        <p:txBody>
          <a:bodyPr wrap="square" rtlCol="0">
            <a:spAutoFit/>
          </a:bodyPr>
          <a:lstStyle/>
          <a:p>
            <a:r>
              <a:rPr lang="en-US" altLang="zh-CN" dirty="0"/>
              <a:t>1929</a:t>
            </a:r>
            <a:r>
              <a:rPr lang="zh-CN" altLang="en-US" dirty="0"/>
              <a:t>年，在蒲石路、迈尔西爱路口新建</a:t>
            </a:r>
            <a:r>
              <a:rPr lang="en-US" altLang="zh-CN" dirty="0"/>
              <a:t>13</a:t>
            </a:r>
            <a:r>
              <a:rPr lang="zh-CN" altLang="en-US" dirty="0"/>
              <a:t>层的华懋公寓，标高</a:t>
            </a:r>
            <a:r>
              <a:rPr lang="en-US" altLang="zh-CN" dirty="0"/>
              <a:t>57</a:t>
            </a:r>
            <a:r>
              <a:rPr lang="zh-CN" altLang="en-US" dirty="0"/>
              <a:t>米，习称“十三层楼”。</a:t>
            </a:r>
            <a:endParaRPr lang="zh-CN" altLang="en-US" dirty="0"/>
          </a:p>
        </p:txBody>
      </p:sp>
      <p:sp>
        <p:nvSpPr>
          <p:cNvPr id="12" name="文本框 11"/>
          <p:cNvSpPr txBox="1"/>
          <p:nvPr/>
        </p:nvSpPr>
        <p:spPr>
          <a:xfrm>
            <a:off x="2107044" y="3519842"/>
            <a:ext cx="2617694" cy="1477328"/>
          </a:xfrm>
          <a:prstGeom prst="rect">
            <a:avLst/>
          </a:prstGeom>
          <a:noFill/>
        </p:spPr>
        <p:txBody>
          <a:bodyPr wrap="square" rtlCol="0">
            <a:spAutoFit/>
          </a:bodyPr>
          <a:lstStyle/>
          <a:p>
            <a:r>
              <a:rPr lang="en-US" altLang="zh-CN" dirty="0"/>
              <a:t>1935</a:t>
            </a:r>
            <a:r>
              <a:rPr lang="zh-CN" altLang="en-US" dirty="0"/>
              <a:t>年</a:t>
            </a:r>
            <a:r>
              <a:rPr lang="en-US" altLang="zh-CN" dirty="0"/>
              <a:t>3</a:t>
            </a:r>
            <a:r>
              <a:rPr lang="zh-CN" altLang="en-US" dirty="0"/>
              <a:t>月，在华格臬路（今宁海西路）</a:t>
            </a:r>
            <a:r>
              <a:rPr lang="en-US" altLang="zh-CN" dirty="0"/>
              <a:t>31</a:t>
            </a:r>
            <a:r>
              <a:rPr lang="zh-CN" altLang="en-US" dirty="0"/>
              <a:t>号开设一家川菜馆</a:t>
            </a:r>
            <a:r>
              <a:rPr lang="en-US" altLang="zh-CN" dirty="0"/>
              <a:t>——</a:t>
            </a:r>
            <a:r>
              <a:rPr lang="zh-CN" altLang="en-US" dirty="0"/>
              <a:t>锦江小餐，后扩充经营，改名“锦江川菜馆”。</a:t>
            </a:r>
            <a:endParaRPr lang="zh-CN" altLang="en-US" dirty="0"/>
          </a:p>
        </p:txBody>
      </p:sp>
      <p:pic>
        <p:nvPicPr>
          <p:cNvPr id="100" name="图片 99"/>
          <p:cNvPicPr/>
          <p:nvPr/>
        </p:nvPicPr>
        <p:blipFill>
          <a:blip r:embed="rId1"/>
          <a:stretch>
            <a:fillRect/>
          </a:stretch>
        </p:blipFill>
        <p:spPr>
          <a:xfrm>
            <a:off x="5645785" y="1814195"/>
            <a:ext cx="5113020" cy="294132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PLACING_PICTURE_USER_VIEWPORT" val="{&quot;height&quot;:502.2425196850394,&quot;width&quot;:4263.99842519685}"/>
</p:tagLst>
</file>

<file path=ppt/tags/tag2.xml><?xml version="1.0" encoding="utf-8"?>
<p:tagLst xmlns:p="http://schemas.openxmlformats.org/presentationml/2006/main">
  <p:tag name="KSO_WM_UNIT_PLACING_PICTURE_USER_VIEWPORT" val="{&quot;height&quot;:6974,&quot;width&quot;:6271}"/>
</p:tagLst>
</file>

<file path=ppt/tags/tag3.xml><?xml version="1.0" encoding="utf-8"?>
<p:tagLst xmlns:p="http://schemas.openxmlformats.org/presentationml/2006/main">
  <p:tag name="KSO_WM_UNIT_PLACING_PICTURE_USER_VIEWPORT" val="{&quot;height&quot;:10800,&quot;width&quot;:14387}"/>
</p:tagLst>
</file>

<file path=ppt/tags/tag4.xml><?xml version="1.0" encoding="utf-8"?>
<p:tagLst xmlns:p="http://schemas.openxmlformats.org/presentationml/2006/main">
  <p:tag name="KSO_WM_UNIT_FLASH_PICTURE_TYPE" val="0"/>
</p:tagLst>
</file>

<file path=ppt/tags/tag5.xml><?xml version="1.0" encoding="utf-8"?>
<p:tagLst xmlns:p="http://schemas.openxmlformats.org/presentationml/2006/main">
  <p:tag name="KSO_WM_UNIT_PLACING_PICTURE_USER_VIEWPORT" val="{&quot;height&quot;:8510,&quot;width&quot;:6400}"/>
</p:tagLst>
</file>

<file path=ppt/tags/tag6.xml><?xml version="1.0" encoding="utf-8"?>
<p:tagLst xmlns:p="http://schemas.openxmlformats.org/presentationml/2006/main">
  <p:tag name="KSO_WM_DOC_GUID" val="{fd7000dc-9a8a-401f-9cff-1f9fb74580dd}"/>
  <p:tag name="KSO_WPP_MARK_KEY" val="73bb5deb-1c06-484d-8bf6-b0201d1d64ab"/>
  <p:tag name="COMMONDATA" val="eyJjb3VudCI6NywiaGRpZCI6IjRmNzY4ZTg3Yzk0ODhlN2E0YTkzOGI5NzI5MTI4MWY5IiwidXNlckNvdW50IjoxfQ=="/>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3055</Words>
  <Application>WPS 演示</Application>
  <PresentationFormat>宽屏</PresentationFormat>
  <Paragraphs>262</Paragraphs>
  <Slides>25</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25</vt:i4>
      </vt:variant>
    </vt:vector>
  </HeadingPairs>
  <TitlesOfParts>
    <vt:vector size="45" baseType="lpstr">
      <vt:lpstr>Arial</vt:lpstr>
      <vt:lpstr>宋体</vt:lpstr>
      <vt:lpstr>Wingdings</vt:lpstr>
      <vt:lpstr>微软雅黑</vt:lpstr>
      <vt:lpstr>Open Sans</vt:lpstr>
      <vt:lpstr>Segoe Print</vt:lpstr>
      <vt:lpstr>Raleway</vt:lpstr>
      <vt:lpstr>NumberOnly</vt:lpstr>
      <vt:lpstr>San Francisco Display Bold</vt:lpstr>
      <vt:lpstr>Arial</vt:lpstr>
      <vt:lpstr>San Francisco Display Light</vt:lpstr>
      <vt:lpstr>Calibri</vt:lpstr>
      <vt:lpstr>等线</vt:lpstr>
      <vt:lpstr>Arial Unicode MS</vt:lpstr>
      <vt:lpstr>system-ui</vt:lpstr>
      <vt:lpstr>Helvetica Neue</vt:lpstr>
      <vt:lpstr>楷体</vt:lpstr>
      <vt:lpstr>金山云技术体</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极简历</dc:creator>
  <cp:lastModifiedBy>婷之鹤</cp:lastModifiedBy>
  <cp:revision>315</cp:revision>
  <dcterms:created xsi:type="dcterms:W3CDTF">2018-04-10T08:52:00Z</dcterms:created>
  <dcterms:modified xsi:type="dcterms:W3CDTF">2023-02-21T09:15:09Z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KSORubyTemplateID">
    <vt:lpwstr>13</vt:lpwstr>
  </property>
  <property fmtid="{D5CDD505-2E9C-101B-9397-08002B2CF9AE}" pid="4" name="KSOTemplateUUID">
    <vt:lpwstr>v1.0_mb_en54eu+zmdU+KsOGvmcPzQ==</vt:lpwstr>
  </property>
  <property fmtid="{D5CDD505-2E9C-101B-9397-08002B2CF9AE}" pid="5" name="ICV">
    <vt:lpwstr>18DE6DDBCB7E4283BDFE87EFF79C6D55</vt:lpwstr>
  </property>
</Properties>
</file>