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6.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7" r:id="rId3"/>
    <p:sldId id="258" r:id="rId4"/>
    <p:sldId id="259" r:id="rId6"/>
    <p:sldId id="319" r:id="rId7"/>
    <p:sldId id="320" r:id="rId8"/>
    <p:sldId id="322" r:id="rId9"/>
    <p:sldId id="321" r:id="rId10"/>
    <p:sldId id="264" r:id="rId11"/>
    <p:sldId id="323" r:id="rId12"/>
    <p:sldId id="324" r:id="rId13"/>
    <p:sldId id="325" r:id="rId14"/>
    <p:sldId id="326" r:id="rId15"/>
    <p:sldId id="327" r:id="rId16"/>
    <p:sldId id="328" r:id="rId17"/>
    <p:sldId id="292" r:id="rId18"/>
    <p:sldId id="265" r:id="rId19"/>
    <p:sldId id="293" r:id="rId20"/>
    <p:sldId id="269" r:id="rId21"/>
    <p:sldId id="329" r:id="rId22"/>
    <p:sldId id="330" r:id="rId23"/>
    <p:sldId id="331" r:id="rId24"/>
    <p:sldId id="332" r:id="rId25"/>
    <p:sldId id="349" r:id="rId26"/>
    <p:sldId id="350" r:id="rId27"/>
    <p:sldId id="352" r:id="rId28"/>
    <p:sldId id="351" r:id="rId29"/>
    <p:sldId id="353" r:id="rId30"/>
    <p:sldId id="354" r:id="rId31"/>
    <p:sldId id="276" r:id="rId32"/>
    <p:sldId id="315" r:id="rId33"/>
    <p:sldId id="316" r:id="rId34"/>
    <p:sldId id="270" r:id="rId35"/>
    <p:sldId id="317" r:id="rId36"/>
    <p:sldId id="318" r:id="rId37"/>
    <p:sldId id="280" r:id="rId38"/>
  </p:sldIdLst>
  <p:sldSz cx="12192000" cy="6858000"/>
  <p:notesSz cx="6858000" cy="9144000"/>
  <p:custDataLst>
    <p:tags r:id="rId42"/>
  </p:custDataLst>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95" d="100"/>
          <a:sy n="95" d="100"/>
        </p:scale>
        <p:origin x="11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2" Type="http://schemas.openxmlformats.org/officeDocument/2006/relationships/tags" Target="tags/tag1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C46636-5599-4C07-AEB5-EA7B86FBB2B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FB0B1-9819-4E81-B955-BB4DC60BC2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C02604-0772-46F1-B5CC-1E986553A81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4C02604-0772-46F1-B5CC-1E986553A81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8.jpeg"/><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image" Target="../media/image14.png"/><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3.png"/><Relationship Id="rId12" Type="http://schemas.openxmlformats.org/officeDocument/2006/relationships/image" Target="../media/image8.jpeg"/><Relationship Id="rId11" Type="http://schemas.openxmlformats.org/officeDocument/2006/relationships/image" Target="../media/image7.png"/><Relationship Id="rId10"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png"/><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3.png"/><Relationship Id="rId12" Type="http://schemas.openxmlformats.org/officeDocument/2006/relationships/image" Target="../media/image8.jpeg"/><Relationship Id="rId11" Type="http://schemas.openxmlformats.org/officeDocument/2006/relationships/image" Target="../media/image7.png"/><Relationship Id="rId10" Type="http://schemas.openxmlformats.org/officeDocument/2006/relationships/image" Target="../media/image2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4" Type="http://schemas.openxmlformats.org/officeDocument/2006/relationships/image" Target="../media/image8.jpe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标题幻灯片">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0">
  <p:cSld name="内容与标题">
    <p:spTree>
      <p:nvGrpSpPr>
        <p:cNvPr id="1" name=""/>
        <p:cNvGrpSpPr/>
        <p:nvPr/>
      </p:nvGrpSpPr>
      <p:grpSpPr>
        <a:xfrm>
          <a:off x="0" y="0"/>
          <a:ext cx="0" cy="0"/>
          <a:chOff x="0" y="0"/>
          <a:chExt cx="0" cy="0"/>
        </a:xfrm>
      </p:grpSpPr>
      <p:sp>
        <p:nvSpPr>
          <p:cNvPr id="163" name="标题文本"/>
          <p:cNvSpPr txBox="1">
            <a:spLocks noGrp="1"/>
          </p:cNvSpPr>
          <p:nvPr>
            <p:ph type="title" hasCustomPrompt="1"/>
          </p:nvPr>
        </p:nvSpPr>
        <p:spPr>
          <a:xfrm>
            <a:off x="839787" y="457200"/>
            <a:ext cx="3932239" cy="1600200"/>
          </a:xfrm>
          <a:prstGeom prst="rect">
            <a:avLst/>
          </a:prstGeom>
        </p:spPr>
        <p:txBody>
          <a:bodyPr anchor="b"/>
          <a:lstStyle>
            <a:lvl1pPr>
              <a:defRPr sz="3200"/>
            </a:lvl1pPr>
          </a:lstStyle>
          <a:p>
            <a:r>
              <a:t>标题文本</a:t>
            </a:r>
          </a:p>
        </p:txBody>
      </p:sp>
      <p:sp>
        <p:nvSpPr>
          <p:cNvPr id="164" name="正文级别 1…"/>
          <p:cNvSpPr txBox="1">
            <a:spLocks noGrp="1"/>
          </p:cNvSpPr>
          <p:nvPr>
            <p:ph type="body" sz="half" idx="1" hasCustomPrompt="1"/>
          </p:nvPr>
        </p:nvSpPr>
        <p:spPr>
          <a:xfrm>
            <a:off x="5183187" y="987425"/>
            <a:ext cx="6172201"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165" name="文本占位符 3"/>
          <p:cNvSpPr>
            <a:spLocks noGrp="1"/>
          </p:cNvSpPr>
          <p:nvPr>
            <p:ph type="body" sz="quarter" idx="13"/>
          </p:nvPr>
        </p:nvSpPr>
        <p:spPr>
          <a:xfrm>
            <a:off x="839787" y="2057400"/>
            <a:ext cx="3932239" cy="3811588"/>
          </a:xfrm>
          <a:prstGeom prst="rect">
            <a:avLst/>
          </a:prstGeom>
        </p:spPr>
        <p:txBody>
          <a:bodyPr/>
          <a:lstStyle/>
          <a:p>
            <a:pPr marL="0" lvl="0" indent="0">
              <a:buSzTx/>
              <a:buFontTx/>
              <a:buNone/>
              <a:defRPr sz="1600"/>
            </a:pPr>
            <a:r>
              <a:rPr lang="zh-CN" altLang="en-US"/>
              <a:t>单击此处编辑母版文本样式</a:t>
            </a:r>
            <a:endParaRPr lang="zh-CN" altLang="en-US"/>
          </a:p>
        </p:txBody>
      </p:sp>
      <p:sp>
        <p:nvSpPr>
          <p:cNvPr id="166"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p:cSld name="图片与标题">
    <p:spTree>
      <p:nvGrpSpPr>
        <p:cNvPr id="1" name=""/>
        <p:cNvGrpSpPr/>
        <p:nvPr/>
      </p:nvGrpSpPr>
      <p:grpSpPr>
        <a:xfrm>
          <a:off x="0" y="0"/>
          <a:ext cx="0" cy="0"/>
          <a:chOff x="0" y="0"/>
          <a:chExt cx="0" cy="0"/>
        </a:xfrm>
      </p:grpSpPr>
      <p:sp>
        <p:nvSpPr>
          <p:cNvPr id="173" name="标题文本"/>
          <p:cNvSpPr txBox="1">
            <a:spLocks noGrp="1"/>
          </p:cNvSpPr>
          <p:nvPr>
            <p:ph type="title" hasCustomPrompt="1"/>
          </p:nvPr>
        </p:nvSpPr>
        <p:spPr>
          <a:xfrm>
            <a:off x="839787" y="457200"/>
            <a:ext cx="3932239" cy="1600200"/>
          </a:xfrm>
          <a:prstGeom prst="rect">
            <a:avLst/>
          </a:prstGeom>
        </p:spPr>
        <p:txBody>
          <a:bodyPr anchor="b"/>
          <a:lstStyle>
            <a:lvl1pPr>
              <a:defRPr sz="3200"/>
            </a:lvl1pPr>
          </a:lstStyle>
          <a:p>
            <a:r>
              <a:t>标题文本</a:t>
            </a:r>
          </a:p>
        </p:txBody>
      </p:sp>
      <p:sp>
        <p:nvSpPr>
          <p:cNvPr id="174" name="图片占位符 2"/>
          <p:cNvSpPr>
            <a:spLocks noGrp="1"/>
          </p:cNvSpPr>
          <p:nvPr>
            <p:ph type="pic" sz="half" idx="13"/>
          </p:nvPr>
        </p:nvSpPr>
        <p:spPr>
          <a:xfrm>
            <a:off x="5183187" y="987425"/>
            <a:ext cx="6172201" cy="4873625"/>
          </a:xfrm>
          <a:prstGeom prst="rect">
            <a:avLst/>
          </a:prstGeom>
        </p:spPr>
        <p:txBody>
          <a:bodyPr lIns="91439" rIns="91439">
            <a:noAutofit/>
          </a:bodyPr>
          <a:lstStyle/>
          <a:p>
            <a:r>
              <a:rPr lang="zh-CN" altLang="en-US"/>
              <a:t>单击图标添加图片</a:t>
            </a:r>
            <a:endParaRPr lang="zh-CN" altLang="en-US"/>
          </a:p>
        </p:txBody>
      </p:sp>
      <p:sp>
        <p:nvSpPr>
          <p:cNvPr id="175" name="正文级别 1…"/>
          <p:cNvSpPr txBox="1">
            <a:spLocks noGrp="1"/>
          </p:cNvSpPr>
          <p:nvPr>
            <p:ph type="body" sz="quarter" idx="1" hasCustomPrompt="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176"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427358D6-A5D0-46A1-9B18-E4A2C56CF74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设计准则">
    <p:spTree>
      <p:nvGrpSpPr>
        <p:cNvPr id="1" name=""/>
        <p:cNvGrpSpPr/>
        <p:nvPr/>
      </p:nvGrpSpPr>
      <p:grpSpPr>
        <a:xfrm>
          <a:off x="0" y="0"/>
          <a:ext cx="0" cy="0"/>
          <a:chOff x="0" y="0"/>
          <a:chExt cx="0" cy="0"/>
        </a:xfrm>
      </p:grpSpPr>
      <p:pic>
        <p:nvPicPr>
          <p:cNvPr id="11" name="图片 10"/>
          <p:cNvPicPr>
            <a:picLocks noChangeAspect="1"/>
          </p:cNvPicPr>
          <p:nvPr/>
        </p:nvPicPr>
        <p:blipFill>
          <a:blip r:embed="rId2"/>
          <a:stretch>
            <a:fillRect/>
          </a:stretch>
        </p:blipFill>
        <p:spPr>
          <a:xfrm>
            <a:off x="0" y="0"/>
            <a:ext cx="12192000" cy="6858000"/>
          </a:xfrm>
          <a:prstGeom prst="rect">
            <a:avLst/>
          </a:prstGeom>
        </p:spPr>
      </p:pic>
      <p:sp>
        <p:nvSpPr>
          <p:cNvPr id="71" name="矩形 70"/>
          <p:cNvSpPr/>
          <p:nvPr/>
        </p:nvSpPr>
        <p:spPr>
          <a:xfrm>
            <a:off x="1524000" y="2349420"/>
            <a:ext cx="9144000" cy="3733310"/>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sp>
        <p:nvSpPr>
          <p:cNvPr id="72" name="矩形 71"/>
          <p:cNvSpPr/>
          <p:nvPr/>
        </p:nvSpPr>
        <p:spPr>
          <a:xfrm>
            <a:off x="1524000" y="1800442"/>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pic>
        <p:nvPicPr>
          <p:cNvPr id="12" name="图片 11"/>
          <p:cNvPicPr>
            <a:picLocks noChangeAspect="1"/>
          </p:cNvPicPr>
          <p:nvPr/>
        </p:nvPicPr>
        <p:blipFill>
          <a:blip r:embed="rId3" cstate="screen"/>
          <a:stretch>
            <a:fillRect/>
          </a:stretch>
        </p:blipFill>
        <p:spPr>
          <a:xfrm>
            <a:off x="2405206" y="2788930"/>
            <a:ext cx="584041" cy="584041"/>
          </a:xfrm>
          <a:prstGeom prst="rect">
            <a:avLst/>
          </a:prstGeom>
        </p:spPr>
      </p:pic>
      <p:sp>
        <p:nvSpPr>
          <p:cNvPr id="13" name="文本框 12"/>
          <p:cNvSpPr txBox="1"/>
          <p:nvPr/>
        </p:nvSpPr>
        <p:spPr>
          <a:xfrm>
            <a:off x="2101621" y="3496072"/>
            <a:ext cx="1191209"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字体设置</a:t>
            </a:r>
            <a:endParaRPr lang="zh-CN" altLang="en-US" dirty="0">
              <a:latin typeface="微软雅黑" panose="020B0503020204020204" charset="-122"/>
              <a:ea typeface="微软雅黑" panose="020B0503020204020204" charset="-122"/>
            </a:endParaRPr>
          </a:p>
        </p:txBody>
      </p:sp>
      <p:pic>
        <p:nvPicPr>
          <p:cNvPr id="3" name="图形 2"/>
          <p:cNvPicPr>
            <a:picLocks noChangeAspect="1"/>
          </p:cNvPicPr>
          <p:nvPr/>
        </p:nvPicPr>
        <p:blipFill>
          <a:blip r:embed="rId4" cstate="screen">
            <a:extLst>
              <a:ext uri="{96DAC541-7B7A-43D3-8B79-37D633B846F1}">
                <asvg:svgBlip xmlns:asvg="http://schemas.microsoft.com/office/drawing/2016/SVG/main" r:embed="rId5"/>
              </a:ext>
            </a:extLst>
          </a:blip>
          <a:stretch>
            <a:fillRect/>
          </a:stretch>
        </p:blipFill>
        <p:spPr>
          <a:xfrm>
            <a:off x="2405206" y="4623878"/>
            <a:ext cx="695757" cy="695757"/>
          </a:xfrm>
          <a:prstGeom prst="rect">
            <a:avLst/>
          </a:prstGeom>
        </p:spPr>
      </p:pic>
      <p:sp>
        <p:nvSpPr>
          <p:cNvPr id="21" name="文本框 20"/>
          <p:cNvSpPr txBox="1"/>
          <p:nvPr/>
        </p:nvSpPr>
        <p:spPr>
          <a:xfrm>
            <a:off x="2130852" y="5319635"/>
            <a:ext cx="1191209" cy="369332"/>
          </a:xfrm>
          <a:prstGeom prst="rect">
            <a:avLst/>
          </a:prstGeom>
          <a:noFill/>
        </p:spPr>
        <p:txBody>
          <a:bodyPr wrap="square" rtlCol="0">
            <a:spAutoFit/>
          </a:bodyPr>
          <a:lstStyle/>
          <a:p>
            <a:pPr algn="ctr"/>
            <a:r>
              <a:rPr lang="zh-CN" altLang="en-US" dirty="0">
                <a:latin typeface="微软雅黑" panose="020B0503020204020204" charset="-122"/>
                <a:ea typeface="微软雅黑" panose="020B0503020204020204" charset="-122"/>
              </a:rPr>
              <a:t>大小设置</a:t>
            </a:r>
            <a:endParaRPr lang="zh-CN" altLang="en-US" dirty="0">
              <a:latin typeface="微软雅黑" panose="020B0503020204020204" charset="-122"/>
              <a:ea typeface="微软雅黑" panose="020B0503020204020204" charset="-122"/>
            </a:endParaRPr>
          </a:p>
        </p:txBody>
      </p:sp>
      <p:cxnSp>
        <p:nvCxnSpPr>
          <p:cNvPr id="5" name="直接连接符 4"/>
          <p:cNvCxnSpPr/>
          <p:nvPr/>
        </p:nvCxnSpPr>
        <p:spPr>
          <a:xfrm>
            <a:off x="2253006" y="4248600"/>
            <a:ext cx="7663992" cy="0"/>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文本框 5"/>
          <p:cNvSpPr txBox="1"/>
          <p:nvPr/>
        </p:nvSpPr>
        <p:spPr>
          <a:xfrm>
            <a:off x="5285521" y="2705525"/>
            <a:ext cx="2262158" cy="1116331"/>
          </a:xfrm>
          <a:prstGeom prst="rect">
            <a:avLst/>
          </a:prstGeom>
        </p:spPr>
        <p:txBody>
          <a:bodyPr vert="horz" wrap="none" lIns="91440" tIns="45720" rIns="91440" bIns="45720" rtlCol="0" anchor="ctr">
            <a:spAutoFit/>
          </a:bodyPr>
          <a:lstStyle/>
          <a:p>
            <a:pPr algn="l">
              <a:lnSpc>
                <a:spcPct val="200000"/>
              </a:lnSpc>
            </a:pPr>
            <a:r>
              <a:rPr lang="zh-CN" altLang="en-US" dirty="0"/>
              <a:t>中文字体：微软雅黑</a:t>
            </a:r>
            <a:endParaRPr lang="en-US" altLang="zh-CN" dirty="0"/>
          </a:p>
          <a:p>
            <a:pPr algn="l">
              <a:lnSpc>
                <a:spcPct val="200000"/>
              </a:lnSpc>
            </a:pPr>
            <a:r>
              <a:rPr lang="zh-CN" altLang="en-US" dirty="0"/>
              <a:t>英文字体：</a:t>
            </a:r>
            <a:r>
              <a:rPr lang="en-US" altLang="zh-CN" dirty="0"/>
              <a:t>Arial</a:t>
            </a:r>
            <a:endParaRPr lang="zh-CN" altLang="en-US" dirty="0"/>
          </a:p>
        </p:txBody>
      </p:sp>
      <p:sp>
        <p:nvSpPr>
          <p:cNvPr id="24" name="文本框 23"/>
          <p:cNvSpPr txBox="1"/>
          <p:nvPr/>
        </p:nvSpPr>
        <p:spPr>
          <a:xfrm>
            <a:off x="5285521" y="4572636"/>
            <a:ext cx="1826141" cy="1116331"/>
          </a:xfrm>
          <a:prstGeom prst="rect">
            <a:avLst/>
          </a:prstGeom>
        </p:spPr>
        <p:txBody>
          <a:bodyPr vert="horz" wrap="none" lIns="91440" tIns="45720" rIns="91440" bIns="45720" rtlCol="0" anchor="ctr">
            <a:spAutoFit/>
          </a:bodyPr>
          <a:lstStyle/>
          <a:p>
            <a:pPr algn="l">
              <a:lnSpc>
                <a:spcPct val="200000"/>
              </a:lnSpc>
            </a:pPr>
            <a:r>
              <a:rPr lang="zh-CN" altLang="en-US" dirty="0"/>
              <a:t>标题字号：</a:t>
            </a:r>
            <a:r>
              <a:rPr lang="en-US" altLang="zh-CN" dirty="0"/>
              <a:t>18</a:t>
            </a:r>
            <a:r>
              <a:rPr lang="zh-CN" altLang="en-US" dirty="0"/>
              <a:t>号</a:t>
            </a:r>
            <a:endParaRPr lang="en-US" altLang="zh-CN" dirty="0"/>
          </a:p>
          <a:p>
            <a:pPr algn="l">
              <a:lnSpc>
                <a:spcPct val="200000"/>
              </a:lnSpc>
            </a:pPr>
            <a:r>
              <a:rPr lang="zh-CN" altLang="en-US" dirty="0"/>
              <a:t>正文字号：</a:t>
            </a:r>
            <a:r>
              <a:rPr lang="en-US" altLang="zh-CN" dirty="0"/>
              <a:t>14</a:t>
            </a:r>
            <a:r>
              <a:rPr lang="zh-CN" altLang="en-US" dirty="0"/>
              <a:t>号</a:t>
            </a:r>
            <a:endParaRPr lang="zh-CN" altLang="en-US" dirty="0"/>
          </a:p>
        </p:txBody>
      </p:sp>
      <p:cxnSp>
        <p:nvCxnSpPr>
          <p:cNvPr id="79" name="直接连接符 78"/>
          <p:cNvCxnSpPr/>
          <p:nvPr/>
        </p:nvCxnSpPr>
        <p:spPr>
          <a:xfrm>
            <a:off x="1524000" y="2352872"/>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107" name="文本框 106"/>
          <p:cNvSpPr txBox="1"/>
          <p:nvPr/>
        </p:nvSpPr>
        <p:spPr>
          <a:xfrm>
            <a:off x="5542002" y="1903144"/>
            <a:ext cx="1107996" cy="369332"/>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设计准则</a:t>
            </a:r>
            <a:endParaRPr lang="zh-CN" altLang="en-US" dirty="0">
              <a:solidFill>
                <a:srgbClr val="666666"/>
              </a:solidFill>
              <a:latin typeface="+mn-lt"/>
              <a:ea typeface="+mn-ea"/>
              <a:cs typeface="+mn-ea"/>
              <a:sym typeface="+mn-lt"/>
            </a:endParaRPr>
          </a:p>
        </p:txBody>
      </p:sp>
      <p:sp>
        <p:nvSpPr>
          <p:cNvPr id="236" name="矩形 235"/>
          <p:cNvSpPr/>
          <p:nvPr/>
        </p:nvSpPr>
        <p:spPr>
          <a:xfrm>
            <a:off x="8797522" y="426033"/>
            <a:ext cx="1870478"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37" name="图片 236"/>
          <p:cNvPicPr>
            <a:picLocks noChangeAspect="1"/>
          </p:cNvPicPr>
          <p:nvPr/>
        </p:nvPicPr>
        <p:blipFill>
          <a:blip r:embed="rId6" cstate="screen"/>
          <a:stretch>
            <a:fillRect/>
          </a:stretch>
        </p:blipFill>
        <p:spPr>
          <a:xfrm>
            <a:off x="1524000" y="447093"/>
            <a:ext cx="832932" cy="832932"/>
          </a:xfrm>
          <a:prstGeom prst="rect">
            <a:avLst/>
          </a:prstGeom>
        </p:spPr>
      </p:pic>
      <p:pic>
        <p:nvPicPr>
          <p:cNvPr id="238" name="图片 237"/>
          <p:cNvPicPr>
            <a:picLocks noChangeAspect="1"/>
          </p:cNvPicPr>
          <p:nvPr/>
        </p:nvPicPr>
        <p:blipFill>
          <a:blip r:embed="rId7" cstate="screen"/>
          <a:stretch>
            <a:fillRect/>
          </a:stretch>
        </p:blipFill>
        <p:spPr>
          <a:xfrm>
            <a:off x="7997112" y="426033"/>
            <a:ext cx="842088" cy="842088"/>
          </a:xfrm>
          <a:prstGeom prst="rect">
            <a:avLst/>
          </a:prstGeom>
        </p:spPr>
      </p:pic>
      <p:sp>
        <p:nvSpPr>
          <p:cNvPr id="239" name="文本框 238"/>
          <p:cNvSpPr txBox="1"/>
          <p:nvPr/>
        </p:nvSpPr>
        <p:spPr>
          <a:xfrm>
            <a:off x="2356932" y="454248"/>
            <a:ext cx="2206904" cy="523220"/>
          </a:xfrm>
          <a:prstGeom prst="rect">
            <a:avLst/>
          </a:prstGeom>
        </p:spPr>
        <p:txBody>
          <a:bodyPr vert="horz" wrap="square" lIns="91440" tIns="45720" rIns="91440" bIns="45720" rtlCol="0" anchor="ctr">
            <a:spAutoFit/>
          </a:bodyPr>
          <a:lstStyle/>
          <a:p>
            <a:pPr algn="l"/>
            <a:r>
              <a:rPr lang="en-US" altLang="zh-CN" sz="2800" dirty="0">
                <a:latin typeface="微软雅黑" panose="020B0503020204020204" charset="-122"/>
                <a:ea typeface="微软雅黑" panose="020B0503020204020204" charset="-122"/>
              </a:rPr>
              <a:t>Office</a:t>
            </a:r>
            <a:r>
              <a:rPr lang="zh-CN" altLang="en-US" sz="2800" dirty="0">
                <a:latin typeface="微软雅黑" panose="020B0503020204020204" charset="-122"/>
                <a:ea typeface="微软雅黑" panose="020B0503020204020204" charset="-122"/>
              </a:rPr>
              <a:t>助手</a:t>
            </a:r>
            <a:endParaRPr lang="zh-CN" altLang="en-US" sz="2800" dirty="0">
              <a:latin typeface="微软雅黑" panose="020B0503020204020204" charset="-122"/>
              <a:ea typeface="微软雅黑" panose="020B0503020204020204" charset="-122"/>
            </a:endParaRPr>
          </a:p>
        </p:txBody>
      </p:sp>
      <p:sp>
        <p:nvSpPr>
          <p:cNvPr id="240" name="文本框 239"/>
          <p:cNvSpPr txBox="1"/>
          <p:nvPr/>
        </p:nvSpPr>
        <p:spPr>
          <a:xfrm>
            <a:off x="2394256" y="960344"/>
            <a:ext cx="1765227" cy="307777"/>
          </a:xfrm>
          <a:prstGeom prst="rect">
            <a:avLst/>
          </a:prstGeom>
        </p:spPr>
        <p:txBody>
          <a:bodyPr vert="horz" wrap="none" lIns="91440" tIns="45720" rIns="91440" bIns="45720" rtlCol="0" anchor="ctr">
            <a:spAutoFit/>
          </a:bodyPr>
          <a:lstStyle/>
          <a:p>
            <a:pPr algn="l"/>
            <a:r>
              <a:rPr lang="zh-CN" altLang="en-US" sz="1400" dirty="0">
                <a:solidFill>
                  <a:srgbClr val="666666"/>
                </a:solidFill>
                <a:latin typeface="微软雅黑" panose="020B0503020204020204" charset="-122"/>
                <a:ea typeface="微软雅黑" panose="020B0503020204020204" charset="-122"/>
              </a:rPr>
              <a:t>强大的</a:t>
            </a:r>
            <a:r>
              <a:rPr lang="en-US" altLang="zh-CN" sz="1400" dirty="0">
                <a:solidFill>
                  <a:srgbClr val="666666"/>
                </a:solidFill>
                <a:latin typeface="微软雅黑" panose="020B0503020204020204" charset="-122"/>
                <a:ea typeface="微软雅黑" panose="020B0503020204020204" charset="-122"/>
              </a:rPr>
              <a:t>PPT</a:t>
            </a:r>
            <a:r>
              <a:rPr lang="zh-CN" altLang="en-US" sz="1400" dirty="0">
                <a:solidFill>
                  <a:srgbClr val="666666"/>
                </a:solidFill>
                <a:latin typeface="微软雅黑" panose="020B0503020204020204" charset="-122"/>
                <a:ea typeface="微软雅黑" panose="020B0503020204020204" charset="-122"/>
              </a:rPr>
              <a:t>设计工具</a:t>
            </a:r>
            <a:endParaRPr lang="zh-CN" altLang="en-US" sz="1400" dirty="0">
              <a:solidFill>
                <a:srgbClr val="666666"/>
              </a:solidFill>
              <a:latin typeface="微软雅黑" panose="020B0503020204020204" charset="-122"/>
              <a:ea typeface="微软雅黑" panose="020B0503020204020204" charset="-122"/>
            </a:endParaRPr>
          </a:p>
        </p:txBody>
      </p:sp>
      <p:sp>
        <p:nvSpPr>
          <p:cNvPr id="241" name="文本框 240"/>
          <p:cNvSpPr txBox="1"/>
          <p:nvPr/>
        </p:nvSpPr>
        <p:spPr>
          <a:xfrm>
            <a:off x="8797522" y="466866"/>
            <a:ext cx="1870478" cy="700192"/>
          </a:xfrm>
          <a:prstGeom prst="rect">
            <a:avLst/>
          </a:prstGeom>
          <a:solidFill>
            <a:schemeClr val="bg1"/>
          </a:solidFill>
        </p:spPr>
        <p:txBody>
          <a:bodyPr vert="horz" wrap="square" lIns="91440" tIns="45720" rIns="91440" bIns="45720"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endParaRPr lang="zh-CN" altLang="en-US" sz="1400" dirty="0">
              <a:solidFill>
                <a:srgbClr val="999999"/>
              </a:solidFill>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宣传页1">
    <p:spTree>
      <p:nvGrpSpPr>
        <p:cNvPr id="1" name=""/>
        <p:cNvGrpSpPr/>
        <p:nvPr/>
      </p:nvGrpSpPr>
      <p:grpSpPr>
        <a:xfrm>
          <a:off x="0" y="0"/>
          <a:ext cx="0" cy="0"/>
          <a:chOff x="0" y="0"/>
          <a:chExt cx="0" cy="0"/>
        </a:xfrm>
      </p:grpSpPr>
      <p:pic>
        <p:nvPicPr>
          <p:cNvPr id="31" name="图片 30"/>
          <p:cNvPicPr>
            <a:picLocks noChangeAspect="1"/>
          </p:cNvPicPr>
          <p:nvPr/>
        </p:nvPicPr>
        <p:blipFill>
          <a:blip r:embed="rId2"/>
          <a:stretch>
            <a:fillRect/>
          </a:stretch>
        </p:blipFill>
        <p:spPr>
          <a:xfrm>
            <a:off x="0" y="0"/>
            <a:ext cx="12192000" cy="6858000"/>
          </a:xfrm>
          <a:prstGeom prst="rect">
            <a:avLst/>
          </a:prstGeom>
        </p:spPr>
      </p:pic>
      <p:sp>
        <p:nvSpPr>
          <p:cNvPr id="10" name="矩形 9"/>
          <p:cNvSpPr/>
          <p:nvPr/>
        </p:nvSpPr>
        <p:spPr>
          <a:xfrm>
            <a:off x="1524000" y="1586203"/>
            <a:ext cx="9144000" cy="4702629"/>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269" name="直接连接符 268"/>
          <p:cNvCxnSpPr/>
          <p:nvPr/>
        </p:nvCxnSpPr>
        <p:spPr>
          <a:xfrm>
            <a:off x="1524000" y="215245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1524000" y="1602857"/>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5" name="文本框 4"/>
          <p:cNvSpPr txBox="1"/>
          <p:nvPr/>
        </p:nvSpPr>
        <p:spPr>
          <a:xfrm>
            <a:off x="3810759" y="1680275"/>
            <a:ext cx="4570482" cy="369332"/>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智能的设计工具，让你告别繁琐的设计流程</a:t>
            </a:r>
            <a:endParaRPr lang="zh-CN" altLang="en-US" dirty="0">
              <a:solidFill>
                <a:srgbClr val="666666"/>
              </a:solidFill>
              <a:latin typeface="+mn-lt"/>
              <a:ea typeface="+mn-ea"/>
              <a:cs typeface="+mn-ea"/>
              <a:sym typeface="+mn-lt"/>
            </a:endParaRPr>
          </a:p>
        </p:txBody>
      </p:sp>
      <p:sp>
        <p:nvSpPr>
          <p:cNvPr id="8" name="文本框 7"/>
          <p:cNvSpPr txBox="1"/>
          <p:nvPr/>
        </p:nvSpPr>
        <p:spPr>
          <a:xfrm>
            <a:off x="2286947" y="3287359"/>
            <a:ext cx="1107996" cy="369332"/>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段落统一</a:t>
            </a:r>
            <a:endParaRPr lang="zh-CN" altLang="en-US" dirty="0"/>
          </a:p>
        </p:txBody>
      </p:sp>
      <p:sp>
        <p:nvSpPr>
          <p:cNvPr id="27" name="文本框 26"/>
          <p:cNvSpPr txBox="1"/>
          <p:nvPr/>
        </p:nvSpPr>
        <p:spPr>
          <a:xfrm>
            <a:off x="4459816" y="3287359"/>
            <a:ext cx="1107996" cy="369332"/>
          </a:xfrm>
          <a:prstGeom prst="rect">
            <a:avLst/>
          </a:prstGeom>
        </p:spPr>
        <p:txBody>
          <a:bodyPr vert="horz" wrap="square" lIns="91440" tIns="45720" rIns="91440" bIns="45720" rtlCol="0" anchor="ctr">
            <a:spAutoFit/>
          </a:bodyPr>
          <a:lstStyle/>
          <a:p>
            <a:pPr algn="ctr"/>
            <a:r>
              <a:rPr lang="zh-CN" altLang="en-US" dirty="0">
                <a:latin typeface="+mn-lt"/>
                <a:ea typeface="+mn-ea"/>
                <a:cs typeface="+mn-ea"/>
                <a:sym typeface="+mn-lt"/>
              </a:rPr>
              <a:t>画中画</a:t>
            </a:r>
            <a:endParaRPr lang="zh-CN" altLang="en-US" dirty="0">
              <a:latin typeface="+mn-lt"/>
              <a:ea typeface="+mn-ea"/>
              <a:cs typeface="+mn-ea"/>
              <a:sym typeface="+mn-lt"/>
            </a:endParaRPr>
          </a:p>
        </p:txBody>
      </p:sp>
      <p:sp>
        <p:nvSpPr>
          <p:cNvPr id="46" name="文本框 45"/>
          <p:cNvSpPr txBox="1"/>
          <p:nvPr/>
        </p:nvSpPr>
        <p:spPr>
          <a:xfrm>
            <a:off x="6742696" y="3287358"/>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三维折图</a:t>
            </a:r>
            <a:endParaRPr lang="zh-CN" altLang="en-US" dirty="0">
              <a:latin typeface="+mn-lt"/>
              <a:ea typeface="+mn-ea"/>
              <a:cs typeface="+mn-ea"/>
              <a:sym typeface="+mn-lt"/>
            </a:endParaRPr>
          </a:p>
        </p:txBody>
      </p:sp>
      <p:sp>
        <p:nvSpPr>
          <p:cNvPr id="47" name="文本框 46"/>
          <p:cNvSpPr txBox="1"/>
          <p:nvPr/>
        </p:nvSpPr>
        <p:spPr>
          <a:xfrm>
            <a:off x="8970098" y="3289417"/>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色彩统一</a:t>
            </a:r>
            <a:endParaRPr lang="zh-CN" altLang="en-US" dirty="0">
              <a:latin typeface="+mn-lt"/>
              <a:ea typeface="+mn-ea"/>
              <a:cs typeface="+mn-ea"/>
              <a:sym typeface="+mn-lt"/>
            </a:endParaRPr>
          </a:p>
        </p:txBody>
      </p:sp>
      <p:sp>
        <p:nvSpPr>
          <p:cNvPr id="63" name="文本框 62"/>
          <p:cNvSpPr txBox="1"/>
          <p:nvPr/>
        </p:nvSpPr>
        <p:spPr>
          <a:xfrm>
            <a:off x="2307539" y="4786036"/>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图形裁图</a:t>
            </a:r>
            <a:endParaRPr lang="zh-CN" altLang="en-US" dirty="0">
              <a:latin typeface="+mn-lt"/>
              <a:ea typeface="+mn-ea"/>
              <a:cs typeface="+mn-ea"/>
              <a:sym typeface="+mn-lt"/>
            </a:endParaRPr>
          </a:p>
        </p:txBody>
      </p:sp>
      <p:sp>
        <p:nvSpPr>
          <p:cNvPr id="64" name="文本框 63"/>
          <p:cNvSpPr txBox="1"/>
          <p:nvPr/>
        </p:nvSpPr>
        <p:spPr>
          <a:xfrm>
            <a:off x="4480408" y="4786036"/>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背景虚化</a:t>
            </a:r>
            <a:endParaRPr lang="zh-CN" altLang="en-US" dirty="0">
              <a:latin typeface="+mn-lt"/>
              <a:ea typeface="+mn-ea"/>
              <a:cs typeface="+mn-ea"/>
              <a:sym typeface="+mn-lt"/>
            </a:endParaRPr>
          </a:p>
        </p:txBody>
      </p:sp>
      <p:sp>
        <p:nvSpPr>
          <p:cNvPr id="65" name="文本框 64"/>
          <p:cNvSpPr txBox="1"/>
          <p:nvPr/>
        </p:nvSpPr>
        <p:spPr>
          <a:xfrm>
            <a:off x="6763288" y="4786035"/>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字体统一</a:t>
            </a:r>
            <a:endParaRPr lang="zh-CN" altLang="en-US" dirty="0">
              <a:latin typeface="+mn-lt"/>
              <a:ea typeface="+mn-ea"/>
              <a:cs typeface="+mn-ea"/>
              <a:sym typeface="+mn-lt"/>
            </a:endParaRPr>
          </a:p>
        </p:txBody>
      </p:sp>
      <p:sp>
        <p:nvSpPr>
          <p:cNvPr id="66" name="文本框 65"/>
          <p:cNvSpPr txBox="1"/>
          <p:nvPr/>
        </p:nvSpPr>
        <p:spPr>
          <a:xfrm>
            <a:off x="8990690" y="4788094"/>
            <a:ext cx="1107996" cy="369332"/>
          </a:xfrm>
          <a:prstGeom prst="rect">
            <a:avLst/>
          </a:prstGeom>
        </p:spPr>
        <p:txBody>
          <a:bodyPr vert="horz" wrap="none" lIns="91440" tIns="45720" rIns="91440" bIns="45720" rtlCol="0" anchor="ctr">
            <a:spAutoFit/>
          </a:bodyPr>
          <a:lstStyle/>
          <a:p>
            <a:r>
              <a:rPr lang="en-US" altLang="zh-CN" dirty="0">
                <a:latin typeface="+mn-lt"/>
                <a:ea typeface="+mn-ea"/>
                <a:cs typeface="+mn-ea"/>
                <a:sym typeface="+mn-lt"/>
              </a:rPr>
              <a:t>PPT</a:t>
            </a:r>
            <a:r>
              <a:rPr lang="zh-CN" altLang="en-US" dirty="0">
                <a:latin typeface="+mn-lt"/>
                <a:ea typeface="+mn-ea"/>
                <a:cs typeface="+mn-ea"/>
                <a:sym typeface="+mn-lt"/>
              </a:rPr>
              <a:t>瘦身</a:t>
            </a:r>
            <a:endParaRPr lang="zh-CN" altLang="en-US" dirty="0">
              <a:latin typeface="+mn-lt"/>
              <a:ea typeface="+mn-ea"/>
              <a:cs typeface="+mn-ea"/>
              <a:sym typeface="+mn-lt"/>
            </a:endParaRPr>
          </a:p>
        </p:txBody>
      </p:sp>
      <p:sp>
        <p:nvSpPr>
          <p:cNvPr id="11" name="文本框 10"/>
          <p:cNvSpPr txBox="1"/>
          <p:nvPr/>
        </p:nvSpPr>
        <p:spPr>
          <a:xfrm>
            <a:off x="1861102" y="3695660"/>
            <a:ext cx="2000869" cy="276999"/>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dirty="0">
                <a:solidFill>
                  <a:srgbClr val="999999"/>
                </a:solidFill>
                <a:latin typeface="+mn-ea"/>
                <a:ea typeface="+mn-ea"/>
                <a:cs typeface="+mn-ea"/>
                <a:sym typeface="+mn-lt"/>
              </a:rPr>
              <a:t>一键统一</a:t>
            </a:r>
            <a:r>
              <a:rPr lang="en-US" altLang="zh-CN" sz="1200" dirty="0">
                <a:solidFill>
                  <a:srgbClr val="999999"/>
                </a:solidFill>
                <a:latin typeface="+mn-ea"/>
                <a:ea typeface="+mn-ea"/>
                <a:cs typeface="+mn-ea"/>
                <a:sym typeface="+mn-lt"/>
              </a:rPr>
              <a:t>PPT</a:t>
            </a:r>
            <a:r>
              <a:rPr lang="zh-CN" altLang="en-US" sz="1200" dirty="0">
                <a:solidFill>
                  <a:srgbClr val="999999"/>
                </a:solidFill>
                <a:latin typeface="+mn-ea"/>
                <a:ea typeface="+mn-ea"/>
                <a:cs typeface="+mn-ea"/>
                <a:sym typeface="+mn-lt"/>
              </a:rPr>
              <a:t>所有页面字体</a:t>
            </a:r>
            <a:endParaRPr lang="zh-CN" altLang="en-US" sz="1200" dirty="0">
              <a:solidFill>
                <a:srgbClr val="999999"/>
              </a:solidFill>
              <a:latin typeface="+mn-ea"/>
              <a:ea typeface="+mn-ea"/>
              <a:cs typeface="+mn-ea"/>
              <a:sym typeface="+mn-lt"/>
            </a:endParaRPr>
          </a:p>
        </p:txBody>
      </p:sp>
      <p:sp>
        <p:nvSpPr>
          <p:cNvPr id="71" name="文本框 70"/>
          <p:cNvSpPr txBox="1"/>
          <p:nvPr/>
        </p:nvSpPr>
        <p:spPr>
          <a:xfrm>
            <a:off x="4382872" y="3695660"/>
            <a:ext cx="1261884"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让图片更加高级</a:t>
            </a:r>
            <a:endParaRPr lang="zh-CN" altLang="en-US" sz="1200" dirty="0">
              <a:solidFill>
                <a:srgbClr val="999999"/>
              </a:solidFill>
              <a:cs typeface="+mn-ea"/>
              <a:sym typeface="+mn-lt"/>
            </a:endParaRPr>
          </a:p>
        </p:txBody>
      </p:sp>
      <p:sp>
        <p:nvSpPr>
          <p:cNvPr id="72" name="文本框 71"/>
          <p:cNvSpPr txBox="1"/>
          <p:nvPr/>
        </p:nvSpPr>
        <p:spPr>
          <a:xfrm>
            <a:off x="6492476" y="3695660"/>
            <a:ext cx="1723549"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快速让图片具有立体感</a:t>
            </a:r>
            <a:endParaRPr lang="zh-CN" altLang="en-US" sz="1200" dirty="0">
              <a:solidFill>
                <a:srgbClr val="999999"/>
              </a:solidFill>
              <a:cs typeface="+mn-ea"/>
              <a:sym typeface="+mn-lt"/>
            </a:endParaRPr>
          </a:p>
        </p:txBody>
      </p:sp>
      <p:sp>
        <p:nvSpPr>
          <p:cNvPr id="74" name="文本框 73"/>
          <p:cNvSpPr txBox="1"/>
          <p:nvPr/>
        </p:nvSpPr>
        <p:spPr>
          <a:xfrm>
            <a:off x="8533032" y="3695660"/>
            <a:ext cx="2023311"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一键统一</a:t>
            </a:r>
            <a:r>
              <a:rPr lang="en-US" altLang="zh-CN" sz="1200" dirty="0">
                <a:solidFill>
                  <a:srgbClr val="999999"/>
                </a:solidFill>
                <a:cs typeface="+mn-ea"/>
                <a:sym typeface="+mn-lt"/>
              </a:rPr>
              <a:t>PPT</a:t>
            </a:r>
            <a:r>
              <a:rPr lang="zh-CN" altLang="en-US" sz="1200" dirty="0">
                <a:solidFill>
                  <a:srgbClr val="999999"/>
                </a:solidFill>
                <a:cs typeface="+mn-ea"/>
                <a:sym typeface="+mn-lt"/>
              </a:rPr>
              <a:t>所有页面色彩</a:t>
            </a:r>
            <a:endParaRPr lang="zh-CN" altLang="en-US" sz="1200" dirty="0">
              <a:solidFill>
                <a:srgbClr val="999999"/>
              </a:solidFill>
              <a:cs typeface="+mn-ea"/>
              <a:sym typeface="+mn-lt"/>
            </a:endParaRPr>
          </a:p>
        </p:txBody>
      </p:sp>
      <p:sp>
        <p:nvSpPr>
          <p:cNvPr id="91" name="文本框 90"/>
          <p:cNvSpPr txBox="1"/>
          <p:nvPr/>
        </p:nvSpPr>
        <p:spPr>
          <a:xfrm>
            <a:off x="2153650" y="5224921"/>
            <a:ext cx="1415772" cy="276999"/>
          </a:xfrm>
          <a:prstGeom prst="rect">
            <a:avLst/>
          </a:prstGeom>
        </p:spPr>
        <p:txBody>
          <a:bodyPr vert="horz" wrap="none" lIns="91440" tIns="45720" rIns="91440" bIns="45720" rtlCol="0" anchor="ctr">
            <a:spAutoFit/>
          </a:bodyPr>
          <a:lstStyle/>
          <a:p>
            <a:pPr algn="l"/>
            <a:r>
              <a:rPr lang="zh-CN" altLang="zh-CN" sz="1200" dirty="0">
                <a:solidFill>
                  <a:srgbClr val="999999"/>
                </a:solidFill>
                <a:cs typeface="+mn-ea"/>
                <a:sym typeface="+mn-lt"/>
              </a:rPr>
              <a:t>极速裁剪图片大小</a:t>
            </a:r>
            <a:endParaRPr lang="zh-CN" altLang="zh-CN" sz="1200" dirty="0">
              <a:solidFill>
                <a:srgbClr val="999999"/>
              </a:solidFill>
              <a:cs typeface="+mn-ea"/>
              <a:sym typeface="+mn-lt"/>
            </a:endParaRPr>
          </a:p>
        </p:txBody>
      </p:sp>
      <p:sp>
        <p:nvSpPr>
          <p:cNvPr id="92" name="文本框 91"/>
          <p:cNvSpPr txBox="1"/>
          <p:nvPr/>
        </p:nvSpPr>
        <p:spPr>
          <a:xfrm>
            <a:off x="4198279" y="5224921"/>
            <a:ext cx="1672253"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让图片具有</a:t>
            </a:r>
            <a:r>
              <a:rPr lang="en-US" altLang="zh-CN" sz="1200" dirty="0">
                <a:solidFill>
                  <a:srgbClr val="999999"/>
                </a:solidFill>
                <a:cs typeface="+mn-ea"/>
                <a:sym typeface="+mn-lt"/>
              </a:rPr>
              <a:t>“</a:t>
            </a:r>
            <a:r>
              <a:rPr lang="zh-CN" altLang="en-US" sz="1200" dirty="0">
                <a:solidFill>
                  <a:srgbClr val="999999"/>
                </a:solidFill>
                <a:cs typeface="+mn-ea"/>
                <a:sym typeface="+mn-lt"/>
              </a:rPr>
              <a:t>大片</a:t>
            </a:r>
            <a:r>
              <a:rPr lang="en-US" altLang="zh-CN" sz="1200" dirty="0">
                <a:solidFill>
                  <a:srgbClr val="999999"/>
                </a:solidFill>
                <a:cs typeface="+mn-ea"/>
                <a:sym typeface="+mn-lt"/>
              </a:rPr>
              <a:t>”</a:t>
            </a:r>
            <a:r>
              <a:rPr lang="zh-CN" altLang="en-US" sz="1200" dirty="0">
                <a:solidFill>
                  <a:srgbClr val="999999"/>
                </a:solidFill>
                <a:cs typeface="+mn-ea"/>
                <a:sym typeface="+mn-lt"/>
              </a:rPr>
              <a:t>特质</a:t>
            </a:r>
            <a:endParaRPr lang="zh-CN" altLang="en-US" sz="1200" dirty="0">
              <a:solidFill>
                <a:srgbClr val="999999"/>
              </a:solidFill>
              <a:cs typeface="+mn-ea"/>
              <a:sym typeface="+mn-lt"/>
            </a:endParaRPr>
          </a:p>
        </p:txBody>
      </p:sp>
      <p:sp>
        <p:nvSpPr>
          <p:cNvPr id="93" name="文本框 92"/>
          <p:cNvSpPr txBox="1"/>
          <p:nvPr/>
        </p:nvSpPr>
        <p:spPr>
          <a:xfrm>
            <a:off x="6419538" y="5224921"/>
            <a:ext cx="1869423"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一键统一</a:t>
            </a:r>
            <a:r>
              <a:rPr lang="en-US" altLang="zh-CN" sz="1200" dirty="0">
                <a:solidFill>
                  <a:srgbClr val="999999"/>
                </a:solidFill>
                <a:cs typeface="+mn-ea"/>
                <a:sym typeface="+mn-lt"/>
              </a:rPr>
              <a:t>PPT</a:t>
            </a:r>
            <a:r>
              <a:rPr lang="zh-CN" altLang="en-US" sz="1200" dirty="0">
                <a:solidFill>
                  <a:srgbClr val="999999"/>
                </a:solidFill>
                <a:cs typeface="+mn-ea"/>
                <a:sym typeface="+mn-lt"/>
              </a:rPr>
              <a:t>所有页字体</a:t>
            </a:r>
            <a:endParaRPr lang="zh-CN" altLang="en-US" sz="1200" dirty="0">
              <a:solidFill>
                <a:srgbClr val="999999"/>
              </a:solidFill>
              <a:cs typeface="+mn-ea"/>
              <a:sym typeface="+mn-lt"/>
            </a:endParaRPr>
          </a:p>
        </p:txBody>
      </p:sp>
      <p:sp>
        <p:nvSpPr>
          <p:cNvPr id="94" name="文本框 93"/>
          <p:cNvSpPr txBox="1"/>
          <p:nvPr/>
        </p:nvSpPr>
        <p:spPr>
          <a:xfrm>
            <a:off x="8837967" y="5224921"/>
            <a:ext cx="1407758" cy="276999"/>
          </a:xfrm>
          <a:prstGeom prst="rect">
            <a:avLst/>
          </a:prstGeom>
        </p:spPr>
        <p:txBody>
          <a:bodyPr vert="horz" wrap="none" lIns="91440" tIns="45720" rIns="91440" bIns="45720" rtlCol="0" anchor="ctr">
            <a:spAutoFit/>
          </a:bodyPr>
          <a:lstStyle/>
          <a:p>
            <a:pPr algn="l"/>
            <a:r>
              <a:rPr lang="zh-CN" altLang="en-US" sz="1200" dirty="0">
                <a:solidFill>
                  <a:srgbClr val="999999"/>
                </a:solidFill>
                <a:cs typeface="+mn-ea"/>
                <a:sym typeface="+mn-lt"/>
              </a:rPr>
              <a:t>快速精简</a:t>
            </a:r>
            <a:r>
              <a:rPr lang="en-US" altLang="zh-CN" sz="1200" dirty="0">
                <a:solidFill>
                  <a:srgbClr val="999999"/>
                </a:solidFill>
                <a:cs typeface="+mn-ea"/>
                <a:sym typeface="+mn-lt"/>
              </a:rPr>
              <a:t>PPT</a:t>
            </a:r>
            <a:r>
              <a:rPr lang="zh-CN" altLang="en-US" sz="1200" dirty="0">
                <a:solidFill>
                  <a:srgbClr val="999999"/>
                </a:solidFill>
                <a:cs typeface="+mn-ea"/>
                <a:sym typeface="+mn-lt"/>
              </a:rPr>
              <a:t>空间</a:t>
            </a:r>
            <a:endParaRPr lang="zh-CN" altLang="en-US" sz="1200" dirty="0">
              <a:solidFill>
                <a:srgbClr val="999999"/>
              </a:solidFill>
              <a:cs typeface="+mn-ea"/>
              <a:sym typeface="+mn-lt"/>
            </a:endParaRPr>
          </a:p>
        </p:txBody>
      </p:sp>
      <p:pic>
        <p:nvPicPr>
          <p:cNvPr id="9" name="图片 8"/>
          <p:cNvPicPr>
            <a:picLocks noChangeAspect="1"/>
          </p:cNvPicPr>
          <p:nvPr/>
        </p:nvPicPr>
        <p:blipFill>
          <a:blip r:embed="rId3"/>
          <a:stretch>
            <a:fillRect/>
          </a:stretch>
        </p:blipFill>
        <p:spPr>
          <a:xfrm>
            <a:off x="7049449" y="4095097"/>
            <a:ext cx="609600" cy="609600"/>
          </a:xfrm>
          <a:prstGeom prst="rect">
            <a:avLst/>
          </a:prstGeom>
        </p:spPr>
      </p:pic>
      <p:pic>
        <p:nvPicPr>
          <p:cNvPr id="14" name="图片 13"/>
          <p:cNvPicPr>
            <a:picLocks noChangeAspect="1"/>
          </p:cNvPicPr>
          <p:nvPr/>
        </p:nvPicPr>
        <p:blipFill>
          <a:blip r:embed="rId4"/>
          <a:stretch>
            <a:fillRect/>
          </a:stretch>
        </p:blipFill>
        <p:spPr>
          <a:xfrm>
            <a:off x="9237046" y="4095097"/>
            <a:ext cx="609600" cy="609600"/>
          </a:xfrm>
          <a:prstGeom prst="rect">
            <a:avLst/>
          </a:prstGeom>
        </p:spPr>
      </p:pic>
      <p:pic>
        <p:nvPicPr>
          <p:cNvPr id="18" name="图片 17"/>
          <p:cNvPicPr>
            <a:picLocks noChangeAspect="1"/>
          </p:cNvPicPr>
          <p:nvPr/>
        </p:nvPicPr>
        <p:blipFill>
          <a:blip r:embed="rId5"/>
          <a:stretch>
            <a:fillRect/>
          </a:stretch>
        </p:blipFill>
        <p:spPr>
          <a:xfrm>
            <a:off x="4707646" y="4095097"/>
            <a:ext cx="609600" cy="609600"/>
          </a:xfrm>
          <a:prstGeom prst="rect">
            <a:avLst/>
          </a:prstGeom>
        </p:spPr>
      </p:pic>
      <p:pic>
        <p:nvPicPr>
          <p:cNvPr id="22" name="图片 21"/>
          <p:cNvPicPr>
            <a:picLocks noChangeAspect="1"/>
          </p:cNvPicPr>
          <p:nvPr/>
        </p:nvPicPr>
        <p:blipFill>
          <a:blip r:embed="rId6"/>
          <a:stretch>
            <a:fillRect/>
          </a:stretch>
        </p:blipFill>
        <p:spPr>
          <a:xfrm>
            <a:off x="2457157" y="4095097"/>
            <a:ext cx="609600" cy="609600"/>
          </a:xfrm>
          <a:prstGeom prst="rect">
            <a:avLst/>
          </a:prstGeom>
        </p:spPr>
      </p:pic>
      <p:pic>
        <p:nvPicPr>
          <p:cNvPr id="26" name="图片 25"/>
          <p:cNvPicPr>
            <a:picLocks noChangeAspect="1"/>
          </p:cNvPicPr>
          <p:nvPr/>
        </p:nvPicPr>
        <p:blipFill>
          <a:blip r:embed="rId7"/>
          <a:stretch>
            <a:fillRect/>
          </a:stretch>
        </p:blipFill>
        <p:spPr>
          <a:xfrm>
            <a:off x="9180651" y="2552464"/>
            <a:ext cx="609600" cy="609600"/>
          </a:xfrm>
          <a:prstGeom prst="rect">
            <a:avLst/>
          </a:prstGeom>
        </p:spPr>
      </p:pic>
      <p:pic>
        <p:nvPicPr>
          <p:cNvPr id="29" name="图片 28"/>
          <p:cNvPicPr>
            <a:picLocks noChangeAspect="1"/>
          </p:cNvPicPr>
          <p:nvPr/>
        </p:nvPicPr>
        <p:blipFill>
          <a:blip r:embed="rId8"/>
          <a:stretch>
            <a:fillRect/>
          </a:stretch>
        </p:blipFill>
        <p:spPr>
          <a:xfrm>
            <a:off x="6991894" y="2552464"/>
            <a:ext cx="609600" cy="609600"/>
          </a:xfrm>
          <a:prstGeom prst="rect">
            <a:avLst/>
          </a:prstGeom>
        </p:spPr>
      </p:pic>
      <p:pic>
        <p:nvPicPr>
          <p:cNvPr id="256" name="图片 255"/>
          <p:cNvPicPr>
            <a:picLocks noChangeAspect="1"/>
          </p:cNvPicPr>
          <p:nvPr/>
        </p:nvPicPr>
        <p:blipFill>
          <a:blip r:embed="rId9"/>
          <a:stretch>
            <a:fillRect/>
          </a:stretch>
        </p:blipFill>
        <p:spPr>
          <a:xfrm>
            <a:off x="4724397" y="2552464"/>
            <a:ext cx="609600" cy="609600"/>
          </a:xfrm>
          <a:prstGeom prst="rect">
            <a:avLst/>
          </a:prstGeom>
        </p:spPr>
      </p:pic>
      <p:pic>
        <p:nvPicPr>
          <p:cNvPr id="258" name="图片 257"/>
          <p:cNvPicPr>
            <a:picLocks noChangeAspect="1"/>
          </p:cNvPicPr>
          <p:nvPr/>
        </p:nvPicPr>
        <p:blipFill>
          <a:blip r:embed="rId10"/>
          <a:stretch>
            <a:fillRect/>
          </a:stretch>
        </p:blipFill>
        <p:spPr>
          <a:xfrm>
            <a:off x="2556736" y="2596420"/>
            <a:ext cx="609600" cy="609600"/>
          </a:xfrm>
          <a:prstGeom prst="rect">
            <a:avLst/>
          </a:prstGeom>
        </p:spPr>
      </p:pic>
      <p:sp>
        <p:nvSpPr>
          <p:cNvPr id="50" name="矩形 49"/>
          <p:cNvSpPr/>
          <p:nvPr/>
        </p:nvSpPr>
        <p:spPr>
          <a:xfrm>
            <a:off x="8797522" y="426033"/>
            <a:ext cx="1870478"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1" name="图片 50"/>
          <p:cNvPicPr>
            <a:picLocks noChangeAspect="1"/>
          </p:cNvPicPr>
          <p:nvPr/>
        </p:nvPicPr>
        <p:blipFill>
          <a:blip r:embed="rId11" cstate="screen"/>
          <a:stretch>
            <a:fillRect/>
          </a:stretch>
        </p:blipFill>
        <p:spPr>
          <a:xfrm>
            <a:off x="1524000" y="447093"/>
            <a:ext cx="832932" cy="832932"/>
          </a:xfrm>
          <a:prstGeom prst="rect">
            <a:avLst/>
          </a:prstGeom>
        </p:spPr>
      </p:pic>
      <p:pic>
        <p:nvPicPr>
          <p:cNvPr id="52" name="图片 51"/>
          <p:cNvPicPr>
            <a:picLocks noChangeAspect="1"/>
          </p:cNvPicPr>
          <p:nvPr/>
        </p:nvPicPr>
        <p:blipFill>
          <a:blip r:embed="rId12" cstate="screen"/>
          <a:stretch>
            <a:fillRect/>
          </a:stretch>
        </p:blipFill>
        <p:spPr>
          <a:xfrm>
            <a:off x="7997112" y="426033"/>
            <a:ext cx="842088" cy="842088"/>
          </a:xfrm>
          <a:prstGeom prst="rect">
            <a:avLst/>
          </a:prstGeom>
        </p:spPr>
      </p:pic>
      <p:sp>
        <p:nvSpPr>
          <p:cNvPr id="53" name="文本框 52"/>
          <p:cNvSpPr txBox="1"/>
          <p:nvPr/>
        </p:nvSpPr>
        <p:spPr>
          <a:xfrm>
            <a:off x="2356932" y="454248"/>
            <a:ext cx="2206904" cy="523220"/>
          </a:xfrm>
          <a:prstGeom prst="rect">
            <a:avLst/>
          </a:prstGeom>
        </p:spPr>
        <p:txBody>
          <a:bodyPr vert="horz" wrap="square" lIns="91440" tIns="45720" rIns="91440" bIns="45720" rtlCol="0" anchor="ctr">
            <a:spAutoFit/>
          </a:bodyPr>
          <a:lstStyle/>
          <a:p>
            <a:pPr algn="l"/>
            <a:r>
              <a:rPr lang="en-US" altLang="zh-CN" sz="2800" dirty="0">
                <a:latin typeface="微软雅黑" panose="020B0503020204020204" charset="-122"/>
                <a:ea typeface="微软雅黑" panose="020B0503020204020204" charset="-122"/>
              </a:rPr>
              <a:t>Office</a:t>
            </a:r>
            <a:r>
              <a:rPr lang="zh-CN" altLang="en-US" sz="2800" dirty="0">
                <a:latin typeface="微软雅黑" panose="020B0503020204020204" charset="-122"/>
                <a:ea typeface="微软雅黑" panose="020B0503020204020204" charset="-122"/>
              </a:rPr>
              <a:t>助手</a:t>
            </a:r>
            <a:endParaRPr lang="zh-CN" altLang="en-US" sz="2800" dirty="0">
              <a:latin typeface="微软雅黑" panose="020B0503020204020204" charset="-122"/>
              <a:ea typeface="微软雅黑" panose="020B0503020204020204" charset="-122"/>
            </a:endParaRPr>
          </a:p>
        </p:txBody>
      </p:sp>
      <p:sp>
        <p:nvSpPr>
          <p:cNvPr id="54" name="文本框 53"/>
          <p:cNvSpPr txBox="1"/>
          <p:nvPr/>
        </p:nvSpPr>
        <p:spPr>
          <a:xfrm>
            <a:off x="2394256" y="960344"/>
            <a:ext cx="1765227" cy="307777"/>
          </a:xfrm>
          <a:prstGeom prst="rect">
            <a:avLst/>
          </a:prstGeom>
        </p:spPr>
        <p:txBody>
          <a:bodyPr vert="horz" wrap="none" lIns="91440" tIns="45720" rIns="91440" bIns="45720" rtlCol="0" anchor="ctr">
            <a:spAutoFit/>
          </a:bodyPr>
          <a:lstStyle/>
          <a:p>
            <a:pPr algn="l"/>
            <a:r>
              <a:rPr lang="zh-CN" altLang="en-US" sz="1400" dirty="0">
                <a:solidFill>
                  <a:srgbClr val="666666"/>
                </a:solidFill>
                <a:latin typeface="微软雅黑" panose="020B0503020204020204" charset="-122"/>
                <a:ea typeface="微软雅黑" panose="020B0503020204020204" charset="-122"/>
              </a:rPr>
              <a:t>强大的</a:t>
            </a:r>
            <a:r>
              <a:rPr lang="en-US" altLang="zh-CN" sz="1400" dirty="0">
                <a:solidFill>
                  <a:srgbClr val="666666"/>
                </a:solidFill>
                <a:latin typeface="微软雅黑" panose="020B0503020204020204" charset="-122"/>
                <a:ea typeface="微软雅黑" panose="020B0503020204020204" charset="-122"/>
              </a:rPr>
              <a:t>PPT</a:t>
            </a:r>
            <a:r>
              <a:rPr lang="zh-CN" altLang="en-US" sz="1400" dirty="0">
                <a:solidFill>
                  <a:srgbClr val="666666"/>
                </a:solidFill>
                <a:latin typeface="微软雅黑" panose="020B0503020204020204" charset="-122"/>
                <a:ea typeface="微软雅黑" panose="020B0503020204020204" charset="-122"/>
              </a:rPr>
              <a:t>设计工具</a:t>
            </a:r>
            <a:endParaRPr lang="zh-CN" altLang="en-US" sz="1400" dirty="0">
              <a:solidFill>
                <a:srgbClr val="666666"/>
              </a:solidFill>
              <a:latin typeface="微软雅黑" panose="020B0503020204020204" charset="-122"/>
              <a:ea typeface="微软雅黑" panose="020B0503020204020204" charset="-122"/>
            </a:endParaRPr>
          </a:p>
        </p:txBody>
      </p:sp>
      <p:sp>
        <p:nvSpPr>
          <p:cNvPr id="55" name="文本框 54"/>
          <p:cNvSpPr txBox="1"/>
          <p:nvPr/>
        </p:nvSpPr>
        <p:spPr>
          <a:xfrm>
            <a:off x="8797522" y="466866"/>
            <a:ext cx="1870478" cy="700192"/>
          </a:xfrm>
          <a:prstGeom prst="rect">
            <a:avLst/>
          </a:prstGeom>
          <a:solidFill>
            <a:schemeClr val="bg1"/>
          </a:solidFill>
        </p:spPr>
        <p:txBody>
          <a:bodyPr vert="horz" wrap="square" lIns="91440" tIns="45720" rIns="91440" bIns="45720"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endParaRPr lang="zh-CN" altLang="en-US" sz="1400" dirty="0">
              <a:solidFill>
                <a:srgbClr val="999999"/>
              </a:solidFill>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宣传页2">
    <p:spTree>
      <p:nvGrpSpPr>
        <p:cNvPr id="1" name=""/>
        <p:cNvGrpSpPr/>
        <p:nvPr/>
      </p:nvGrpSpPr>
      <p:grpSpPr>
        <a:xfrm>
          <a:off x="0" y="0"/>
          <a:ext cx="0" cy="0"/>
          <a:chOff x="0" y="0"/>
          <a:chExt cx="0" cy="0"/>
        </a:xfrm>
      </p:grpSpPr>
      <p:pic>
        <p:nvPicPr>
          <p:cNvPr id="23" name="图片 22"/>
          <p:cNvPicPr>
            <a:picLocks noChangeAspect="1"/>
          </p:cNvPicPr>
          <p:nvPr/>
        </p:nvPicPr>
        <p:blipFill>
          <a:blip r:embed="rId2"/>
          <a:stretch>
            <a:fillRect/>
          </a:stretch>
        </p:blipFill>
        <p:spPr>
          <a:xfrm>
            <a:off x="0" y="0"/>
            <a:ext cx="12192000" cy="6858000"/>
          </a:xfrm>
          <a:prstGeom prst="rect">
            <a:avLst/>
          </a:prstGeom>
        </p:spPr>
      </p:pic>
      <p:sp>
        <p:nvSpPr>
          <p:cNvPr id="49" name="矩形 48"/>
          <p:cNvSpPr/>
          <p:nvPr/>
        </p:nvSpPr>
        <p:spPr>
          <a:xfrm>
            <a:off x="1524000" y="1586203"/>
            <a:ext cx="9144000" cy="4702629"/>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50" name="直接连接符 49"/>
          <p:cNvCxnSpPr/>
          <p:nvPr/>
        </p:nvCxnSpPr>
        <p:spPr>
          <a:xfrm>
            <a:off x="1524000" y="215245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524000" y="1602857"/>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53" name="文本框 52"/>
          <p:cNvSpPr txBox="1"/>
          <p:nvPr/>
        </p:nvSpPr>
        <p:spPr>
          <a:xfrm>
            <a:off x="4157007" y="1680275"/>
            <a:ext cx="3877985" cy="369332"/>
          </a:xfrm>
          <a:prstGeom prst="rect">
            <a:avLst/>
          </a:prstGeom>
        </p:spPr>
        <p:txBody>
          <a:bodyPr vert="horz" wrap="none" lIns="91440" tIns="45720" rIns="91440" bIns="45720" rtlCol="0" anchor="ctr">
            <a:spAutoFit/>
          </a:bodyPr>
          <a:lstStyle/>
          <a:p>
            <a:r>
              <a:rPr lang="zh-CN" altLang="en-US" dirty="0">
                <a:solidFill>
                  <a:srgbClr val="666666"/>
                </a:solidFill>
                <a:latin typeface="+mn-lt"/>
                <a:ea typeface="+mn-ea"/>
                <a:cs typeface="+mn-ea"/>
                <a:sym typeface="+mn-lt"/>
              </a:rPr>
              <a:t>丰富的内容库，让你随时迸发灵感！</a:t>
            </a:r>
            <a:endParaRPr lang="zh-CN" altLang="en-US" dirty="0">
              <a:solidFill>
                <a:srgbClr val="666666"/>
              </a:solidFill>
              <a:latin typeface="+mn-lt"/>
              <a:ea typeface="+mn-ea"/>
              <a:cs typeface="+mn-ea"/>
              <a:sym typeface="+mn-lt"/>
            </a:endParaRPr>
          </a:p>
        </p:txBody>
      </p:sp>
      <p:sp>
        <p:nvSpPr>
          <p:cNvPr id="54" name="文本框 53"/>
          <p:cNvSpPr txBox="1"/>
          <p:nvPr/>
        </p:nvSpPr>
        <p:spPr>
          <a:xfrm>
            <a:off x="2320092" y="3287359"/>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案例库</a:t>
            </a:r>
            <a:endParaRPr lang="zh-CN" altLang="en-US" dirty="0">
              <a:latin typeface="+mn-lt"/>
              <a:ea typeface="+mn-ea"/>
              <a:cs typeface="+mn-ea"/>
              <a:sym typeface="+mn-lt"/>
            </a:endParaRPr>
          </a:p>
        </p:txBody>
      </p:sp>
      <p:sp>
        <p:nvSpPr>
          <p:cNvPr id="55" name="文本框 54"/>
          <p:cNvSpPr txBox="1"/>
          <p:nvPr/>
        </p:nvSpPr>
        <p:spPr>
          <a:xfrm>
            <a:off x="4579240" y="3287359"/>
            <a:ext cx="877163" cy="369332"/>
          </a:xfrm>
          <a:prstGeom prst="rect">
            <a:avLst/>
          </a:prstGeom>
        </p:spPr>
        <p:txBody>
          <a:bodyPr vert="horz" wrap="square" lIns="91440" tIns="45720" rIns="91440" bIns="45720" rtlCol="0" anchor="ctr">
            <a:spAutoFit/>
          </a:bodyPr>
          <a:lstStyle/>
          <a:p>
            <a:r>
              <a:rPr lang="zh-CN" altLang="en-US" dirty="0">
                <a:latin typeface="+mn-lt"/>
                <a:ea typeface="+mn-ea"/>
                <a:cs typeface="+mn-ea"/>
                <a:sym typeface="+mn-lt"/>
              </a:rPr>
              <a:t>插图库</a:t>
            </a:r>
            <a:endParaRPr lang="zh-CN" altLang="en-US" dirty="0">
              <a:latin typeface="+mn-lt"/>
              <a:ea typeface="+mn-ea"/>
              <a:cs typeface="+mn-ea"/>
              <a:sym typeface="+mn-lt"/>
            </a:endParaRPr>
          </a:p>
        </p:txBody>
      </p:sp>
      <p:sp>
        <p:nvSpPr>
          <p:cNvPr id="56" name="文本框 55"/>
          <p:cNvSpPr txBox="1"/>
          <p:nvPr/>
        </p:nvSpPr>
        <p:spPr>
          <a:xfrm>
            <a:off x="6878704" y="3287358"/>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色彩库</a:t>
            </a:r>
            <a:endParaRPr lang="zh-CN" altLang="en-US" dirty="0">
              <a:latin typeface="+mn-lt"/>
              <a:ea typeface="+mn-ea"/>
              <a:cs typeface="+mn-ea"/>
              <a:sym typeface="+mn-lt"/>
            </a:endParaRPr>
          </a:p>
        </p:txBody>
      </p:sp>
      <p:sp>
        <p:nvSpPr>
          <p:cNvPr id="57" name="文本框 56"/>
          <p:cNvSpPr txBox="1"/>
          <p:nvPr/>
        </p:nvSpPr>
        <p:spPr>
          <a:xfrm>
            <a:off x="9085514" y="3289417"/>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图标库</a:t>
            </a:r>
            <a:endParaRPr lang="zh-CN" altLang="en-US" dirty="0">
              <a:latin typeface="+mn-lt"/>
              <a:ea typeface="+mn-ea"/>
              <a:cs typeface="+mn-ea"/>
              <a:sym typeface="+mn-lt"/>
            </a:endParaRPr>
          </a:p>
        </p:txBody>
      </p:sp>
      <p:sp>
        <p:nvSpPr>
          <p:cNvPr id="58" name="文本框 57"/>
          <p:cNvSpPr txBox="1"/>
          <p:nvPr/>
        </p:nvSpPr>
        <p:spPr>
          <a:xfrm>
            <a:off x="2328889" y="4786036"/>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图片库</a:t>
            </a:r>
            <a:endParaRPr lang="zh-CN" altLang="en-US" dirty="0">
              <a:latin typeface="+mn-lt"/>
              <a:ea typeface="+mn-ea"/>
              <a:cs typeface="+mn-ea"/>
              <a:sym typeface="+mn-lt"/>
            </a:endParaRPr>
          </a:p>
        </p:txBody>
      </p:sp>
      <p:sp>
        <p:nvSpPr>
          <p:cNvPr id="59" name="文本框 58"/>
          <p:cNvSpPr txBox="1"/>
          <p:nvPr/>
        </p:nvSpPr>
        <p:spPr>
          <a:xfrm>
            <a:off x="4595823" y="4786036"/>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图示库</a:t>
            </a:r>
            <a:endParaRPr lang="zh-CN" altLang="en-US" dirty="0">
              <a:latin typeface="+mn-lt"/>
              <a:ea typeface="+mn-ea"/>
              <a:cs typeface="+mn-ea"/>
              <a:sym typeface="+mn-lt"/>
            </a:endParaRPr>
          </a:p>
        </p:txBody>
      </p:sp>
      <p:sp>
        <p:nvSpPr>
          <p:cNvPr id="60" name="文本框 59"/>
          <p:cNvSpPr txBox="1"/>
          <p:nvPr/>
        </p:nvSpPr>
        <p:spPr>
          <a:xfrm>
            <a:off x="6800251" y="4786035"/>
            <a:ext cx="1107996"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智能图表</a:t>
            </a:r>
            <a:endParaRPr lang="zh-CN" altLang="en-US" dirty="0">
              <a:latin typeface="+mn-lt"/>
              <a:ea typeface="+mn-ea"/>
              <a:cs typeface="+mn-ea"/>
              <a:sym typeface="+mn-lt"/>
            </a:endParaRPr>
          </a:p>
        </p:txBody>
      </p:sp>
      <p:sp>
        <p:nvSpPr>
          <p:cNvPr id="61" name="文本框 60"/>
          <p:cNvSpPr txBox="1"/>
          <p:nvPr/>
        </p:nvSpPr>
        <p:spPr>
          <a:xfrm>
            <a:off x="9103264" y="4788094"/>
            <a:ext cx="877163" cy="369332"/>
          </a:xfrm>
          <a:prstGeom prst="rect">
            <a:avLst/>
          </a:prstGeom>
        </p:spPr>
        <p:txBody>
          <a:bodyPr vert="horz" wrap="none" lIns="91440" tIns="45720" rIns="91440" bIns="45720" rtlCol="0" anchor="ctr">
            <a:spAutoFit/>
          </a:bodyPr>
          <a:lstStyle/>
          <a:p>
            <a:r>
              <a:rPr lang="zh-CN" altLang="en-US" dirty="0">
                <a:latin typeface="+mn-lt"/>
                <a:ea typeface="+mn-ea"/>
                <a:cs typeface="+mn-ea"/>
                <a:sym typeface="+mn-lt"/>
              </a:rPr>
              <a:t>主题库</a:t>
            </a:r>
            <a:endParaRPr lang="zh-CN" altLang="en-US" dirty="0">
              <a:latin typeface="+mn-lt"/>
              <a:ea typeface="+mn-ea"/>
              <a:cs typeface="+mn-ea"/>
              <a:sym typeface="+mn-lt"/>
            </a:endParaRPr>
          </a:p>
        </p:txBody>
      </p:sp>
      <p:pic>
        <p:nvPicPr>
          <p:cNvPr id="3" name="图片 2"/>
          <p:cNvPicPr>
            <a:picLocks noChangeAspect="1"/>
          </p:cNvPicPr>
          <p:nvPr/>
        </p:nvPicPr>
        <p:blipFill>
          <a:blip r:embed="rId3"/>
          <a:stretch>
            <a:fillRect/>
          </a:stretch>
        </p:blipFill>
        <p:spPr>
          <a:xfrm>
            <a:off x="2496974" y="2580054"/>
            <a:ext cx="609600" cy="609600"/>
          </a:xfrm>
          <a:prstGeom prst="rect">
            <a:avLst/>
          </a:prstGeom>
        </p:spPr>
      </p:pic>
      <p:pic>
        <p:nvPicPr>
          <p:cNvPr id="5" name="图片 4"/>
          <p:cNvPicPr>
            <a:picLocks noChangeAspect="1"/>
          </p:cNvPicPr>
          <p:nvPr/>
        </p:nvPicPr>
        <p:blipFill>
          <a:blip r:embed="rId4"/>
          <a:stretch>
            <a:fillRect/>
          </a:stretch>
        </p:blipFill>
        <p:spPr>
          <a:xfrm>
            <a:off x="4689147" y="2569352"/>
            <a:ext cx="609600" cy="609600"/>
          </a:xfrm>
          <a:prstGeom prst="rect">
            <a:avLst/>
          </a:prstGeom>
        </p:spPr>
      </p:pic>
      <p:pic>
        <p:nvPicPr>
          <p:cNvPr id="41" name="111_33"/>
          <p:cNvPicPr>
            <a:picLocks noChangeAspect="1"/>
          </p:cNvPicPr>
          <p:nvPr/>
        </p:nvPicPr>
        <p:blipFill>
          <a:blip r:embed="rId5"/>
          <a:stretch>
            <a:fillRect/>
          </a:stretch>
        </p:blipFill>
        <p:spPr>
          <a:xfrm>
            <a:off x="9237045" y="2580054"/>
            <a:ext cx="609600" cy="609600"/>
          </a:xfrm>
          <a:prstGeom prst="rect">
            <a:avLst/>
          </a:prstGeom>
        </p:spPr>
      </p:pic>
      <p:pic>
        <p:nvPicPr>
          <p:cNvPr id="42" name="111_34"/>
          <p:cNvPicPr>
            <a:picLocks noChangeAspect="1"/>
          </p:cNvPicPr>
          <p:nvPr/>
        </p:nvPicPr>
        <p:blipFill>
          <a:blip r:embed="rId6"/>
          <a:stretch>
            <a:fillRect/>
          </a:stretch>
        </p:blipFill>
        <p:spPr>
          <a:xfrm>
            <a:off x="2462670" y="4095941"/>
            <a:ext cx="609600" cy="609600"/>
          </a:xfrm>
          <a:prstGeom prst="rect">
            <a:avLst/>
          </a:prstGeom>
        </p:spPr>
      </p:pic>
      <p:pic>
        <p:nvPicPr>
          <p:cNvPr id="43" name="111_35"/>
          <p:cNvPicPr>
            <a:picLocks noChangeAspect="1"/>
          </p:cNvPicPr>
          <p:nvPr/>
        </p:nvPicPr>
        <p:blipFill>
          <a:blip r:embed="rId7"/>
          <a:stretch>
            <a:fillRect/>
          </a:stretch>
        </p:blipFill>
        <p:spPr>
          <a:xfrm>
            <a:off x="4729604" y="4095941"/>
            <a:ext cx="609600" cy="609600"/>
          </a:xfrm>
          <a:prstGeom prst="rect">
            <a:avLst/>
          </a:prstGeom>
        </p:spPr>
      </p:pic>
      <p:pic>
        <p:nvPicPr>
          <p:cNvPr id="45" name="111_32"/>
          <p:cNvPicPr>
            <a:picLocks noChangeAspect="1"/>
          </p:cNvPicPr>
          <p:nvPr/>
        </p:nvPicPr>
        <p:blipFill>
          <a:blip r:embed="rId8"/>
          <a:stretch>
            <a:fillRect/>
          </a:stretch>
        </p:blipFill>
        <p:spPr>
          <a:xfrm>
            <a:off x="7051461" y="2580054"/>
            <a:ext cx="609600" cy="609600"/>
          </a:xfrm>
          <a:prstGeom prst="rect">
            <a:avLst/>
          </a:prstGeom>
        </p:spPr>
      </p:pic>
      <p:pic>
        <p:nvPicPr>
          <p:cNvPr id="46" name="图片 45"/>
          <p:cNvPicPr>
            <a:picLocks noChangeAspect="1"/>
          </p:cNvPicPr>
          <p:nvPr/>
        </p:nvPicPr>
        <p:blipFill>
          <a:blip r:embed="rId9"/>
          <a:stretch>
            <a:fillRect/>
          </a:stretch>
        </p:blipFill>
        <p:spPr>
          <a:xfrm>
            <a:off x="9237045" y="4095941"/>
            <a:ext cx="609600" cy="609600"/>
          </a:xfrm>
          <a:prstGeom prst="rect">
            <a:avLst/>
          </a:prstGeom>
        </p:spPr>
      </p:pic>
      <p:pic>
        <p:nvPicPr>
          <p:cNvPr id="24" name="图片 23"/>
          <p:cNvPicPr>
            <a:picLocks noChangeAspect="1"/>
          </p:cNvPicPr>
          <p:nvPr/>
        </p:nvPicPr>
        <p:blipFill>
          <a:blip r:embed="rId10"/>
          <a:stretch>
            <a:fillRect/>
          </a:stretch>
        </p:blipFill>
        <p:spPr>
          <a:xfrm>
            <a:off x="7049449" y="4095941"/>
            <a:ext cx="609600" cy="609600"/>
          </a:xfrm>
          <a:prstGeom prst="rect">
            <a:avLst/>
          </a:prstGeom>
        </p:spPr>
      </p:pic>
      <p:sp>
        <p:nvSpPr>
          <p:cNvPr id="62" name="矩形 61"/>
          <p:cNvSpPr/>
          <p:nvPr/>
        </p:nvSpPr>
        <p:spPr>
          <a:xfrm>
            <a:off x="8797522" y="426033"/>
            <a:ext cx="1870478"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63" name="图片 62"/>
          <p:cNvPicPr>
            <a:picLocks noChangeAspect="1"/>
          </p:cNvPicPr>
          <p:nvPr/>
        </p:nvPicPr>
        <p:blipFill>
          <a:blip r:embed="rId11" cstate="screen"/>
          <a:stretch>
            <a:fillRect/>
          </a:stretch>
        </p:blipFill>
        <p:spPr>
          <a:xfrm>
            <a:off x="1524000" y="447093"/>
            <a:ext cx="832932" cy="832932"/>
          </a:xfrm>
          <a:prstGeom prst="rect">
            <a:avLst/>
          </a:prstGeom>
        </p:spPr>
      </p:pic>
      <p:pic>
        <p:nvPicPr>
          <p:cNvPr id="64" name="图片 63"/>
          <p:cNvPicPr>
            <a:picLocks noChangeAspect="1"/>
          </p:cNvPicPr>
          <p:nvPr/>
        </p:nvPicPr>
        <p:blipFill>
          <a:blip r:embed="rId12" cstate="screen"/>
          <a:stretch>
            <a:fillRect/>
          </a:stretch>
        </p:blipFill>
        <p:spPr>
          <a:xfrm>
            <a:off x="7997112" y="426033"/>
            <a:ext cx="842088" cy="842088"/>
          </a:xfrm>
          <a:prstGeom prst="rect">
            <a:avLst/>
          </a:prstGeom>
        </p:spPr>
      </p:pic>
      <p:sp>
        <p:nvSpPr>
          <p:cNvPr id="65" name="文本框 64"/>
          <p:cNvSpPr txBox="1"/>
          <p:nvPr/>
        </p:nvSpPr>
        <p:spPr>
          <a:xfrm>
            <a:off x="2356932" y="454248"/>
            <a:ext cx="2206904" cy="523220"/>
          </a:xfrm>
          <a:prstGeom prst="rect">
            <a:avLst/>
          </a:prstGeom>
        </p:spPr>
        <p:txBody>
          <a:bodyPr vert="horz" wrap="square" lIns="91440" tIns="45720" rIns="91440" bIns="45720" rtlCol="0" anchor="ctr">
            <a:spAutoFit/>
          </a:bodyPr>
          <a:lstStyle/>
          <a:p>
            <a:pPr algn="l"/>
            <a:r>
              <a:rPr lang="en-US" altLang="zh-CN" sz="2800" dirty="0">
                <a:latin typeface="微软雅黑" panose="020B0503020204020204" charset="-122"/>
                <a:ea typeface="微软雅黑" panose="020B0503020204020204" charset="-122"/>
              </a:rPr>
              <a:t>Office</a:t>
            </a:r>
            <a:r>
              <a:rPr lang="zh-CN" altLang="en-US" sz="2800" dirty="0">
                <a:latin typeface="微软雅黑" panose="020B0503020204020204" charset="-122"/>
                <a:ea typeface="微软雅黑" panose="020B0503020204020204" charset="-122"/>
              </a:rPr>
              <a:t>助手</a:t>
            </a:r>
            <a:endParaRPr lang="zh-CN" altLang="en-US" sz="2800" dirty="0">
              <a:latin typeface="微软雅黑" panose="020B0503020204020204" charset="-122"/>
              <a:ea typeface="微软雅黑" panose="020B0503020204020204" charset="-122"/>
            </a:endParaRPr>
          </a:p>
        </p:txBody>
      </p:sp>
      <p:sp>
        <p:nvSpPr>
          <p:cNvPr id="66" name="文本框 65"/>
          <p:cNvSpPr txBox="1"/>
          <p:nvPr/>
        </p:nvSpPr>
        <p:spPr>
          <a:xfrm>
            <a:off x="2394256" y="960344"/>
            <a:ext cx="1765227" cy="307777"/>
          </a:xfrm>
          <a:prstGeom prst="rect">
            <a:avLst/>
          </a:prstGeom>
        </p:spPr>
        <p:txBody>
          <a:bodyPr vert="horz" wrap="none" lIns="91440" tIns="45720" rIns="91440" bIns="45720" rtlCol="0" anchor="ctr">
            <a:spAutoFit/>
          </a:bodyPr>
          <a:lstStyle/>
          <a:p>
            <a:pPr algn="l"/>
            <a:r>
              <a:rPr lang="zh-CN" altLang="en-US" sz="1400" dirty="0">
                <a:solidFill>
                  <a:srgbClr val="666666"/>
                </a:solidFill>
                <a:latin typeface="微软雅黑" panose="020B0503020204020204" charset="-122"/>
                <a:ea typeface="微软雅黑" panose="020B0503020204020204" charset="-122"/>
              </a:rPr>
              <a:t>强大的</a:t>
            </a:r>
            <a:r>
              <a:rPr lang="en-US" altLang="zh-CN" sz="1400" dirty="0">
                <a:solidFill>
                  <a:srgbClr val="666666"/>
                </a:solidFill>
                <a:latin typeface="微软雅黑" panose="020B0503020204020204" charset="-122"/>
                <a:ea typeface="微软雅黑" panose="020B0503020204020204" charset="-122"/>
              </a:rPr>
              <a:t>PPT</a:t>
            </a:r>
            <a:r>
              <a:rPr lang="zh-CN" altLang="en-US" sz="1400" dirty="0">
                <a:solidFill>
                  <a:srgbClr val="666666"/>
                </a:solidFill>
                <a:latin typeface="微软雅黑" panose="020B0503020204020204" charset="-122"/>
                <a:ea typeface="微软雅黑" panose="020B0503020204020204" charset="-122"/>
              </a:rPr>
              <a:t>设计工具</a:t>
            </a:r>
            <a:endParaRPr lang="zh-CN" altLang="en-US" sz="1400" dirty="0">
              <a:solidFill>
                <a:srgbClr val="666666"/>
              </a:solidFill>
              <a:latin typeface="微软雅黑" panose="020B0503020204020204" charset="-122"/>
              <a:ea typeface="微软雅黑" panose="020B0503020204020204" charset="-122"/>
            </a:endParaRPr>
          </a:p>
        </p:txBody>
      </p:sp>
      <p:sp>
        <p:nvSpPr>
          <p:cNvPr id="67" name="文本框 66"/>
          <p:cNvSpPr txBox="1"/>
          <p:nvPr/>
        </p:nvSpPr>
        <p:spPr>
          <a:xfrm>
            <a:off x="8797522" y="466866"/>
            <a:ext cx="1870478" cy="700192"/>
          </a:xfrm>
          <a:prstGeom prst="rect">
            <a:avLst/>
          </a:prstGeom>
          <a:solidFill>
            <a:schemeClr val="bg1"/>
          </a:solidFill>
        </p:spPr>
        <p:txBody>
          <a:bodyPr vert="horz" wrap="square" lIns="91440" tIns="45720" rIns="91440" bIns="45720"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endParaRPr lang="zh-CN" altLang="en-US" sz="1400" dirty="0">
              <a:solidFill>
                <a:srgbClr val="999999"/>
              </a:solidFill>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宣传页3">
    <p:spTree>
      <p:nvGrpSpPr>
        <p:cNvPr id="1" name=""/>
        <p:cNvGrpSpPr/>
        <p:nvPr/>
      </p:nvGrpSpPr>
      <p:grpSpPr>
        <a:xfrm>
          <a:off x="0" y="0"/>
          <a:ext cx="0" cy="0"/>
          <a:chOff x="0" y="0"/>
          <a:chExt cx="0" cy="0"/>
        </a:xfrm>
      </p:grpSpPr>
      <p:pic>
        <p:nvPicPr>
          <p:cNvPr id="15" name="图片 14"/>
          <p:cNvPicPr>
            <a:picLocks noChangeAspect="1"/>
          </p:cNvPicPr>
          <p:nvPr/>
        </p:nvPicPr>
        <p:blipFill>
          <a:blip r:embed="rId2"/>
          <a:stretch>
            <a:fillRect/>
          </a:stretch>
        </p:blipFill>
        <p:spPr>
          <a:xfrm>
            <a:off x="0" y="0"/>
            <a:ext cx="12192000" cy="6858000"/>
          </a:xfrm>
          <a:prstGeom prst="rect">
            <a:avLst/>
          </a:prstGeom>
        </p:spPr>
      </p:pic>
      <p:sp>
        <p:nvSpPr>
          <p:cNvPr id="3" name="矩形 2"/>
          <p:cNvSpPr/>
          <p:nvPr/>
        </p:nvSpPr>
        <p:spPr>
          <a:xfrm>
            <a:off x="8797522" y="426033"/>
            <a:ext cx="1870478" cy="842088"/>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1524000" y="2362299"/>
            <a:ext cx="9144000" cy="3733310"/>
          </a:xfrm>
          <a:prstGeom prst="rect">
            <a:avLst/>
          </a:prstGeom>
          <a:solidFill>
            <a:schemeClr val="bg1"/>
          </a:solidFill>
          <a:ln>
            <a:noFill/>
          </a:ln>
          <a:effectLst>
            <a:outerShdw blurRad="50800" dist="50800" dir="54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charset="-122"/>
              <a:ea typeface="微软雅黑" panose="020B0503020204020204" charset="-122"/>
            </a:endParaRPr>
          </a:p>
        </p:txBody>
      </p:sp>
      <p:cxnSp>
        <p:nvCxnSpPr>
          <p:cNvPr id="269" name="直接连接符 268"/>
          <p:cNvCxnSpPr/>
          <p:nvPr/>
        </p:nvCxnSpPr>
        <p:spPr>
          <a:xfrm>
            <a:off x="1524000" y="2362299"/>
            <a:ext cx="9144000" cy="0"/>
          </a:xfrm>
          <a:prstGeom prst="line">
            <a:avLst/>
          </a:prstGeom>
          <a:ln>
            <a:solidFill>
              <a:srgbClr val="D7D7D7"/>
            </a:solidFil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screen"/>
          <a:stretch>
            <a:fillRect/>
          </a:stretch>
        </p:blipFill>
        <p:spPr>
          <a:xfrm>
            <a:off x="1524000" y="447093"/>
            <a:ext cx="832932" cy="832932"/>
          </a:xfrm>
          <a:prstGeom prst="rect">
            <a:avLst/>
          </a:prstGeom>
        </p:spPr>
      </p:pic>
      <p:pic>
        <p:nvPicPr>
          <p:cNvPr id="13" name="图片 12"/>
          <p:cNvPicPr>
            <a:picLocks noChangeAspect="1"/>
          </p:cNvPicPr>
          <p:nvPr/>
        </p:nvPicPr>
        <p:blipFill>
          <a:blip r:embed="rId4" cstate="screen"/>
          <a:stretch>
            <a:fillRect/>
          </a:stretch>
        </p:blipFill>
        <p:spPr>
          <a:xfrm>
            <a:off x="7997112" y="426033"/>
            <a:ext cx="842088" cy="842088"/>
          </a:xfrm>
          <a:prstGeom prst="rect">
            <a:avLst/>
          </a:prstGeom>
        </p:spPr>
      </p:pic>
      <p:sp>
        <p:nvSpPr>
          <p:cNvPr id="16" name="文本框 15"/>
          <p:cNvSpPr txBox="1"/>
          <p:nvPr/>
        </p:nvSpPr>
        <p:spPr>
          <a:xfrm>
            <a:off x="2356932" y="454248"/>
            <a:ext cx="2206904" cy="523220"/>
          </a:xfrm>
          <a:prstGeom prst="rect">
            <a:avLst/>
          </a:prstGeom>
        </p:spPr>
        <p:txBody>
          <a:bodyPr vert="horz" wrap="square" lIns="91440" tIns="45720" rIns="91440" bIns="45720" rtlCol="0" anchor="ctr">
            <a:spAutoFit/>
          </a:bodyPr>
          <a:lstStyle/>
          <a:p>
            <a:pPr algn="l"/>
            <a:r>
              <a:rPr lang="en-US" altLang="zh-CN" sz="2800" dirty="0">
                <a:latin typeface="微软雅黑" panose="020B0503020204020204" charset="-122"/>
                <a:ea typeface="微软雅黑" panose="020B0503020204020204" charset="-122"/>
              </a:rPr>
              <a:t>Office</a:t>
            </a:r>
            <a:r>
              <a:rPr lang="zh-CN" altLang="en-US" sz="2800" dirty="0">
                <a:latin typeface="微软雅黑" panose="020B0503020204020204" charset="-122"/>
                <a:ea typeface="微软雅黑" panose="020B0503020204020204" charset="-122"/>
              </a:rPr>
              <a:t>助手</a:t>
            </a:r>
            <a:endParaRPr lang="zh-CN" altLang="en-US" sz="2800" dirty="0">
              <a:latin typeface="微软雅黑" panose="020B0503020204020204" charset="-122"/>
              <a:ea typeface="微软雅黑" panose="020B0503020204020204" charset="-122"/>
            </a:endParaRPr>
          </a:p>
        </p:txBody>
      </p:sp>
      <p:sp>
        <p:nvSpPr>
          <p:cNvPr id="17" name="文本框 16"/>
          <p:cNvSpPr txBox="1"/>
          <p:nvPr/>
        </p:nvSpPr>
        <p:spPr>
          <a:xfrm>
            <a:off x="2394256" y="960344"/>
            <a:ext cx="1765227" cy="307777"/>
          </a:xfrm>
          <a:prstGeom prst="rect">
            <a:avLst/>
          </a:prstGeom>
        </p:spPr>
        <p:txBody>
          <a:bodyPr vert="horz" wrap="none" lIns="91440" tIns="45720" rIns="91440" bIns="45720" rtlCol="0" anchor="ctr">
            <a:spAutoFit/>
          </a:bodyPr>
          <a:lstStyle/>
          <a:p>
            <a:pPr algn="l"/>
            <a:r>
              <a:rPr lang="zh-CN" altLang="en-US" sz="1400" dirty="0">
                <a:solidFill>
                  <a:srgbClr val="666666"/>
                </a:solidFill>
                <a:latin typeface="微软雅黑" panose="020B0503020204020204" charset="-122"/>
                <a:ea typeface="微软雅黑" panose="020B0503020204020204" charset="-122"/>
              </a:rPr>
              <a:t>强大的</a:t>
            </a:r>
            <a:r>
              <a:rPr lang="en-US" altLang="zh-CN" sz="1400" dirty="0">
                <a:solidFill>
                  <a:srgbClr val="666666"/>
                </a:solidFill>
                <a:latin typeface="微软雅黑" panose="020B0503020204020204" charset="-122"/>
                <a:ea typeface="微软雅黑" panose="020B0503020204020204" charset="-122"/>
              </a:rPr>
              <a:t>PPT</a:t>
            </a:r>
            <a:r>
              <a:rPr lang="zh-CN" altLang="en-US" sz="1400" dirty="0">
                <a:solidFill>
                  <a:srgbClr val="666666"/>
                </a:solidFill>
                <a:latin typeface="微软雅黑" panose="020B0503020204020204" charset="-122"/>
                <a:ea typeface="微软雅黑" panose="020B0503020204020204" charset="-122"/>
              </a:rPr>
              <a:t>设计工具</a:t>
            </a:r>
            <a:endParaRPr lang="zh-CN" altLang="en-US" sz="1400" dirty="0">
              <a:solidFill>
                <a:srgbClr val="666666"/>
              </a:solidFill>
              <a:latin typeface="微软雅黑" panose="020B0503020204020204" charset="-122"/>
              <a:ea typeface="微软雅黑" panose="020B0503020204020204" charset="-122"/>
            </a:endParaRPr>
          </a:p>
        </p:txBody>
      </p:sp>
      <p:sp>
        <p:nvSpPr>
          <p:cNvPr id="2" name="文本框 1"/>
          <p:cNvSpPr txBox="1"/>
          <p:nvPr/>
        </p:nvSpPr>
        <p:spPr>
          <a:xfrm>
            <a:off x="8797522" y="466866"/>
            <a:ext cx="1870478" cy="700192"/>
          </a:xfrm>
          <a:prstGeom prst="rect">
            <a:avLst/>
          </a:prstGeom>
          <a:solidFill>
            <a:schemeClr val="bg1"/>
          </a:solidFill>
        </p:spPr>
        <p:txBody>
          <a:bodyPr vert="horz" wrap="square" lIns="91440" tIns="45720" rIns="91440" bIns="45720" rtlCol="0" anchor="t">
            <a:spAutoFit/>
          </a:bodyPr>
          <a:lstStyle/>
          <a:p>
            <a:pPr lvl="0" algn="ctr">
              <a:lnSpc>
                <a:spcPct val="150000"/>
              </a:lnSpc>
            </a:pPr>
            <a:r>
              <a:rPr lang="zh-CN" altLang="en-US" sz="1400" dirty="0">
                <a:solidFill>
                  <a:srgbClr val="999999"/>
                </a:solidFill>
              </a:rPr>
              <a:t>关注官方公众号</a:t>
            </a:r>
            <a:endParaRPr lang="en-US" altLang="zh-CN" sz="1400" dirty="0">
              <a:solidFill>
                <a:srgbClr val="999999"/>
              </a:solidFill>
            </a:endParaRPr>
          </a:p>
          <a:p>
            <a:pPr lvl="0" algn="ctr">
              <a:lnSpc>
                <a:spcPct val="150000"/>
              </a:lnSpc>
            </a:pPr>
            <a:r>
              <a:rPr lang="zh-CN" altLang="en-US" sz="1400" dirty="0">
                <a:solidFill>
                  <a:srgbClr val="999999"/>
                </a:solidFill>
              </a:rPr>
              <a:t>解锁更多办公技能</a:t>
            </a:r>
            <a:endParaRPr lang="zh-CN" altLang="en-US" sz="1400" dirty="0">
              <a:solidFill>
                <a:srgbClr val="999999"/>
              </a:solidFill>
            </a:endParaRPr>
          </a:p>
        </p:txBody>
      </p:sp>
      <p:sp>
        <p:nvSpPr>
          <p:cNvPr id="14" name="矩形 13"/>
          <p:cNvSpPr/>
          <p:nvPr/>
        </p:nvSpPr>
        <p:spPr>
          <a:xfrm>
            <a:off x="1524000" y="1813321"/>
            <a:ext cx="9144000" cy="549602"/>
          </a:xfrm>
          <a:prstGeom prst="rect">
            <a:avLst/>
          </a:prstGeom>
          <a:solidFill>
            <a:srgbClr val="FAFAF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25000" dirty="0"/>
          </a:p>
        </p:txBody>
      </p:sp>
      <p:sp>
        <p:nvSpPr>
          <p:cNvPr id="4" name="文本框 3"/>
          <p:cNvSpPr txBox="1"/>
          <p:nvPr/>
        </p:nvSpPr>
        <p:spPr>
          <a:xfrm>
            <a:off x="5542002" y="1903144"/>
            <a:ext cx="1107996" cy="369332"/>
          </a:xfrm>
          <a:prstGeom prst="rect">
            <a:avLst/>
          </a:prstGeom>
        </p:spPr>
        <p:txBody>
          <a:bodyPr vert="horz" wrap="none" lIns="91440" tIns="45720" rIns="91440" bIns="4572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solidFill>
                  <a:srgbClr val="666666"/>
                </a:solidFill>
                <a:latin typeface="+mn-lt"/>
                <a:ea typeface="+mn-ea"/>
                <a:cs typeface="+mn-ea"/>
                <a:sym typeface="+mn-lt"/>
              </a:rPr>
              <a:t>版权声明</a:t>
            </a:r>
            <a:endParaRPr lang="zh-CN" altLang="en-US" dirty="0">
              <a:solidFill>
                <a:srgbClr val="666666"/>
              </a:solidFill>
              <a:latin typeface="+mn-lt"/>
              <a:ea typeface="+mn-ea"/>
              <a:cs typeface="+mn-ea"/>
              <a:sym typeface="+mn-lt"/>
            </a:endParaRPr>
          </a:p>
        </p:txBody>
      </p:sp>
      <p:sp>
        <p:nvSpPr>
          <p:cNvPr id="6" name="文本框 5"/>
          <p:cNvSpPr txBox="1"/>
          <p:nvPr/>
        </p:nvSpPr>
        <p:spPr>
          <a:xfrm>
            <a:off x="1721708" y="2668528"/>
            <a:ext cx="8732108" cy="3120854"/>
          </a:xfrm>
          <a:prstGeom prst="rect">
            <a:avLst/>
          </a:prstGeom>
        </p:spPr>
        <p:txBody>
          <a:bodyPr vert="horz" wrap="square" lIns="91440" tIns="45720" rIns="91440" bIns="45720" rtlCol="0" anchor="ctr">
            <a:spAutoFit/>
          </a:bodyPr>
          <a:lstStyle/>
          <a:p>
            <a:pPr>
              <a:lnSpc>
                <a:spcPct val="220000"/>
              </a:lnSpc>
            </a:pPr>
            <a:r>
              <a:rPr lang="zh-CN" altLang="zh-CN" sz="1200" dirty="0">
                <a:latin typeface="+mn-ea"/>
                <a:ea typeface="+mn-ea"/>
                <a:cs typeface="+mn-ea"/>
                <a:sym typeface="+mn-lt"/>
              </a:rPr>
              <a:t>本素材中涉及到的所有的内容的所有权、知识产权等归原始权利人或者合法的受让人所有，您购买</a:t>
            </a:r>
            <a:r>
              <a:rPr lang="en-US" altLang="zh-CN" sz="1200" dirty="0">
                <a:latin typeface="+mn-ea"/>
                <a:ea typeface="+mn-ea"/>
                <a:cs typeface="+mn-ea"/>
                <a:sym typeface="+mn-lt"/>
              </a:rPr>
              <a:t>/</a:t>
            </a:r>
            <a:r>
              <a:rPr lang="zh-CN" altLang="zh-CN" sz="1200" dirty="0">
                <a:latin typeface="+mn-ea"/>
                <a:ea typeface="+mn-ea"/>
                <a:cs typeface="+mn-ea"/>
                <a:sym typeface="+mn-lt"/>
              </a:rPr>
              <a:t>免费或通过其他合法方式获得的本信息的使用权，并受到以下条款约束：</a:t>
            </a:r>
            <a:endParaRPr lang="zh-CN" altLang="zh-CN" sz="1200" dirty="0">
              <a:latin typeface="+mn-ea"/>
              <a:ea typeface="+mn-ea"/>
              <a:cs typeface="+mn-ea"/>
              <a:sym typeface="+mn-lt"/>
            </a:endParaRPr>
          </a:p>
          <a:p>
            <a:pPr lvl="0">
              <a:lnSpc>
                <a:spcPct val="220000"/>
              </a:lnSpc>
            </a:pPr>
            <a:r>
              <a:rPr lang="zh-CN" altLang="zh-CN" sz="1200" dirty="0">
                <a:latin typeface="+mn-ea"/>
                <a:ea typeface="+mn-ea"/>
                <a:cs typeface="+mn-ea"/>
                <a:sym typeface="+mn-lt"/>
              </a:rPr>
              <a:t>您仅可以个人非商业用途使用该等信息内容，不得将其全部或部分内容用于出售、或出租、出借、转让、分销、发布等其他方任何式供他人使用；</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禁止在任何网站、平台、应用程序上以任何方式为他人提供本素材所有内容的下载、转载等；</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对于不当下载、转载或引用本信息内容而引起的民事纷争、行政处理或其他损失，声明方不承担责任；</a:t>
            </a:r>
            <a:endParaRPr lang="en-US" altLang="zh-CN" sz="1200" dirty="0">
              <a:latin typeface="+mn-ea"/>
              <a:ea typeface="+mn-ea"/>
              <a:cs typeface="+mn-ea"/>
              <a:sym typeface="+mn-lt"/>
            </a:endParaRPr>
          </a:p>
          <a:p>
            <a:pPr marL="171450" lvl="0" indent="-171450">
              <a:lnSpc>
                <a:spcPct val="220000"/>
              </a:lnSpc>
              <a:buFont typeface="Wingdings" panose="05000000000000000000" pitchFamily="2" charset="2"/>
              <a:buChar char="l"/>
            </a:pPr>
            <a:r>
              <a:rPr lang="en-US" altLang="zh-CN" sz="1200" dirty="0">
                <a:latin typeface="+mn-ea"/>
                <a:ea typeface="+mn-ea"/>
                <a:cs typeface="+mn-ea"/>
                <a:sym typeface="+mn-lt"/>
              </a:rPr>
              <a:t> </a:t>
            </a:r>
            <a:r>
              <a:rPr lang="zh-CN" altLang="zh-CN" sz="1200" dirty="0">
                <a:latin typeface="+mn-ea"/>
                <a:ea typeface="+mn-ea"/>
                <a:cs typeface="+mn-ea"/>
                <a:sym typeface="+mn-lt"/>
              </a:rPr>
              <a:t>对不遵守本声明或其他违法、恶意使用本信息内容者，声明方保留追究其法律责任的权利。</a:t>
            </a:r>
            <a:endParaRPr lang="zh-CN" altLang="zh-CN" sz="1200" dirty="0">
              <a:latin typeface="+mn-ea"/>
              <a:ea typeface="+mn-ea"/>
              <a:cs typeface="+mn-ea"/>
              <a:sym typeface="+mn-lt"/>
            </a:endParaRPr>
          </a:p>
          <a:p>
            <a:pPr algn="l"/>
            <a:endParaRPr lang="zh-CN" altLang="en-US" sz="1200" dirty="0">
              <a:latin typeface="+mn-ea"/>
              <a:ea typeface="+mn-ea"/>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427358D6-A5D0-46A1-9B18-E4A2C56CF74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0">
  <p:cSld name="1_标题幻灯片">
    <p:spTree>
      <p:nvGrpSpPr>
        <p:cNvPr id="1" name=""/>
        <p:cNvGrpSpPr/>
        <p:nvPr/>
      </p:nvGrpSpPr>
      <p:grpSpPr>
        <a:xfrm>
          <a:off x="0" y="0"/>
          <a:ext cx="0" cy="0"/>
          <a:chOff x="0" y="0"/>
          <a:chExt cx="0" cy="0"/>
        </a:xfrm>
      </p:grpSpPr>
      <p:sp>
        <p:nvSpPr>
          <p:cNvPr id="101" name="标题文本"/>
          <p:cNvSpPr txBox="1">
            <a:spLocks noGrp="1"/>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02" name="正文级别 1…"/>
          <p:cNvSpPr txBox="1">
            <a:spLocks noGrp="1"/>
          </p:cNvSpPr>
          <p:nvPr>
            <p:ph type="body" sz="quarter" idx="1" hasCustomPrompt="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03"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0">
  <p:cSld name="1_标题和内容">
    <p:spTree>
      <p:nvGrpSpPr>
        <p:cNvPr id="1" name=""/>
        <p:cNvGrpSpPr/>
        <p:nvPr/>
      </p:nvGrpSpPr>
      <p:grpSpPr>
        <a:xfrm>
          <a:off x="0" y="0"/>
          <a:ext cx="0" cy="0"/>
          <a:chOff x="0" y="0"/>
          <a:chExt cx="0" cy="0"/>
        </a:xfrm>
      </p:grpSpPr>
      <p:sp>
        <p:nvSpPr>
          <p:cNvPr id="110" name="标题文本"/>
          <p:cNvSpPr txBox="1">
            <a:spLocks noGrp="1"/>
          </p:cNvSpPr>
          <p:nvPr>
            <p:ph type="title" hasCustomPrompt="1"/>
          </p:nvPr>
        </p:nvSpPr>
        <p:spPr>
          <a:prstGeom prst="rect">
            <a:avLst/>
          </a:prstGeom>
        </p:spPr>
        <p:txBody>
          <a:bodyPr anchor="ctr"/>
          <a:lstStyle/>
          <a:p>
            <a:r>
              <a:t>标题文本</a:t>
            </a:r>
          </a:p>
        </p:txBody>
      </p:sp>
      <p:sp>
        <p:nvSpPr>
          <p:cNvPr id="111" name="正文级别 1…"/>
          <p:cNvSpPr txBox="1">
            <a:spLocks noGrp="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2"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0">
  <p:cSld name="节标题">
    <p:spTree>
      <p:nvGrpSpPr>
        <p:cNvPr id="1" name=""/>
        <p:cNvGrpSpPr/>
        <p:nvPr/>
      </p:nvGrpSpPr>
      <p:grpSpPr>
        <a:xfrm>
          <a:off x="0" y="0"/>
          <a:ext cx="0" cy="0"/>
          <a:chOff x="0" y="0"/>
          <a:chExt cx="0" cy="0"/>
        </a:xfrm>
      </p:grpSpPr>
      <p:sp>
        <p:nvSpPr>
          <p:cNvPr id="119" name="标题文本"/>
          <p:cNvSpPr txBox="1">
            <a:spLocks noGrp="1"/>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120" name="正文级别 1…"/>
          <p:cNvSpPr txBox="1">
            <a:spLocks noGrp="1"/>
          </p:cNvSpPr>
          <p:nvPr>
            <p:ph type="body" sz="quarter" idx="1" hasCustomPrompt="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121"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0">
  <p:cSld name="两栏内容">
    <p:spTree>
      <p:nvGrpSpPr>
        <p:cNvPr id="1" name=""/>
        <p:cNvGrpSpPr/>
        <p:nvPr/>
      </p:nvGrpSpPr>
      <p:grpSpPr>
        <a:xfrm>
          <a:off x="0" y="0"/>
          <a:ext cx="0" cy="0"/>
          <a:chOff x="0" y="0"/>
          <a:chExt cx="0" cy="0"/>
        </a:xfrm>
      </p:grpSpPr>
      <p:sp>
        <p:nvSpPr>
          <p:cNvPr id="128" name="标题文本"/>
          <p:cNvSpPr txBox="1">
            <a:spLocks noGrp="1"/>
          </p:cNvSpPr>
          <p:nvPr>
            <p:ph type="title" hasCustomPrompt="1"/>
          </p:nvPr>
        </p:nvSpPr>
        <p:spPr>
          <a:prstGeom prst="rect">
            <a:avLst/>
          </a:prstGeom>
        </p:spPr>
        <p:txBody>
          <a:bodyPr anchor="ctr"/>
          <a:lstStyle/>
          <a:p>
            <a:r>
              <a:t>标题文本</a:t>
            </a:r>
          </a:p>
        </p:txBody>
      </p:sp>
      <p:sp>
        <p:nvSpPr>
          <p:cNvPr id="129" name="正文级别 1…"/>
          <p:cNvSpPr txBox="1">
            <a:spLocks noGrp="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30"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0">
  <p:cSld name="比较">
    <p:spTree>
      <p:nvGrpSpPr>
        <p:cNvPr id="1" name=""/>
        <p:cNvGrpSpPr/>
        <p:nvPr/>
      </p:nvGrpSpPr>
      <p:grpSpPr>
        <a:xfrm>
          <a:off x="0" y="0"/>
          <a:ext cx="0" cy="0"/>
          <a:chOff x="0" y="0"/>
          <a:chExt cx="0" cy="0"/>
        </a:xfrm>
      </p:grpSpPr>
      <p:sp>
        <p:nvSpPr>
          <p:cNvPr id="137" name="标题文本"/>
          <p:cNvSpPr txBox="1">
            <a:spLocks noGrp="1"/>
          </p:cNvSpPr>
          <p:nvPr>
            <p:ph type="title" hasCustomPrompt="1"/>
          </p:nvPr>
        </p:nvSpPr>
        <p:spPr>
          <a:xfrm>
            <a:off x="839787" y="365125"/>
            <a:ext cx="10515601" cy="1325563"/>
          </a:xfrm>
          <a:prstGeom prst="rect">
            <a:avLst/>
          </a:prstGeom>
        </p:spPr>
        <p:txBody>
          <a:bodyPr anchor="ctr"/>
          <a:lstStyle/>
          <a:p>
            <a:r>
              <a:t>标题文本</a:t>
            </a:r>
          </a:p>
        </p:txBody>
      </p:sp>
      <p:sp>
        <p:nvSpPr>
          <p:cNvPr id="138" name="正文级别 1…"/>
          <p:cNvSpPr txBox="1">
            <a:spLocks noGrp="1"/>
          </p:cNvSpPr>
          <p:nvPr>
            <p:ph type="body" sz="quarter" idx="1" hasCustomPrompt="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139" name="文本占位符 4"/>
          <p:cNvSpPr>
            <a:spLocks noGrp="1"/>
          </p:cNvSpPr>
          <p:nvPr>
            <p:ph type="body" sz="quarter" idx="13"/>
          </p:nvPr>
        </p:nvSpPr>
        <p:spPr>
          <a:xfrm>
            <a:off x="6172200" y="1681163"/>
            <a:ext cx="5183188" cy="823913"/>
          </a:xfrm>
          <a:prstGeom prst="rect">
            <a:avLst/>
          </a:prstGeom>
        </p:spPr>
        <p:txBody>
          <a:bodyPr anchor="b"/>
          <a:lstStyle/>
          <a:p>
            <a:pPr marL="0" lvl="0" indent="0">
              <a:buSzTx/>
              <a:buFontTx/>
              <a:buNone/>
              <a:defRPr sz="2400" b="1"/>
            </a:pPr>
            <a:r>
              <a:rPr lang="zh-CN" altLang="en-US"/>
              <a:t>单击此处编辑母版文本样式</a:t>
            </a:r>
            <a:endParaRPr lang="zh-CN" altLang="en-US"/>
          </a:p>
        </p:txBody>
      </p:sp>
      <p:sp>
        <p:nvSpPr>
          <p:cNvPr id="140"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p:cSld name="仅标题">
    <p:spTree>
      <p:nvGrpSpPr>
        <p:cNvPr id="1" name=""/>
        <p:cNvGrpSpPr/>
        <p:nvPr/>
      </p:nvGrpSpPr>
      <p:grpSpPr>
        <a:xfrm>
          <a:off x="0" y="0"/>
          <a:ext cx="0" cy="0"/>
          <a:chOff x="0" y="0"/>
          <a:chExt cx="0" cy="0"/>
        </a:xfrm>
      </p:grpSpPr>
      <p:sp>
        <p:nvSpPr>
          <p:cNvPr id="147" name="标题文本"/>
          <p:cNvSpPr txBox="1">
            <a:spLocks noGrp="1"/>
          </p:cNvSpPr>
          <p:nvPr>
            <p:ph type="title" hasCustomPrompt="1"/>
          </p:nvPr>
        </p:nvSpPr>
        <p:spPr>
          <a:prstGeom prst="rect">
            <a:avLst/>
          </a:prstGeom>
        </p:spPr>
        <p:txBody>
          <a:bodyPr anchor="ctr"/>
          <a:lstStyle/>
          <a:p>
            <a:r>
              <a:t>标题文本</a:t>
            </a:r>
          </a:p>
        </p:txBody>
      </p:sp>
      <p:sp>
        <p:nvSpPr>
          <p:cNvPr id="148"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p:cSld name="空白">
    <p:spTree>
      <p:nvGrpSpPr>
        <p:cNvPr id="1" name=""/>
        <p:cNvGrpSpPr/>
        <p:nvPr/>
      </p:nvGrpSpPr>
      <p:grpSpPr>
        <a:xfrm>
          <a:off x="0" y="0"/>
          <a:ext cx="0" cy="0"/>
          <a:chOff x="0" y="0"/>
          <a:chExt cx="0" cy="0"/>
        </a:xfrm>
      </p:grpSpPr>
      <p:pic>
        <p:nvPicPr>
          <p:cNvPr id="155" name="图片 4" descr="图片 4"/>
          <p:cNvPicPr>
            <a:picLocks noChangeAspect="1"/>
          </p:cNvPicPr>
          <p:nvPr/>
        </p:nvPicPr>
        <p:blipFill>
          <a:blip r:embed="rId2"/>
          <a:stretch>
            <a:fillRect/>
          </a:stretch>
        </p:blipFill>
        <p:spPr>
          <a:xfrm>
            <a:off x="0" y="0"/>
            <a:ext cx="12192000" cy="6858000"/>
          </a:xfrm>
          <a:prstGeom prst="rect">
            <a:avLst/>
          </a:prstGeom>
          <a:ln w="12700">
            <a:miter lim="400000"/>
            <a:headEnd/>
            <a:tailEnd/>
          </a:ln>
        </p:spPr>
      </p:pic>
      <p:sp>
        <p:nvSpPr>
          <p:cNvPr id="156" name="幻灯片编号"/>
          <p:cNvSpPr txBox="1">
            <a:spLocks noGrp="1"/>
          </p:cNvSpPr>
          <p:nvPr>
            <p:ph type="sldNum" sz="quarter" idx="2"/>
          </p:nvPr>
        </p:nvSpPr>
        <p:spPr>
          <a:prstGeom prst="rect">
            <a:avLst/>
          </a:prstGeom>
        </p:spPr>
        <p:txBody>
          <a:bodyPr/>
          <a:lstStyle/>
          <a:p>
            <a:fld id="{4C92B5BC-1019-4A4F-9422-CD767370509D}" type="slidenum">
              <a:rPr lang="zh-CN" altLang="en-US" smtClean="0"/>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标题文本"/>
          <p:cNvSpPr txBox="1">
            <a:spLocks noGrp="1"/>
          </p:cNvSpPr>
          <p:nvPr>
            <p:ph type="title"/>
          </p:nvPr>
        </p:nvSpPr>
        <p:spPr>
          <a:xfrm>
            <a:off x="838200" y="365125"/>
            <a:ext cx="10515600" cy="1325563"/>
          </a:xfrm>
          <a:prstGeom prst="rect">
            <a:avLst/>
          </a:prstGeom>
          <a:ln w="12700">
            <a:miter lim="400000"/>
          </a:ln>
        </p:spPr>
        <p:txBody>
          <a:bodyPr lIns="45719" rIns="45719">
            <a:normAutofit/>
          </a:bodyPr>
          <a:lstStyle/>
          <a:p>
            <a:r>
              <a:t>标题文本</a:t>
            </a:r>
          </a:p>
        </p:txBody>
      </p:sp>
      <p:sp>
        <p:nvSpPr>
          <p:cNvPr id="4" name="正文级别 1…"/>
          <p:cNvSpPr txBox="1">
            <a:spLocks noGrp="1"/>
          </p:cNvSpPr>
          <p:nvPr>
            <p:ph type="body" idx="1"/>
          </p:nvPr>
        </p:nvSpPr>
        <p:spPr>
          <a:xfrm>
            <a:off x="838200" y="1825625"/>
            <a:ext cx="10515600" cy="4351338"/>
          </a:xfrm>
          <a:prstGeom prst="rect">
            <a:avLst/>
          </a:prstGeom>
          <a:ln w="12700">
            <a:miter lim="400000"/>
          </a:ln>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5" name="幻灯片编号"/>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4C92B5BC-1019-4A4F-9422-CD767370509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1pPr>
      <a:lvl2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2pPr>
      <a:lvl3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3pPr>
      <a:lvl4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4pPr>
      <a:lvl5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5pPr>
      <a:lvl6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6pPr>
      <a:lvl7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7pPr>
      <a:lvl8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8pPr>
      <a:lvl9pPr marL="0" marR="0" indent="0" algn="l" defTabSz="914400" rtl="0" eaLnBrk="1" latinLnBrk="0" hangingPunct="1">
        <a:lnSpc>
          <a:spcPct val="90000"/>
        </a:lnSpc>
        <a:spcBef>
          <a:spcPts val="0"/>
        </a:spcBef>
        <a:spcAft>
          <a:spcPts val="0"/>
        </a:spcAft>
        <a:buClrTx/>
        <a:buSzTx/>
        <a:buFontTx/>
        <a:buNone/>
        <a:defRPr sz="4400" b="0" i="0" u="none" strike="noStrike" cap="none" spc="0" baseline="0">
          <a:solidFill>
            <a:srgbClr val="000000"/>
          </a:solidFill>
          <a:uFillTx/>
          <a:latin typeface="等线 Light" panose="02010600030101010101" charset="-122"/>
          <a:ea typeface="等线 Light" panose="02010600030101010101" charset="-122"/>
          <a:cs typeface="等线 Light" panose="02010600030101010101" charset="-122"/>
          <a:sym typeface="等线 Light" panose="02010600030101010101" charset="-122"/>
        </a:defRPr>
      </a:lvl9pPr>
    </p:titleStyle>
    <p:bodyStyle>
      <a:lvl1pPr marL="228600" marR="0" indent="-228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1pPr>
      <a:lvl2pPr marL="723900" marR="0" indent="-2667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2pPr>
      <a:lvl3pPr marL="1234440" marR="0" indent="-32004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3pPr>
      <a:lvl4pPr marL="17272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4pPr>
      <a:lvl5pPr marL="21844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5pPr>
      <a:lvl6pPr marL="26416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6pPr>
      <a:lvl7pPr marL="30988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7pPr>
      <a:lvl8pPr marL="35560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8pPr>
      <a:lvl9pPr marL="4013200" marR="0" indent="-355600" algn="l" defTabSz="914400" rtl="0" eaLnBrk="1" latinLnBrk="0" hangingPunct="1">
        <a:lnSpc>
          <a:spcPct val="90000"/>
        </a:lnSpc>
        <a:spcBef>
          <a:spcPts val="1000"/>
        </a:spcBef>
        <a:spcAft>
          <a:spcPts val="0"/>
        </a:spcAft>
        <a:buClrTx/>
        <a:buSzPct val="100000"/>
        <a:buFont typeface="Arial" panose="020B0604020202020204"/>
        <a:buChar char="•"/>
        <a:defRPr sz="2800" b="0" i="0" u="none" strike="noStrike" cap="none" spc="0" baseline="0">
          <a:solidFill>
            <a:srgbClr val="000000"/>
          </a:solidFill>
          <a:uFillTx/>
          <a:latin typeface="+mj-lt"/>
          <a:ea typeface="+mj-ea"/>
          <a:cs typeface="+mj-cs"/>
          <a:sym typeface="等线" panose="02010600030101010101" charset="-122"/>
        </a:defRPr>
      </a:lvl9pPr>
    </p:bodyStyle>
    <p:otherStyle>
      <a:lvl1pPr marL="0" marR="0" indent="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1pPr>
      <a:lvl2pPr marL="0" marR="0" indent="4572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2pPr>
      <a:lvl3pPr marL="0" marR="0" indent="9144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3pPr>
      <a:lvl4pPr marL="0" marR="0" indent="13716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4pPr>
      <a:lvl5pPr marL="0" marR="0" indent="18288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5pPr>
      <a:lvl6pPr marL="0" marR="0" indent="22860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6pPr>
      <a:lvl7pPr marL="0" marR="0" indent="27432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7pPr>
      <a:lvl8pPr marL="0" marR="0" indent="32004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8pPr>
      <a:lvl9pPr marL="0" marR="0" indent="3657600" algn="r" defTabSz="914400" rtl="0" eaLnBrk="1" latinLnBrk="0" hangingPunct="1">
        <a:lnSpc>
          <a:spcPct val="100000"/>
        </a:lnSpc>
        <a:spcBef>
          <a:spcPts val="0"/>
        </a:spcBef>
        <a:spcAft>
          <a:spcPts val="0"/>
        </a:spcAft>
        <a:buClrTx/>
        <a:buSzTx/>
        <a:buFontTx/>
        <a:buNone/>
        <a:defRPr sz="1200" b="0" i="0" u="none" strike="noStrike" cap="none" spc="0" baseline="0">
          <a:solidFill>
            <a:schemeClr val="tx1"/>
          </a:solidFill>
          <a:uFillTx/>
          <a:latin typeface="+mn-lt"/>
          <a:ea typeface="+mn-ea"/>
          <a:cs typeface="+mn-cs"/>
          <a:sym typeface="等线" panose="02010600030101010101" charset="-122"/>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5.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29.jpeg"/><Relationship Id="rId2" Type="http://schemas.openxmlformats.org/officeDocument/2006/relationships/tags" Target="../tags/tag3.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1.jpeg"/><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image" Target="../media/image35.jpeg"/><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tags" Target="../tags/tag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6.png"/><Relationship Id="rId1" Type="http://schemas.openxmlformats.org/officeDocument/2006/relationships/tags" Target="../tags/tag9.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tags" Target="../tags/tag11.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7.png"/><Relationship Id="rId1" Type="http://schemas.openxmlformats.org/officeDocument/2006/relationships/image" Target="../media/image3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文本框 31"/>
          <p:cNvSpPr txBox="1"/>
          <p:nvPr/>
        </p:nvSpPr>
        <p:spPr>
          <a:xfrm>
            <a:off x="3848735" y="1501140"/>
            <a:ext cx="517461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南</a:t>
            </a:r>
            <a:r>
              <a:rPr kumimoji="0" lang="en-US" altLang="zh-CN"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 </a:t>
            </a:r>
            <a:r>
              <a:rPr kumimoji="0" lang="zh-CN" altLang="en-US"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方</a:t>
            </a:r>
            <a:r>
              <a:rPr kumimoji="0" lang="en-US" altLang="zh-CN"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 </a:t>
            </a:r>
            <a:r>
              <a:rPr kumimoji="0" lang="zh-CN" altLang="en-US"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谈</a:t>
            </a:r>
            <a:r>
              <a:rPr kumimoji="0" lang="en-US" altLang="zh-CN"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 </a:t>
            </a:r>
            <a:r>
              <a:rPr kumimoji="0" lang="zh-CN" altLang="en-US"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rPr>
              <a:t>话</a:t>
            </a:r>
            <a:endParaRPr kumimoji="0" lang="zh-CN" altLang="en-US" sz="7200" b="1" i="0" u="none" strike="noStrike" cap="none" spc="0" normalizeH="0" baseline="0" dirty="0">
              <a:ln>
                <a:noFill/>
              </a:ln>
              <a:solidFill>
                <a:srgbClr val="E24F31"/>
              </a:solidFill>
              <a:effectLst/>
              <a:uFillTx/>
              <a:latin typeface="华文中宋" panose="02010600040101010101" charset="-122"/>
              <a:ea typeface="华文中宋" panose="02010600040101010101" charset="-122"/>
              <a:cs typeface="华文中宋" panose="02010600040101010101" charset="-122"/>
              <a:sym typeface="等线" panose="02010600030101010101" charset="-122"/>
            </a:endParaRPr>
          </a:p>
        </p:txBody>
      </p:sp>
      <p:pic>
        <p:nvPicPr>
          <p:cNvPr id="100" name="图片 99"/>
          <p:cNvPicPr/>
          <p:nvPr>
            <p:custDataLst>
              <p:tags r:id="rId1"/>
            </p:custDataLst>
          </p:nvPr>
        </p:nvPicPr>
        <p:blipFill>
          <a:blip r:embed="rId2"/>
          <a:stretch>
            <a:fillRect/>
          </a:stretch>
        </p:blipFill>
        <p:spPr>
          <a:xfrm>
            <a:off x="8158480" y="3094355"/>
            <a:ext cx="4033520" cy="6232525"/>
          </a:xfrm>
          <a:prstGeom prst="rect">
            <a:avLst/>
          </a:prstGeom>
          <a:noFill/>
          <a:ln w="9525">
            <a:noFill/>
          </a:ln>
        </p:spPr>
      </p:pic>
      <p:sp>
        <p:nvSpPr>
          <p:cNvPr id="3" name="文本框 2"/>
          <p:cNvSpPr txBox="1"/>
          <p:nvPr/>
        </p:nvSpPr>
        <p:spPr>
          <a:xfrm>
            <a:off x="311785" y="4354195"/>
            <a:ext cx="5304155" cy="19386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小组成员：徐文怡</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21209121</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（时代背景）</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陈雯雯</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21209104</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（深圳视察）</a:t>
            </a:r>
            <a:endPar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陈</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莹</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21209103</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（珠海视察）</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葛颖莉</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21209106</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（武昌视察）</a:t>
            </a:r>
            <a:endPar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刘鸿铃</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21209109</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（总结与发展）</a:t>
            </a:r>
            <a:endPar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何乐怡</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21209107</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（时代内涵）</a:t>
            </a:r>
            <a:endPar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刘美希</a:t>
            </a: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21209110</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（历史意义）</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1 Rectángulo"/>
          <p:cNvSpPr/>
          <p:nvPr/>
        </p:nvSpPr>
        <p:spPr>
          <a:xfrm>
            <a:off x="4866860" y="592455"/>
            <a:ext cx="2906395" cy="651510"/>
          </a:xfrm>
          <a:prstGeom prst="parallelogram">
            <a:avLst/>
          </a:prstGeom>
          <a:solidFill>
            <a:srgbClr val="E24F31"/>
          </a:solidFill>
          <a:ln w="38100">
            <a:solidFill>
              <a:schemeClr val="bg1"/>
            </a:solidFill>
          </a:ln>
          <a:effectLst/>
        </p:spPr>
        <p:style>
          <a:lnRef idx="3">
            <a:schemeClr val="lt1"/>
          </a:lnRef>
          <a:fillRef idx="1">
            <a:schemeClr val="accent4"/>
          </a:fillRef>
          <a:effectRef idx="1">
            <a:schemeClr val="accent4"/>
          </a:effectRef>
          <a:fontRef idx="minor">
            <a:schemeClr val="lt1"/>
          </a:fontRef>
        </p:style>
        <p:txBody>
          <a:bodyPr lIns="89858" tIns="44929" rIns="89858" bIns="44929" anchor="ctr"/>
          <a:lstStyle/>
          <a:p>
            <a:pPr algn="ctr">
              <a:defRPr/>
            </a:pPr>
            <a:endParaRPr lang="es-ES" dirty="0">
              <a:solidFill>
                <a:schemeClr val="bg1">
                  <a:lumMod val="65000"/>
                </a:schemeClr>
              </a:solidFill>
              <a:latin typeface="微软雅黑" panose="020B0503020204020204" charset="-122"/>
              <a:ea typeface="微软雅黑" panose="020B0503020204020204" charset="-122"/>
            </a:endParaRPr>
          </a:p>
        </p:txBody>
      </p:sp>
      <p:sp>
        <p:nvSpPr>
          <p:cNvPr id="4" name="PA-文本框 6"/>
          <p:cNvSpPr txBox="1"/>
          <p:nvPr>
            <p:custDataLst>
              <p:tags r:id="rId1"/>
            </p:custDataLst>
          </p:nvPr>
        </p:nvSpPr>
        <p:spPr>
          <a:xfrm>
            <a:off x="5195014" y="718719"/>
            <a:ext cx="2249752" cy="398780"/>
          </a:xfrm>
          <a:prstGeom prst="rect">
            <a:avLst/>
          </a:prstGeom>
          <a:noFill/>
        </p:spPr>
        <p:txBody>
          <a:bodyPr wrap="square" rtlCol="0">
            <a:spAutoFit/>
          </a:bodyPr>
          <a:lstStyle/>
          <a:p>
            <a:pPr algn="ctr"/>
            <a:r>
              <a:rPr lang="zh-CN" altLang="en-US" sz="2000" b="1" noProof="0" dirty="0">
                <a:solidFill>
                  <a:schemeClr val="bg1"/>
                </a:solidFill>
                <a:latin typeface="微软雅黑" panose="020B0503020204020204" charset="-122"/>
                <a:ea typeface="微软雅黑" panose="020B0503020204020204" charset="-122"/>
                <a:cs typeface="Open Sans" pitchFamily="34" charset="0"/>
                <a:sym typeface="思源黑体" panose="020B0500000000000000" pitchFamily="34" charset="-122"/>
              </a:rPr>
              <a:t>深圳视察</a:t>
            </a:r>
            <a:endParaRPr lang="zh-CN" altLang="en-US" sz="2000" b="1" noProof="0" dirty="0">
              <a:solidFill>
                <a:schemeClr val="bg1"/>
              </a:solidFill>
              <a:latin typeface="微软雅黑" panose="020B0503020204020204" charset="-122"/>
              <a:ea typeface="微软雅黑" panose="020B0503020204020204" charset="-122"/>
              <a:cs typeface="Open Sans" pitchFamily="34" charset="0"/>
              <a:sym typeface="思源黑体" panose="020B0500000000000000" pitchFamily="34" charset="-122"/>
            </a:endParaRPr>
          </a:p>
        </p:txBody>
      </p:sp>
      <p:sp>
        <p:nvSpPr>
          <p:cNvPr id="5" name="文本框 4"/>
          <p:cNvSpPr txBox="1"/>
          <p:nvPr/>
        </p:nvSpPr>
        <p:spPr>
          <a:xfrm>
            <a:off x="5557520" y="2560955"/>
            <a:ext cx="5911850" cy="191897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endParaRPr kumimoji="0" lang="en-US" altLang="zh-CN" sz="24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3200" b="1" i="0" u="none" strike="noStrike" cap="none" spc="0" normalizeH="0" baseline="0">
                <a:ln>
                  <a:noFill/>
                </a:ln>
                <a:solidFill>
                  <a:srgbClr val="000000"/>
                </a:solidFill>
                <a:effectLst/>
                <a:uFillTx/>
                <a:latin typeface="+mj-lt"/>
                <a:ea typeface="+mj-ea"/>
                <a:cs typeface="+mj-cs"/>
                <a:sym typeface="等线" panose="02010600030101010101" charset="-122"/>
              </a:rPr>
              <a:t>1992年邓小平在深圳：</a:t>
            </a:r>
            <a:endParaRPr kumimoji="0" lang="zh-CN" altLang="en-US" sz="3200" b="1"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3200" b="1" i="0" u="none" strike="noStrike" cap="none" spc="0" normalizeH="0" baseline="0">
                <a:ln>
                  <a:noFill/>
                </a:ln>
                <a:solidFill>
                  <a:srgbClr val="000000"/>
                </a:solidFill>
                <a:effectLst/>
                <a:uFillTx/>
                <a:latin typeface="+mj-lt"/>
                <a:ea typeface="+mj-ea"/>
                <a:cs typeface="+mj-cs"/>
                <a:sym typeface="等线" panose="02010600030101010101" charset="-122"/>
              </a:rPr>
              <a:t>中国穷了几千年，不能再等了</a:t>
            </a:r>
            <a:endParaRPr kumimoji="0" lang="zh-CN" altLang="en-US" sz="32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103" name="图片 102"/>
          <p:cNvPicPr/>
          <p:nvPr>
            <p:custDataLst>
              <p:tags r:id="rId2"/>
            </p:custDataLst>
          </p:nvPr>
        </p:nvPicPr>
        <p:blipFill>
          <a:blip r:embed="rId3"/>
          <a:stretch>
            <a:fillRect/>
          </a:stretch>
        </p:blipFill>
        <p:spPr>
          <a:xfrm>
            <a:off x="175260" y="1779905"/>
            <a:ext cx="5240020" cy="3298190"/>
          </a:xfrm>
          <a:prstGeom prst="rect">
            <a:avLst/>
          </a:prstGeom>
          <a:noFill/>
          <a:ln w="9525">
            <a:noFill/>
          </a:ln>
        </p:spPr>
      </p:pic>
      <p:sp>
        <p:nvSpPr>
          <p:cNvPr id="6" name="文本框 5"/>
          <p:cNvSpPr txBox="1"/>
          <p:nvPr/>
        </p:nvSpPr>
        <p:spPr>
          <a:xfrm>
            <a:off x="-441325" y="5285105"/>
            <a:ext cx="6096000"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ctr"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邓小平在国商大厦眺望建设中的深圳</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2" name="文本框 1"/>
          <p:cNvSpPr txBox="1"/>
          <p:nvPr/>
        </p:nvSpPr>
        <p:spPr>
          <a:xfrm>
            <a:off x="7981315" y="6309360"/>
            <a:ext cx="3488055"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a:sym typeface="等线" panose="02010600030101010101" charset="-122"/>
              </a:rPr>
              <a:t>https://v.ifeng.com/c/8CBTHzJ4v5v</a:t>
            </a:r>
            <a:r>
              <a:rPr lang="en-US" altLang="zh-CN">
                <a:sym typeface="等线" panose="02010600030101010101" charset="-122"/>
              </a:rPr>
              <a:t> </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blinds(horizontal)">
                                      <p:cBhvr>
                                        <p:cTn id="18" dur="500"/>
                                        <p:tgtEl>
                                          <p:spTgt spid="103"/>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amond(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randombar(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4" grpId="1"/>
      <p:bldP spid="5" grpId="0" bldLvl="0" animBg="1"/>
      <p:bldP spid="5" grpId="1" animBg="1"/>
      <p:bldP spid="6" grpId="0" bldLvl="0" animBg="1"/>
      <p:bldP spid="6"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圆角矩形 36"/>
          <p:cNvSpPr/>
          <p:nvPr/>
        </p:nvSpPr>
        <p:spPr>
          <a:xfrm>
            <a:off x="1607820" y="677545"/>
            <a:ext cx="8808085" cy="5280660"/>
          </a:xfrm>
          <a:prstGeom prst="roundRect">
            <a:avLst>
              <a:gd name="adj" fmla="val 16109"/>
            </a:avLst>
          </a:prstGeom>
          <a:solidFill>
            <a:schemeClr val="bg1"/>
          </a:solidFill>
          <a:ln>
            <a:solidFill>
              <a:srgbClr val="E24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微软雅黑" panose="020B0503020204020204" charset="-122"/>
              <a:ea typeface="微软雅黑" panose="020B0503020204020204" charset="-122"/>
              <a:sym typeface="印品黑体" panose="00000500000000000000" pitchFamily="2" charset="-122"/>
            </a:endParaRPr>
          </a:p>
        </p:txBody>
      </p:sp>
      <p:sp>
        <p:nvSpPr>
          <p:cNvPr id="38" name="矩形 37"/>
          <p:cNvSpPr/>
          <p:nvPr/>
        </p:nvSpPr>
        <p:spPr>
          <a:xfrm>
            <a:off x="2183765" y="1054100"/>
            <a:ext cx="7816215" cy="4345940"/>
          </a:xfrm>
          <a:prstGeom prst="rect">
            <a:avLst/>
          </a:prstGeom>
        </p:spPr>
        <p:txBody>
          <a:bodyPr wrap="square">
            <a:noAutofit/>
          </a:bodyPr>
          <a:lstStyle/>
          <a:p>
            <a:pPr>
              <a:lnSpc>
                <a:spcPct val="150000"/>
              </a:lnSpc>
            </a:pPr>
            <a:r>
              <a:rPr lang="zh-CN" altLang="en-US" sz="2800" dirty="0">
                <a:solidFill>
                  <a:schemeClr val="tx1"/>
                </a:solidFill>
                <a:latin typeface="微软雅黑" panose="020B0503020204020204" charset="-122"/>
                <a:ea typeface="微软雅黑" panose="020B0503020204020204" charset="-122"/>
              </a:rPr>
              <a:t>改革推动了中国的进步，但对待改革，人们还存在着不同的认识。一些人担心改革会把中国引向资本主义，因而对待每一项改革措施，总要习惯性地问一问姓“社”还是姓“资”；“以阶级斗争为纲”的口号虽然已被摒弃，但残酷斗争、无情打击的阴影仍使许多人心有余悸。这种心态影响着中国改革的进度。</a:t>
            </a:r>
            <a:endParaRPr lang="zh-CN" altLang="en-US" sz="2800" dirty="0">
              <a:solidFill>
                <a:schemeClr val="tx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1+#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ldLvl="0" animBg="1"/>
      <p:bldP spid="38" grpId="0"/>
      <p:bldP spid="3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5810" y="1055370"/>
            <a:ext cx="9908540" cy="58026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50000"/>
              </a:lnSpc>
              <a:spcBef>
                <a:spcPts val="0"/>
              </a:spcBef>
              <a:spcAft>
                <a:spcPts val="0"/>
              </a:spcAft>
              <a:buClrTx/>
              <a:buSzTx/>
              <a:buFontTx/>
              <a:buNone/>
            </a:pPr>
            <a:r>
              <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rPr>
              <a:t>“不坚持社会主义，不改革开放，不发展经济，不改善人民生活，只能是死路一条。”</a:t>
            </a:r>
            <a:endPar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50000"/>
              </a:lnSpc>
              <a:spcBef>
                <a:spcPts val="0"/>
              </a:spcBef>
              <a:spcAft>
                <a:spcPts val="0"/>
              </a:spcAft>
              <a:buClrTx/>
              <a:buSzTx/>
              <a:buFontTx/>
              <a:buNone/>
            </a:pPr>
            <a:r>
              <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rPr>
              <a:t>“姓‘资’还是姓‘社’的问题，判断的标准，应该主要看是否有利于发展社会主义社会的生产力，是否有利于增强社会主义国家的综合国力，是否有利于提高人民的生活水平。”</a:t>
            </a:r>
            <a:endPar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50000"/>
              </a:lnSpc>
              <a:spcBef>
                <a:spcPts val="0"/>
              </a:spcBef>
              <a:spcAft>
                <a:spcPts val="0"/>
              </a:spcAft>
              <a:buClrTx/>
              <a:buSzTx/>
              <a:buFontTx/>
              <a:buNone/>
            </a:pPr>
            <a:r>
              <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rPr>
              <a:t>“计划和市场都是经济手段。社会主义的本质，是解放生产力，发展生产力，消灭剥削，消除两极分化，最终达到共同富裕。”</a:t>
            </a:r>
            <a:endPar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50000"/>
              </a:lnSpc>
              <a:spcBef>
                <a:spcPts val="0"/>
              </a:spcBef>
              <a:spcAft>
                <a:spcPts val="0"/>
              </a:spcAft>
              <a:buClrTx/>
              <a:buSzTx/>
              <a:buFontTx/>
              <a:buNone/>
            </a:pPr>
            <a:r>
              <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rPr>
              <a:t>“现在有右的东西影响我们，也有‘左’的东西影响我们，但根深蒂固的还是‘左’的东西。有些理论家，政治家，拿大帽子吓唬人，不是右，而是‘左’。‘左’带有革命色彩，好像越‘左’越革命。‘左’的东西在我们党的历史上可怕呀！一个好好的东西一下子被他们搞掉了。右可以葬送社会主义，‘左’也可以葬送社会主义。</a:t>
            </a:r>
            <a:r>
              <a:rPr kumimoji="0" lang="zh-CN" altLang="en-US" sz="2000" b="1" strike="noStrike" cap="none" spc="0" normalizeH="0" baseline="0">
                <a:ln>
                  <a:noFill/>
                </a:ln>
                <a:solidFill>
                  <a:srgbClr val="000000"/>
                </a:solidFill>
                <a:effectLst/>
                <a:highlight>
                  <a:srgbClr val="C0C0C0"/>
                </a:highlight>
                <a:uFillTx/>
                <a:latin typeface="+mj-lt"/>
                <a:ea typeface="+mj-ea"/>
                <a:cs typeface="+mj-cs"/>
                <a:sym typeface="等线" panose="02010600030101010101" charset="-122"/>
              </a:rPr>
              <a:t>中国要警惕右，但主要是防‘左’。</a:t>
            </a:r>
            <a:r>
              <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rPr>
              <a:t>”</a:t>
            </a:r>
            <a:endParaRPr kumimoji="0" lang="zh-CN" altLang="en-US" sz="20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926080" y="547370"/>
            <a:ext cx="7049135" cy="8242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00000"/>
              </a:lnSpc>
              <a:spcBef>
                <a:spcPts val="0"/>
              </a:spcBef>
              <a:spcAft>
                <a:spcPts val="0"/>
              </a:spcAft>
              <a:buClrTx/>
              <a:buSzTx/>
              <a:buFontTx/>
              <a:buNone/>
            </a:pPr>
            <a:r>
              <a:rPr lang="zh-CN" altLang="en-US" sz="3600" b="1">
                <a:highlight>
                  <a:srgbClr val="C0C0C0"/>
                </a:highlight>
                <a:sym typeface="等线" panose="02010600030101010101" charset="-122"/>
              </a:rPr>
              <a:t>中国要警惕右，但主要是防‘左’</a:t>
            </a:r>
            <a:endParaRPr kumimoji="0" lang="zh-CN" altLang="en-US" sz="3600" b="1" i="0" u="none" strike="noStrike" cap="none" spc="0" normalizeH="0" baseline="0">
              <a:ln>
                <a:noFill/>
              </a:ln>
              <a:solidFill>
                <a:srgbClr val="000000"/>
              </a:solidFill>
              <a:effectLst/>
              <a:highlight>
                <a:srgbClr val="C0C0C0"/>
              </a:highlight>
              <a:uFillTx/>
              <a:latin typeface="+mj-lt"/>
              <a:ea typeface="+mj-ea"/>
              <a:cs typeface="+mj-cs"/>
              <a:sym typeface="等线" panose="02010600030101010101" charset="-122"/>
            </a:endParaRPr>
          </a:p>
        </p:txBody>
      </p:sp>
      <p:sp>
        <p:nvSpPr>
          <p:cNvPr id="3" name="文本框 2"/>
          <p:cNvSpPr txBox="1"/>
          <p:nvPr/>
        </p:nvSpPr>
        <p:spPr>
          <a:xfrm>
            <a:off x="736600" y="1299845"/>
            <a:ext cx="10374630" cy="2016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50000"/>
              </a:lnSpc>
              <a:spcBef>
                <a:spcPts val="0"/>
              </a:spcBef>
              <a:spcAft>
                <a:spcPts val="0"/>
              </a:spcAft>
              <a:buClrTx/>
              <a:buSzTx/>
              <a:buFontTx/>
              <a:buNone/>
            </a:pPr>
            <a:r>
              <a:rPr kumimoji="0" lang="en-US" altLang="zh-CN" sz="2800" b="1"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右的错误主要表现为</a:t>
            </a:r>
            <a:r>
              <a:rPr kumimoji="0" lang="zh-CN" altLang="en-US" sz="2800" b="1" i="0" u="none" strike="noStrike" cap="none" spc="0" normalizeH="0" baseline="0">
                <a:ln>
                  <a:noFill/>
                </a:ln>
                <a:solidFill>
                  <a:schemeClr val="tx1"/>
                </a:solidFill>
                <a:effectLst/>
                <a:highlight>
                  <a:srgbClr val="C0C0C0"/>
                </a:highlight>
                <a:uFillTx/>
                <a:latin typeface="+mj-lt"/>
                <a:ea typeface="+mj-ea"/>
                <a:cs typeface="+mj-cs"/>
                <a:sym typeface="等线" panose="02010600030101010101" charset="-122"/>
              </a:rPr>
              <a:t>不敢坚持，甚至放弃原则，妥协退让</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；“左”的错误主要表现为</a:t>
            </a:r>
            <a:r>
              <a:rPr kumimoji="0" lang="zh-CN" altLang="en-US" sz="2800" b="1" i="0" u="none" strike="noStrike" cap="none" spc="0" normalizeH="0" baseline="0">
                <a:ln>
                  <a:noFill/>
                </a:ln>
                <a:solidFill>
                  <a:srgbClr val="000000"/>
                </a:solidFill>
                <a:effectLst/>
                <a:highlight>
                  <a:srgbClr val="C0C0C0"/>
                </a:highlight>
                <a:uFillTx/>
                <a:latin typeface="+mj-lt"/>
                <a:ea typeface="+mj-ea"/>
                <a:cs typeface="+mj-cs"/>
                <a:sym typeface="等线" panose="02010600030101010101" charset="-122"/>
              </a:rPr>
              <a:t>实行超越革命发展阶段的政策</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，或者进行</a:t>
            </a:r>
            <a:r>
              <a:rPr kumimoji="0" lang="zh-CN" altLang="en-US" sz="2800" b="1" i="0" u="none" strike="noStrike" cap="none" spc="0" normalizeH="0" baseline="0">
                <a:ln>
                  <a:noFill/>
                </a:ln>
                <a:solidFill>
                  <a:schemeClr val="tx1"/>
                </a:solidFill>
                <a:effectLst/>
                <a:uFillTx/>
                <a:latin typeface="+mj-lt"/>
                <a:ea typeface="+mj-ea"/>
                <a:cs typeface="+mj-cs"/>
                <a:sym typeface="等线" panose="02010600030101010101" charset="-122"/>
              </a:rPr>
              <a:t>过火的党内斗争</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，在党内斗争中搞扩大化。</a:t>
            </a:r>
            <a:endPar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4" name="文本框 3"/>
          <p:cNvSpPr txBox="1"/>
          <p:nvPr/>
        </p:nvSpPr>
        <p:spPr>
          <a:xfrm>
            <a:off x="736600" y="3377565"/>
            <a:ext cx="10041255" cy="237426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noAutofit/>
          </a:bodyPr>
          <a:p>
            <a:pPr marL="0" marR="0" indent="0" algn="l" defTabSz="914400" rtl="0" fontAlgn="auto" latinLnBrk="0" hangingPunct="0">
              <a:lnSpc>
                <a:spcPct val="150000"/>
              </a:lnSpc>
              <a:spcBef>
                <a:spcPts val="0"/>
              </a:spcBef>
              <a:spcAft>
                <a:spcPts val="0"/>
              </a:spcAft>
              <a:buClrTx/>
              <a:buSzTx/>
              <a:buFontTx/>
              <a:buNone/>
            </a:pPr>
            <a:r>
              <a:rPr kumimoji="0" lang="en-US" altLang="zh-CN" sz="2800" b="1"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但是，</a:t>
            </a: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我们不能对这个论断作简单化、绝对化的理解。“左”和右的错误，主要是在党的路线等重大问题上发生的，至于一般工作中的错误，特别是基层工作的问题，不要轻易说成是“左”或者右。</a:t>
            </a:r>
            <a:endPar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图片 100"/>
          <p:cNvPicPr/>
          <p:nvPr/>
        </p:nvPicPr>
        <p:blipFill>
          <a:blip r:embed="rId1"/>
          <a:stretch>
            <a:fillRect/>
          </a:stretch>
        </p:blipFill>
        <p:spPr>
          <a:xfrm>
            <a:off x="5779770" y="1734820"/>
            <a:ext cx="4876800" cy="2926080"/>
          </a:xfrm>
          <a:prstGeom prst="rect">
            <a:avLst/>
          </a:prstGeom>
          <a:noFill/>
          <a:ln w="9525">
            <a:noFill/>
          </a:ln>
        </p:spPr>
      </p:pic>
      <p:pic>
        <p:nvPicPr>
          <p:cNvPr id="102" name="图片 101"/>
          <p:cNvPicPr/>
          <p:nvPr/>
        </p:nvPicPr>
        <p:blipFill>
          <a:blip r:embed="rId2"/>
          <a:stretch>
            <a:fillRect/>
          </a:stretch>
        </p:blipFill>
        <p:spPr>
          <a:xfrm>
            <a:off x="335280" y="1734820"/>
            <a:ext cx="4785995" cy="2926080"/>
          </a:xfrm>
          <a:prstGeom prst="rect">
            <a:avLst/>
          </a:prstGeom>
          <a:noFill/>
          <a:ln w="9525">
            <a:noFill/>
          </a:ln>
        </p:spPr>
      </p:pic>
      <p:sp>
        <p:nvSpPr>
          <p:cNvPr id="6" name="文本框 5"/>
          <p:cNvSpPr txBox="1"/>
          <p:nvPr/>
        </p:nvSpPr>
        <p:spPr>
          <a:xfrm>
            <a:off x="1130935" y="991235"/>
            <a:ext cx="8854440" cy="3689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1" i="0" u="none" strike="noStrike" cap="none" spc="0" normalizeH="0" baseline="0">
                <a:ln>
                  <a:noFill/>
                </a:ln>
                <a:solidFill>
                  <a:srgbClr val="000000"/>
                </a:solidFill>
                <a:effectLst/>
                <a:uFillTx/>
                <a:latin typeface="+mj-lt"/>
                <a:ea typeface="+mj-ea"/>
                <a:cs typeface="+mj-cs"/>
                <a:sym typeface="等线" panose="02010600030101010101" charset="-122"/>
              </a:rPr>
              <a:t>深圳特区是邓小平同志亲自开辟的最早的改革开放的试验地之一。</a:t>
            </a:r>
            <a:endParaRPr kumimoji="0" lang="zh-CN" altLang="en-US" sz="24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7" name="文本框 6"/>
          <p:cNvSpPr txBox="1"/>
          <p:nvPr/>
        </p:nvSpPr>
        <p:spPr>
          <a:xfrm>
            <a:off x="400050" y="4832350"/>
            <a:ext cx="10660380"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rPr>
              <a:t>仅仅十几年，这片荒山海滩的小渔村已经发展成为举世瞩目的新兴工贸城市，成为中国改革开放的窗口。</a:t>
            </a:r>
            <a:endParaRPr kumimoji="0" lang="zh-CN" altLang="en-US" sz="2800" b="1"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6653530" y="1660991"/>
            <a:ext cx="3251200" cy="483623"/>
          </a:xfrm>
          <a:prstGeom prst="roundRect">
            <a:avLst>
              <a:gd name="adj" fmla="val 16109"/>
            </a:avLst>
          </a:prstGeom>
          <a:solidFill>
            <a:schemeClr val="bg1"/>
          </a:solidFill>
          <a:ln>
            <a:solidFill>
              <a:srgbClr val="E24F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印品黑体" panose="00000500000000000000" pitchFamily="2" charset="-122"/>
              <a:ea typeface="印品黑体" panose="00000500000000000000" pitchFamily="2" charset="-122"/>
              <a:sym typeface="印品黑体" panose="00000500000000000000" pitchFamily="2" charset="-122"/>
            </a:endParaRPr>
          </a:p>
        </p:txBody>
      </p:sp>
      <p:sp>
        <p:nvSpPr>
          <p:cNvPr id="4" name="矩形 3"/>
          <p:cNvSpPr/>
          <p:nvPr/>
        </p:nvSpPr>
        <p:spPr>
          <a:xfrm>
            <a:off x="6967414" y="1684219"/>
            <a:ext cx="2624569" cy="460375"/>
          </a:xfrm>
          <a:prstGeom prst="rect">
            <a:avLst/>
          </a:prstGeom>
        </p:spPr>
        <p:txBody>
          <a:bodyPr wrap="square">
            <a:spAutoFit/>
          </a:bodyPr>
          <a:lstStyle/>
          <a:p>
            <a:r>
              <a:rPr lang="en-US" altLang="zh-CN" sz="2400">
                <a:sym typeface="+mn-ea"/>
              </a:rPr>
              <a:t>1992</a:t>
            </a:r>
            <a:r>
              <a:rPr lang="zh-CN" altLang="en-US" sz="2400">
                <a:sym typeface="+mn-ea"/>
              </a:rPr>
              <a:t>年视察珠海</a:t>
            </a:r>
            <a:endParaRPr lang="zh-CN" altLang="en-US" sz="2400" dirty="0">
              <a:solidFill>
                <a:srgbClr val="E24F31"/>
              </a:solidFill>
              <a:latin typeface="微软雅黑" panose="020B0503020204020204" charset="-122"/>
              <a:ea typeface="微软雅黑" panose="020B0503020204020204" charset="-122"/>
            </a:endParaRPr>
          </a:p>
        </p:txBody>
      </p:sp>
      <p:sp>
        <p:nvSpPr>
          <p:cNvPr id="2" name="文本框 1"/>
          <p:cNvSpPr txBox="1"/>
          <p:nvPr/>
        </p:nvSpPr>
        <p:spPr>
          <a:xfrm>
            <a:off x="5346700" y="2298700"/>
            <a:ext cx="5965825" cy="29546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2400">
                <a:latin typeface="宋体" panose="02010600030101010101" pitchFamily="2" charset="-122"/>
                <a:ea typeface="宋体" panose="02010600030101010101" pitchFamily="2" charset="-122"/>
                <a:sym typeface="+mn-ea"/>
              </a:rPr>
              <a:t>◎</a:t>
            </a:r>
            <a:r>
              <a:rPr lang="zh-CN" altLang="en-US" sz="2400">
                <a:sym typeface="+mn-ea"/>
              </a:rPr>
              <a:t>改革开放的成功，不是靠本本，而是靠实践，靠实事求是；</a:t>
            </a:r>
            <a:endParaRPr lang="zh-CN" altLang="en-US" sz="2400">
              <a:sym typeface="+mn-ea"/>
            </a:endParaRPr>
          </a:p>
          <a:p>
            <a:pPr marL="0" marR="0" indent="0" algn="l" defTabSz="914400" rtl="0" fontAlgn="auto" latinLnBrk="0" hangingPunct="0">
              <a:lnSpc>
                <a:spcPct val="100000"/>
              </a:lnSpc>
              <a:spcBef>
                <a:spcPts val="0"/>
              </a:spcBef>
              <a:spcAft>
                <a:spcPts val="0"/>
              </a:spcAft>
              <a:buClrTx/>
              <a:buSzTx/>
              <a:buFontTx/>
              <a:buNone/>
            </a:pPr>
            <a:r>
              <a:rPr lang="zh-CN" altLang="en-US" sz="2400">
                <a:latin typeface="宋体" panose="02010600030101010101" pitchFamily="2" charset="-122"/>
                <a:ea typeface="宋体" panose="02010600030101010101" pitchFamily="2" charset="-122"/>
                <a:sym typeface="+mn-ea"/>
              </a:rPr>
              <a:t>◎</a:t>
            </a:r>
            <a:r>
              <a:rPr lang="zh-CN" altLang="en-US" sz="2400">
                <a:sym typeface="+mn-ea"/>
              </a:rPr>
              <a:t>科学技术是第一生产力，要提倡科学，靠科学才有希望；</a:t>
            </a:r>
            <a:endParaRPr lang="zh-CN" altLang="en-US" sz="2400">
              <a:sym typeface="+mn-ea"/>
            </a:endParaRPr>
          </a:p>
          <a:p>
            <a:pPr marL="0" marR="0" indent="0" algn="l" defTabSz="914400" rtl="0" fontAlgn="auto" latinLnBrk="0" hangingPunct="0">
              <a:lnSpc>
                <a:spcPct val="100000"/>
              </a:lnSpc>
              <a:spcBef>
                <a:spcPts val="0"/>
              </a:spcBef>
              <a:spcAft>
                <a:spcPts val="0"/>
              </a:spcAft>
              <a:buClrTx/>
              <a:buSzTx/>
              <a:buFontTx/>
              <a:buNone/>
            </a:pPr>
            <a:r>
              <a:rPr lang="zh-CN" altLang="en-US" sz="2400">
                <a:latin typeface="宋体" panose="02010600030101010101" pitchFamily="2" charset="-122"/>
                <a:ea typeface="宋体" panose="02010600030101010101" pitchFamily="2" charset="-122"/>
                <a:sym typeface="+mn-ea"/>
              </a:rPr>
              <a:t>◎</a:t>
            </a:r>
            <a:r>
              <a:rPr lang="zh-CN" altLang="en-US" sz="2400">
                <a:sym typeface="+mn-ea"/>
              </a:rPr>
              <a:t>坚持十一届三中全会以来的路线、方针、政策不变；</a:t>
            </a:r>
            <a:endParaRPr lang="zh-CN" altLang="en-US" sz="2400">
              <a:sym typeface="+mn-ea"/>
            </a:endParaRPr>
          </a:p>
          <a:p>
            <a:pPr marL="0" marR="0" indent="0" algn="l" defTabSz="914400" rtl="0" fontAlgn="auto" latinLnBrk="0" hangingPunct="0">
              <a:lnSpc>
                <a:spcPct val="100000"/>
              </a:lnSpc>
              <a:spcBef>
                <a:spcPts val="0"/>
              </a:spcBef>
              <a:spcAft>
                <a:spcPts val="0"/>
              </a:spcAft>
              <a:buClrTx/>
              <a:buSzTx/>
              <a:buFontTx/>
              <a:buNone/>
            </a:pPr>
            <a:r>
              <a:rPr lang="zh-CN" altLang="en-US" sz="2400">
                <a:latin typeface="宋体" panose="02010600030101010101" pitchFamily="2" charset="-122"/>
                <a:ea typeface="宋体" panose="02010600030101010101" pitchFamily="2" charset="-122"/>
                <a:sym typeface="+mn-ea"/>
              </a:rPr>
              <a:t>◎</a:t>
            </a:r>
            <a:r>
              <a:rPr lang="zh-CN" altLang="en-US" sz="2400">
                <a:sym typeface="+mn-ea"/>
              </a:rPr>
              <a:t>强调要争取时间，抓住机遇，大胆地试，大胆地闯；要警惕右，主要是防止“左”等。</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7" name="图片 6" descr="WechatIMG872"/>
          <p:cNvPicPr>
            <a:picLocks noChangeAspect="1"/>
          </p:cNvPicPr>
          <p:nvPr/>
        </p:nvPicPr>
        <p:blipFill>
          <a:blip r:embed="rId1"/>
          <a:stretch>
            <a:fillRect/>
          </a:stretch>
        </p:blipFill>
        <p:spPr>
          <a:xfrm>
            <a:off x="262890" y="1840865"/>
            <a:ext cx="4898390" cy="353441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p:cNvSpPr/>
          <p:nvPr/>
        </p:nvSpPr>
        <p:spPr>
          <a:xfrm>
            <a:off x="3455670" y="1053465"/>
            <a:ext cx="2630805" cy="97282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800" b="1" dirty="0">
                <a:solidFill>
                  <a:schemeClr val="bg1"/>
                </a:solidFill>
                <a:latin typeface="微软雅黑" panose="020B0503020204020204" charset="-122"/>
                <a:ea typeface="微软雅黑" panose="020B0503020204020204" charset="-122"/>
                <a:sym typeface="印品黑体" panose="00000500000000000000" pitchFamily="2" charset="-122"/>
              </a:rPr>
              <a:t>案例</a:t>
            </a:r>
            <a:endParaRPr lang="zh-CN" altLang="en-US" sz="4800" b="1" dirty="0">
              <a:solidFill>
                <a:schemeClr val="bg1"/>
              </a:solidFill>
              <a:latin typeface="微软雅黑" panose="020B0503020204020204" charset="-122"/>
              <a:ea typeface="微软雅黑" panose="020B0503020204020204" charset="-122"/>
              <a:sym typeface="印品黑体" panose="00000500000000000000" pitchFamily="2" charset="-122"/>
            </a:endParaRPr>
          </a:p>
        </p:txBody>
      </p:sp>
      <p:pic>
        <p:nvPicPr>
          <p:cNvPr id="42" name="Picture 7" descr="G:\2016我图\两会\ooopic_10194892_b0c64675b11c678cafbc\00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2666994" y="516409"/>
            <a:ext cx="788385" cy="1644250"/>
          </a:xfrm>
          <a:prstGeom prst="rect">
            <a:avLst/>
          </a:prstGeom>
          <a:noFill/>
          <a:extLst>
            <a:ext uri="{909E8E84-426E-40DD-AFC4-6F175D3DCCD1}">
              <a14:hiddenFill xmlns:a14="http://schemas.microsoft.com/office/drawing/2010/main">
                <a:solidFill>
                  <a:srgbClr val="FFFFFF"/>
                </a:solidFill>
              </a14:hiddenFill>
            </a:ext>
          </a:extLst>
        </p:spPr>
      </p:pic>
      <p:sp>
        <p:nvSpPr>
          <p:cNvPr id="11" name="椭圆 10"/>
          <p:cNvSpPr/>
          <p:nvPr/>
        </p:nvSpPr>
        <p:spPr>
          <a:xfrm>
            <a:off x="2667000" y="3276600"/>
            <a:ext cx="304800" cy="304800"/>
          </a:xfrm>
          <a:prstGeom prst="ellipse">
            <a:avLst/>
          </a:prstGeom>
          <a:solidFill>
            <a:srgbClr val="E24F31"/>
          </a:solidFill>
          <a:ln w="12700" cap="flat">
            <a:noFill/>
            <a:prstDash val="solid"/>
            <a:miter lim="800000"/>
          </a:ln>
        </p:spPr>
        <p:style>
          <a:lnRef idx="0">
            <a:srgbClr val="FFFFFF"/>
          </a:lnRef>
          <a:fillRef idx="0">
            <a:srgbClr val="FFFFFF"/>
          </a:fillRef>
          <a:effectRef idx="0">
            <a:srgbClr val="FFFFFF"/>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53" name="椭圆 52"/>
          <p:cNvSpPr/>
          <p:nvPr/>
        </p:nvSpPr>
        <p:spPr>
          <a:xfrm>
            <a:off x="2667000" y="5290820"/>
            <a:ext cx="304800" cy="304800"/>
          </a:xfrm>
          <a:prstGeom prst="ellipse">
            <a:avLst/>
          </a:prstGeom>
          <a:solidFill>
            <a:srgbClr val="E24F31"/>
          </a:solidFill>
          <a:ln w="12700" cap="flat">
            <a:noFill/>
            <a:prstDash val="solid"/>
            <a:miter lim="800000"/>
          </a:ln>
        </p:spPr>
        <p:style>
          <a:lnRef idx="0">
            <a:srgbClr val="FFFFFF"/>
          </a:lnRef>
          <a:fillRef idx="0">
            <a:srgbClr val="FFFFFF"/>
          </a:fillRef>
          <a:effectRef idx="0">
            <a:srgbClr val="FFFFFF"/>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2" name="文本框 1"/>
          <p:cNvSpPr txBox="1"/>
          <p:nvPr/>
        </p:nvSpPr>
        <p:spPr>
          <a:xfrm>
            <a:off x="3284220" y="2853690"/>
            <a:ext cx="7556500" cy="1477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2400">
                <a:sym typeface="+mn-ea"/>
              </a:rPr>
              <a:t>2004年8月，珠海市委原书记梁广大接受记者采访时，充满深情地说出了小平对其心灵深处的影响。他还记得，1992年小平在珠海7天，讲得最多的一句话就是“不动摇”。</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7" name="文本框 6"/>
          <p:cNvSpPr txBox="1"/>
          <p:nvPr/>
        </p:nvSpPr>
        <p:spPr>
          <a:xfrm>
            <a:off x="3284220" y="4889500"/>
            <a:ext cx="691197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sz="2400">
                <a:sym typeface="+mn-ea"/>
              </a:rPr>
              <a:t>小平结束对珠海的视察时，梁广大表示坚决按他的指示，贯彻到底，小平笑着说——“我的用处就是不动摇！”</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8" name="圆角矩形 7"/>
          <p:cNvSpPr/>
          <p:nvPr/>
        </p:nvSpPr>
        <p:spPr>
          <a:xfrm>
            <a:off x="6383020" y="1053465"/>
            <a:ext cx="3160395" cy="9721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dirty="0">
                <a:latin typeface="微软雅黑" panose="020B0503020204020204" charset="-122"/>
                <a:ea typeface="微软雅黑" panose="020B0503020204020204" charset="-122"/>
                <a:sym typeface="印品黑体" panose="00000500000000000000" pitchFamily="2" charset="-122"/>
              </a:rPr>
              <a:t>“不动摇”</a:t>
            </a:r>
            <a:endParaRPr lang="zh-CN" altLang="en-US" sz="4000" b="1" dirty="0">
              <a:latin typeface="微软雅黑" panose="020B0503020204020204" charset="-122"/>
              <a:ea typeface="微软雅黑" panose="020B0503020204020204" charset="-122"/>
              <a:sym typeface="印品黑体" panose="00000500000000000000"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750"/>
                                        <p:tgtEl>
                                          <p:spTgt spid="42"/>
                                        </p:tgtEl>
                                      </p:cBhvr>
                                    </p:animEffect>
                                    <p:anim calcmode="lin" valueType="num">
                                      <p:cBhvr>
                                        <p:cTn id="13" dur="750" fill="hold"/>
                                        <p:tgtEl>
                                          <p:spTgt spid="42"/>
                                        </p:tgtEl>
                                        <p:attrNameLst>
                                          <p:attrName>ppt_x</p:attrName>
                                        </p:attrNameLst>
                                      </p:cBhvr>
                                      <p:tavLst>
                                        <p:tav tm="0">
                                          <p:val>
                                            <p:strVal val="#ppt_x"/>
                                          </p:val>
                                        </p:tav>
                                        <p:tav tm="100000">
                                          <p:val>
                                            <p:strVal val="#ppt_x"/>
                                          </p:val>
                                        </p:tav>
                                      </p:tavLst>
                                    </p:anim>
                                    <p:anim calcmode="lin" valueType="num">
                                      <p:cBhvr>
                                        <p:cTn id="14" dur="750" fill="hold"/>
                                        <p:tgtEl>
                                          <p:spTgt spid="4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750" fill="hold"/>
                                        <p:tgtEl>
                                          <p:spTgt spid="8"/>
                                        </p:tgtEl>
                                        <p:attrNameLst>
                                          <p:attrName>ppt_x</p:attrName>
                                        </p:attrNameLst>
                                      </p:cBhvr>
                                      <p:tavLst>
                                        <p:tav tm="0">
                                          <p:val>
                                            <p:strVal val="1+#ppt_w/2"/>
                                          </p:val>
                                        </p:tav>
                                        <p:tav tm="100000">
                                          <p:val>
                                            <p:strVal val="#ppt_x"/>
                                          </p:val>
                                        </p:tav>
                                      </p:tavLst>
                                    </p:anim>
                                    <p:anim calcmode="lin" valueType="num">
                                      <p:cBhvr additive="base">
                                        <p:cTn id="1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ldLvl="0" animBg="1"/>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247309" y="1592580"/>
            <a:ext cx="205105" cy="3891915"/>
            <a:chOff x="12658" y="2592"/>
            <a:chExt cx="405" cy="6978"/>
          </a:xfrm>
        </p:grpSpPr>
        <p:cxnSp>
          <p:nvCxnSpPr>
            <p:cNvPr id="8" name="直接连接符 7"/>
            <p:cNvCxnSpPr/>
            <p:nvPr/>
          </p:nvCxnSpPr>
          <p:spPr>
            <a:xfrm>
              <a:off x="12855" y="2592"/>
              <a:ext cx="0" cy="6978"/>
            </a:xfrm>
            <a:prstGeom prst="line">
              <a:avLst/>
            </a:prstGeom>
            <a:ln>
              <a:solidFill>
                <a:srgbClr val="ECBC00"/>
              </a:solidFill>
            </a:ln>
          </p:spPr>
          <p:style>
            <a:lnRef idx="1">
              <a:schemeClr val="accent1"/>
            </a:lnRef>
            <a:fillRef idx="0">
              <a:schemeClr val="accent1"/>
            </a:fillRef>
            <a:effectRef idx="0">
              <a:schemeClr val="accent1"/>
            </a:effectRef>
            <a:fontRef idx="minor">
              <a:schemeClr val="tx1"/>
            </a:fontRef>
          </p:style>
        </p:cxnSp>
        <p:sp>
          <p:nvSpPr>
            <p:cNvPr id="149" name="KSO_Shape"/>
            <p:cNvSpPr>
              <a:spLocks noChangeAspect="1"/>
            </p:cNvSpPr>
            <p:nvPr/>
          </p:nvSpPr>
          <p:spPr>
            <a:xfrm>
              <a:off x="12667" y="3144"/>
              <a:ext cx="397" cy="397"/>
            </a:xfrm>
            <a:prstGeom prst="roundRect">
              <a:avLst>
                <a:gd name="adj" fmla="val 34303"/>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1" name="KSO_Shape"/>
            <p:cNvSpPr>
              <a:spLocks noChangeAspect="1"/>
            </p:cNvSpPr>
            <p:nvPr/>
          </p:nvSpPr>
          <p:spPr>
            <a:xfrm>
              <a:off x="12658" y="4479"/>
              <a:ext cx="397" cy="397"/>
            </a:xfrm>
            <a:prstGeom prst="roundRect">
              <a:avLst>
                <a:gd name="adj" fmla="val 34303"/>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2" name="KSO_Shape"/>
            <p:cNvSpPr>
              <a:spLocks noChangeAspect="1"/>
            </p:cNvSpPr>
            <p:nvPr/>
          </p:nvSpPr>
          <p:spPr>
            <a:xfrm>
              <a:off x="12667" y="5967"/>
              <a:ext cx="397" cy="397"/>
            </a:xfrm>
            <a:prstGeom prst="roundRect">
              <a:avLst>
                <a:gd name="adj" fmla="val 34303"/>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3" name="KSO_Shape"/>
            <p:cNvSpPr>
              <a:spLocks noChangeAspect="1"/>
            </p:cNvSpPr>
            <p:nvPr/>
          </p:nvSpPr>
          <p:spPr>
            <a:xfrm>
              <a:off x="12667" y="7387"/>
              <a:ext cx="397" cy="397"/>
            </a:xfrm>
            <a:prstGeom prst="roundRect">
              <a:avLst>
                <a:gd name="adj" fmla="val 34303"/>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54" name="KSO_Shape"/>
            <p:cNvSpPr>
              <a:spLocks noChangeAspect="1"/>
            </p:cNvSpPr>
            <p:nvPr/>
          </p:nvSpPr>
          <p:spPr>
            <a:xfrm>
              <a:off x="12667" y="8731"/>
              <a:ext cx="397" cy="397"/>
            </a:xfrm>
            <a:prstGeom prst="roundRect">
              <a:avLst>
                <a:gd name="adj" fmla="val 34303"/>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2" name="文本框 1"/>
          <p:cNvSpPr txBox="1"/>
          <p:nvPr/>
        </p:nvSpPr>
        <p:spPr>
          <a:xfrm>
            <a:off x="5682615" y="1213485"/>
            <a:ext cx="5038090" cy="40627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en-US" altLang="zh-CN" sz="2400">
                <a:sym typeface="+mn-ea"/>
              </a:rPr>
              <a:t>   </a:t>
            </a:r>
            <a:r>
              <a:rPr lang="zh-CN" altLang="en-US" sz="2400">
                <a:sym typeface="+mn-ea"/>
              </a:rPr>
              <a:t>珠海市委原书记梁广大还实事求是地讲出了当时搞特区工作的种种思想顾虑，比如经济特区是不是用钱堆出来的？等等。</a:t>
            </a:r>
            <a:endParaRPr lang="zh-CN" altLang="en-US" sz="2400"/>
          </a:p>
          <a:p>
            <a:pPr marL="0" marR="0" indent="0" algn="l" defTabSz="914400" rtl="0" fontAlgn="auto" latinLnBrk="0" hangingPunct="0">
              <a:lnSpc>
                <a:spcPct val="100000"/>
              </a:lnSpc>
              <a:spcBef>
                <a:spcPts val="0"/>
              </a:spcBef>
              <a:spcAft>
                <a:spcPts val="0"/>
              </a:spcAft>
              <a:buClrTx/>
              <a:buSzTx/>
              <a:buFontTx/>
              <a:buNone/>
            </a:pPr>
            <a:r>
              <a:rPr lang="zh-CN" altLang="en-US" sz="2400">
                <a:sym typeface="+mn-ea"/>
              </a:rPr>
              <a:t>   小平听得非常仔细，然后作了很多重要讲话。他说：“现在周边一些国家和地区经济发展比我们快，如果我们不发展或发展得太慢，老百姓一比较就会不满意了。人民是看实践。人民一看，还是社会主义好，还是改革开放好，我们的事业就会万古长青！”</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3" name="图片 2" descr="WechatIMG876"/>
          <p:cNvPicPr>
            <a:picLocks noChangeAspect="1"/>
          </p:cNvPicPr>
          <p:nvPr/>
        </p:nvPicPr>
        <p:blipFill>
          <a:blip r:embed="rId1"/>
          <a:stretch>
            <a:fillRect/>
          </a:stretch>
        </p:blipFill>
        <p:spPr>
          <a:xfrm>
            <a:off x="640715" y="1592580"/>
            <a:ext cx="4371975" cy="4084955"/>
          </a:xfrm>
          <a:prstGeom prst="rect">
            <a:avLst/>
          </a:prstGeom>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26465" y="1028700"/>
            <a:ext cx="9813925" cy="480123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400" b="0" i="0" u="none" strike="noStrike" cap="none" spc="0" normalizeH="0" baseline="0">
                <a:ln>
                  <a:noFill/>
                </a:ln>
                <a:solidFill>
                  <a:srgbClr val="000000"/>
                </a:solidFill>
                <a:effectLst/>
                <a:uFillTx/>
                <a:latin typeface="+mj-lt"/>
                <a:ea typeface="+mj-ea"/>
                <a:cs typeface="+mj-cs"/>
                <a:sym typeface="等线" panose="02010600030101010101" charset="-122"/>
              </a:rPr>
              <a:t>   </a:t>
            </a: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小平说社会主义也可以搞市场经济；当前要警惕右，但主要是防止“左”；发展是硬道理，</a:t>
            </a:r>
            <a:r>
              <a:rPr kumimoji="0" lang="zh-CN" altLang="en-US" sz="2400" b="0" i="0" u="none" strike="noStrike" cap="none" spc="0" normalizeH="0" baseline="0">
                <a:ln>
                  <a:noFill/>
                </a:ln>
                <a:solidFill>
                  <a:schemeClr val="accent1"/>
                </a:solidFill>
                <a:effectLst/>
                <a:uFillTx/>
                <a:latin typeface="+mj-lt"/>
                <a:ea typeface="+mj-ea"/>
                <a:cs typeface="+mj-cs"/>
                <a:sym typeface="等线" panose="02010600030101010101" charset="-122"/>
              </a:rPr>
              <a:t>你们是特区，思想应该更解放一些，胆子应该更大一些，步伐应该更快一些；要坚持两手抓。</a:t>
            </a: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在船上的重要讲话，是小平南方谈话中最重要的部分之一。</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  </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  在珠海的七天时间里，他深入工厂、企业了解科技发展和生产情况，视察期间精辟而深刻地阐述了社会主义的本质特征，科学总结了改革开放的基本实践和基本经验，明确回答了当时困扰和束缚人们思想的许多重大问题。</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   在南巡讲话精神的指引下，敢为天下先的珠海发生了翻天覆地的变化，经过20年发展，那个贫穷落后的小渔村发展成为初具规模的现代化花园式海滨城市。2011年，全市地区生产总值和地方财政一般预算收入分别是20年前的13.6倍和17.8倍。</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63690" y="1039495"/>
            <a:ext cx="3428365" cy="460375"/>
          </a:xfrm>
          <a:prstGeom prst="rect">
            <a:avLst/>
          </a:prstGeom>
          <a:noFill/>
        </p:spPr>
        <p:txBody>
          <a:bodyPr wrap="square" rtlCol="0">
            <a:spAutoFit/>
          </a:bodyPr>
          <a:p>
            <a:r>
              <a:rPr lang="en-US" altLang="zh-CN" sz="2400"/>
              <a:t>1992</a:t>
            </a:r>
            <a:r>
              <a:rPr lang="zh-CN" altLang="en-US" sz="2400"/>
              <a:t>年视察武昌</a:t>
            </a:r>
            <a:endParaRPr lang="zh-CN" altLang="en-US" sz="2400"/>
          </a:p>
        </p:txBody>
      </p:sp>
      <p:sp>
        <p:nvSpPr>
          <p:cNvPr id="5" name="文本框 4"/>
          <p:cNvSpPr txBox="1"/>
          <p:nvPr/>
        </p:nvSpPr>
        <p:spPr>
          <a:xfrm>
            <a:off x="6409690" y="1861185"/>
            <a:ext cx="4888865" cy="3969385"/>
          </a:xfrm>
          <a:prstGeom prst="rect">
            <a:avLst/>
          </a:prstGeom>
          <a:noFill/>
        </p:spPr>
        <p:txBody>
          <a:bodyPr wrap="square" rtlCol="0">
            <a:spAutoFit/>
          </a:bodyPr>
          <a:p>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◎发展才是硬道理；</a:t>
            </a:r>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a:p>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◎形式主义也是官僚主义；</a:t>
            </a:r>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a:p>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◎革命是解放生产力，改革也是解放生产力；</a:t>
            </a:r>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a:p>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◎加快改革开放的步伐，大胆地试，大胆地闯；</a:t>
            </a:r>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a:p>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◎判断改革开放和各项工作成</a:t>
            </a:r>
            <a:r>
              <a:rPr lang="en-US" altLang="zh-CN"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  </a:t>
            </a:r>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败得失的</a:t>
            </a:r>
            <a:r>
              <a:rPr lang="en-US" altLang="zh-CN"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a:t>
            </a:r>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三个有利于</a:t>
            </a:r>
            <a:r>
              <a:rPr lang="en-US" altLang="zh-CN"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a:t>
            </a:r>
            <a:r>
              <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rPr>
              <a:t>标准。</a:t>
            </a:r>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a:p>
            <a:endParaRPr lang="zh-CN" altLang="en-US" sz="2800">
              <a:ln>
                <a:noFill/>
              </a:ln>
              <a:solidFill>
                <a:srgbClr val="000000"/>
              </a:solidFill>
              <a:effectLst/>
              <a:uFillTx/>
              <a:latin typeface="宋体" panose="02010600030101010101" pitchFamily="2" charset="-122"/>
              <a:ea typeface="宋体" panose="02010600030101010101" pitchFamily="2" charset="-122"/>
              <a:cs typeface="等线" panose="02010600030101010101" charset="-122"/>
              <a:sym typeface="Helvetica" charset="0"/>
            </a:endParaRPr>
          </a:p>
        </p:txBody>
      </p:sp>
      <p:pic>
        <p:nvPicPr>
          <p:cNvPr id="6" name="图片 5" descr="5254962008840092634"/>
          <p:cNvPicPr>
            <a:picLocks noChangeAspect="1"/>
          </p:cNvPicPr>
          <p:nvPr>
            <p:custDataLst>
              <p:tags r:id="rId1"/>
            </p:custDataLst>
          </p:nvPr>
        </p:nvPicPr>
        <p:blipFill>
          <a:blip r:embed="rId2"/>
          <a:stretch>
            <a:fillRect/>
          </a:stretch>
        </p:blipFill>
        <p:spPr>
          <a:xfrm>
            <a:off x="760730" y="1161415"/>
            <a:ext cx="4301490" cy="5268595"/>
          </a:xfrm>
          <a:prstGeom prst="rect">
            <a:avLst/>
          </a:prstGeom>
        </p:spPr>
      </p:pic>
    </p:spTree>
    <p:custDataLst>
      <p:tags r:id="rId3"/>
    </p:custData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圆角矩形 16"/>
          <p:cNvSpPr/>
          <p:nvPr/>
        </p:nvSpPr>
        <p:spPr>
          <a:xfrm>
            <a:off x="3540122" y="1582882"/>
            <a:ext cx="1858094" cy="648072"/>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Source Han Sans CN Normal" panose="020B0200000000000000" charset="-122"/>
                <a:ea typeface="Source Han Sans CN Normal" panose="020B0200000000000000" charset="-122"/>
                <a:sym typeface="印品黑体" panose="00000500000000000000" pitchFamily="2" charset="-122"/>
              </a:rPr>
              <a:t>第一部分</a:t>
            </a:r>
            <a:endParaRPr lang="zh-CN" altLang="en-US" sz="24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19" name="圆角矩形 18"/>
          <p:cNvSpPr/>
          <p:nvPr/>
        </p:nvSpPr>
        <p:spPr>
          <a:xfrm>
            <a:off x="3575940" y="2518986"/>
            <a:ext cx="1858094" cy="648072"/>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Source Han Sans CN Normal" panose="020B0200000000000000" charset="-122"/>
                <a:ea typeface="Source Han Sans CN Normal" panose="020B0200000000000000" charset="-122"/>
                <a:sym typeface="印品黑体" panose="00000500000000000000" pitchFamily="2" charset="-122"/>
              </a:rPr>
              <a:t>第二部分</a:t>
            </a:r>
            <a:endParaRPr lang="zh-CN" altLang="en-US" sz="24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0" name="矩形 19"/>
          <p:cNvSpPr/>
          <p:nvPr/>
        </p:nvSpPr>
        <p:spPr>
          <a:xfrm>
            <a:off x="5753813" y="2598614"/>
            <a:ext cx="1808480" cy="583565"/>
          </a:xfrm>
          <a:prstGeom prst="rect">
            <a:avLst/>
          </a:prstGeom>
        </p:spPr>
        <p:txBody>
          <a:bodyPr wrap="none">
            <a:spAutoFit/>
          </a:bodyPr>
          <a:lstStyle/>
          <a:p>
            <a:r>
              <a:rPr lang="zh-CN" altLang="en-US" sz="3200">
                <a:latin typeface="华文新魏" panose="02010800040101010101" charset="-122"/>
                <a:ea typeface="华文新魏" panose="02010800040101010101" charset="-122"/>
              </a:rPr>
              <a:t>具体内容</a:t>
            </a:r>
            <a:endParaRPr lang="zh-CN" altLang="en-US" sz="2400" dirty="0">
              <a:solidFill>
                <a:srgbClr val="E24F31"/>
              </a:solidFill>
              <a:latin typeface="Source Han Sans CN Normal" panose="020B0200000000000000" charset="-122"/>
              <a:ea typeface="Source Han Sans CN Normal" panose="020B0200000000000000" charset="-122"/>
            </a:endParaRPr>
          </a:p>
        </p:txBody>
      </p:sp>
      <p:sp>
        <p:nvSpPr>
          <p:cNvPr id="21" name="圆角矩形 20"/>
          <p:cNvSpPr/>
          <p:nvPr/>
        </p:nvSpPr>
        <p:spPr>
          <a:xfrm>
            <a:off x="3575940" y="3527098"/>
            <a:ext cx="1858094" cy="648072"/>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Source Han Sans CN Normal" panose="020B0200000000000000" charset="-122"/>
                <a:ea typeface="Source Han Sans CN Normal" panose="020B0200000000000000" charset="-122"/>
                <a:sym typeface="印品黑体" panose="00000500000000000000" pitchFamily="2" charset="-122"/>
              </a:rPr>
              <a:t>第三部分</a:t>
            </a:r>
            <a:endParaRPr lang="zh-CN" altLang="en-US" sz="24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3" name="圆角矩形 22"/>
          <p:cNvSpPr/>
          <p:nvPr/>
        </p:nvSpPr>
        <p:spPr>
          <a:xfrm>
            <a:off x="3540122" y="4463202"/>
            <a:ext cx="1858094" cy="648072"/>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Source Han Sans CN Normal" panose="020B0200000000000000" charset="-122"/>
                <a:ea typeface="Source Han Sans CN Normal" panose="020B0200000000000000" charset="-122"/>
                <a:sym typeface="印品黑体" panose="00000500000000000000" pitchFamily="2" charset="-122"/>
              </a:rPr>
              <a:t>第四部分</a:t>
            </a:r>
            <a:endParaRPr lang="zh-CN" altLang="en-US" sz="24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4" name="矩形 23"/>
          <p:cNvSpPr/>
          <p:nvPr/>
        </p:nvSpPr>
        <p:spPr>
          <a:xfrm>
            <a:off x="5753435" y="3558580"/>
            <a:ext cx="1808480" cy="583565"/>
          </a:xfrm>
          <a:prstGeom prst="rect">
            <a:avLst/>
          </a:prstGeom>
        </p:spPr>
        <p:txBody>
          <a:bodyPr wrap="none">
            <a:spAutoFit/>
          </a:bodyPr>
          <a:lstStyle/>
          <a:p>
            <a:r>
              <a:rPr lang="zh-CN" altLang="en-US" sz="3200">
                <a:latin typeface="华文新魏" panose="02010800040101010101" charset="-122"/>
                <a:ea typeface="华文新魏" panose="02010800040101010101" charset="-122"/>
              </a:rPr>
              <a:t>历史意义</a:t>
            </a:r>
            <a:endParaRPr lang="zh-CN" altLang="en-US" sz="3200">
              <a:latin typeface="华文新魏" panose="02010800040101010101" charset="-122"/>
              <a:ea typeface="华文新魏" panose="02010800040101010101" charset="-122"/>
            </a:endParaRPr>
          </a:p>
        </p:txBody>
      </p:sp>
      <p:sp>
        <p:nvSpPr>
          <p:cNvPr id="25" name="圆角矩形 24"/>
          <p:cNvSpPr/>
          <p:nvPr/>
        </p:nvSpPr>
        <p:spPr>
          <a:xfrm>
            <a:off x="5640705" y="1611630"/>
            <a:ext cx="2109470" cy="648335"/>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6" name="圆角矩形 25"/>
          <p:cNvSpPr/>
          <p:nvPr/>
        </p:nvSpPr>
        <p:spPr>
          <a:xfrm>
            <a:off x="5628640" y="2524125"/>
            <a:ext cx="2122170" cy="648335"/>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7" name="圆角矩形 26"/>
          <p:cNvSpPr/>
          <p:nvPr/>
        </p:nvSpPr>
        <p:spPr>
          <a:xfrm>
            <a:off x="5628640" y="3521075"/>
            <a:ext cx="2122170" cy="648335"/>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8" name="圆角矩形 27"/>
          <p:cNvSpPr/>
          <p:nvPr/>
        </p:nvSpPr>
        <p:spPr>
          <a:xfrm>
            <a:off x="5628640" y="4435475"/>
            <a:ext cx="2122170" cy="648335"/>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9" name="矩形 28"/>
          <p:cNvSpPr/>
          <p:nvPr/>
        </p:nvSpPr>
        <p:spPr>
          <a:xfrm>
            <a:off x="1338486" y="2325495"/>
            <a:ext cx="877163" cy="1754326"/>
          </a:xfrm>
          <a:prstGeom prst="rect">
            <a:avLst/>
          </a:prstGeom>
        </p:spPr>
        <p:txBody>
          <a:bodyPr wrap="none">
            <a:spAutoFit/>
          </a:bodyPr>
          <a:lstStyle/>
          <a:p>
            <a:r>
              <a:rPr lang="zh-CN" altLang="en-US" sz="5400" b="1" dirty="0">
                <a:solidFill>
                  <a:srgbClr val="C00000"/>
                </a:solidFill>
                <a:latin typeface="Source Han Sans CN Normal" panose="020B0200000000000000" charset="-122"/>
                <a:ea typeface="Source Han Sans CN Normal" panose="020B0200000000000000" charset="-122"/>
                <a:sym typeface="印品黑体" panose="00000500000000000000" pitchFamily="2" charset="-122"/>
              </a:rPr>
              <a:t>目</a:t>
            </a:r>
            <a:endParaRPr lang="en-US" altLang="zh-CN" sz="5400" b="1" dirty="0">
              <a:solidFill>
                <a:srgbClr val="C00000"/>
              </a:solidFill>
              <a:latin typeface="Source Han Sans CN Normal" panose="020B0200000000000000" charset="-122"/>
              <a:ea typeface="Source Han Sans CN Normal" panose="020B0200000000000000" charset="-122"/>
              <a:sym typeface="印品黑体" panose="00000500000000000000" pitchFamily="2" charset="-122"/>
            </a:endParaRPr>
          </a:p>
          <a:p>
            <a:r>
              <a:rPr lang="zh-CN" altLang="en-US" sz="5400" b="1" dirty="0">
                <a:solidFill>
                  <a:srgbClr val="C00000"/>
                </a:solidFill>
                <a:latin typeface="Source Han Sans CN Normal" panose="020B0200000000000000" charset="-122"/>
                <a:ea typeface="Source Han Sans CN Normal" panose="020B0200000000000000" charset="-122"/>
                <a:sym typeface="印品黑体" panose="00000500000000000000" pitchFamily="2" charset="-122"/>
              </a:rPr>
              <a:t>录</a:t>
            </a:r>
            <a:endParaRPr lang="zh-CN" altLang="en-US" sz="5400" b="1" dirty="0">
              <a:solidFill>
                <a:srgbClr val="C00000"/>
              </a:solidFill>
              <a:latin typeface="Source Han Sans CN Normal" panose="020B0200000000000000" charset="-122"/>
              <a:ea typeface="Source Han Sans CN Normal" panose="020B0200000000000000" charset="-122"/>
              <a:sym typeface="印品黑体" panose="00000500000000000000" pitchFamily="2" charset="-122"/>
            </a:endParaRPr>
          </a:p>
        </p:txBody>
      </p:sp>
      <p:cxnSp>
        <p:nvCxnSpPr>
          <p:cNvPr id="3" name="直线连接符 2"/>
          <p:cNvCxnSpPr/>
          <p:nvPr/>
        </p:nvCxnSpPr>
        <p:spPr>
          <a:xfrm>
            <a:off x="2593571" y="1611532"/>
            <a:ext cx="0" cy="3499742"/>
          </a:xfrm>
          <a:prstGeom prst="line">
            <a:avLst/>
          </a:prstGeom>
          <a:noFill/>
          <a:ln w="28575" cap="flat">
            <a:solidFill>
              <a:srgbClr val="E24F31"/>
            </a:solidFill>
            <a:prstDash val="solid"/>
            <a:miter lim="800000"/>
          </a:ln>
        </p:spPr>
        <p:style>
          <a:lnRef idx="0">
            <a:srgbClr val="FFFFFF"/>
          </a:lnRef>
          <a:fillRef idx="0">
            <a:srgbClr val="FFFFFF"/>
          </a:fillRef>
          <a:effectRef idx="0">
            <a:srgbClr val="FFFFFF"/>
          </a:effectRef>
          <a:fontRef idx="none"/>
        </p:style>
      </p:cxnSp>
      <p:sp>
        <p:nvSpPr>
          <p:cNvPr id="2" name="文本框 1"/>
          <p:cNvSpPr txBox="1"/>
          <p:nvPr/>
        </p:nvSpPr>
        <p:spPr>
          <a:xfrm>
            <a:off x="5895975" y="1706245"/>
            <a:ext cx="1854200"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32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时代背景</a:t>
            </a:r>
            <a:endParaRPr kumimoji="0" lang="zh-CN" altLang="en-US" sz="32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sp>
        <p:nvSpPr>
          <p:cNvPr id="4" name="文本框 3"/>
          <p:cNvSpPr txBox="1"/>
          <p:nvPr/>
        </p:nvSpPr>
        <p:spPr>
          <a:xfrm>
            <a:off x="5895975" y="4518025"/>
            <a:ext cx="1843405" cy="49212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32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时代内涵</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0000"/>
                                  </p:iterate>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ppt_x</p:attrName>
                                        </p:attrNameLst>
                                      </p:cBhvr>
                                      <p:tavLst>
                                        <p:tav tm="0">
                                          <p:val>
                                            <p:fltVal val="0.5"/>
                                          </p:val>
                                        </p:tav>
                                        <p:tav tm="100000">
                                          <p:val>
                                            <p:strVal val="#ppt_x"/>
                                          </p:val>
                                        </p:tav>
                                      </p:tavLst>
                                    </p:anim>
                                    <p:anim calcmode="lin" valueType="num">
                                      <p:cBhvr>
                                        <p:cTn id="10" dur="500" fill="hold"/>
                                        <p:tgtEl>
                                          <p:spTgt spid="29"/>
                                        </p:tgtEl>
                                        <p:attrNameLst>
                                          <p:attrName>ppt_y</p:attrName>
                                        </p:attrNameLst>
                                      </p:cBhvr>
                                      <p:tavLst>
                                        <p:tav tm="0">
                                          <p:val>
                                            <p:fltVal val="0.5"/>
                                          </p:val>
                                        </p:tav>
                                        <p:tav tm="100000">
                                          <p:val>
                                            <p:strVal val="#ppt_y"/>
                                          </p:val>
                                        </p:tav>
                                      </p:tavLst>
                                    </p:anim>
                                  </p:childTnLst>
                                </p:cTn>
                              </p:par>
                            </p:childTnLst>
                          </p:cTn>
                        </p:par>
                        <p:par>
                          <p:cTn id="11" fill="hold">
                            <p:stCondLst>
                              <p:cond delay="550"/>
                            </p:stCondLst>
                            <p:childTnLst>
                              <p:par>
                                <p:cTn id="12" presetID="2" presetClass="entr" presetSubtype="8"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500" fill="hold"/>
                                        <p:tgtEl>
                                          <p:spTgt spid="17"/>
                                        </p:tgtEl>
                                        <p:attrNameLst>
                                          <p:attrName>ppt_x</p:attrName>
                                        </p:attrNameLst>
                                      </p:cBhvr>
                                      <p:tavLst>
                                        <p:tav tm="0">
                                          <p:val>
                                            <p:strVal val="0-#ppt_w/2"/>
                                          </p:val>
                                        </p:tav>
                                        <p:tav tm="100000">
                                          <p:val>
                                            <p:strVal val="#ppt_x"/>
                                          </p:val>
                                        </p:tav>
                                      </p:tavLst>
                                    </p:anim>
                                    <p:anim calcmode="lin" valueType="num">
                                      <p:cBhvr additive="base">
                                        <p:cTn id="15" dur="500" fill="hold"/>
                                        <p:tgtEl>
                                          <p:spTgt spid="17"/>
                                        </p:tgtEl>
                                        <p:attrNameLst>
                                          <p:attrName>ppt_y</p:attrName>
                                        </p:attrNameLst>
                                      </p:cBhvr>
                                      <p:tavLst>
                                        <p:tav tm="0">
                                          <p:val>
                                            <p:strVal val="#ppt_y"/>
                                          </p:val>
                                        </p:tav>
                                        <p:tav tm="100000">
                                          <p:val>
                                            <p:strVal val="#ppt_y"/>
                                          </p:val>
                                        </p:tav>
                                      </p:tavLst>
                                    </p:anim>
                                  </p:childTnLst>
                                </p:cTn>
                              </p:par>
                            </p:childTnLst>
                          </p:cTn>
                        </p:par>
                        <p:par>
                          <p:cTn id="16" fill="hold">
                            <p:stCondLst>
                              <p:cond delay="1050"/>
                            </p:stCondLst>
                            <p:childTnLst>
                              <p:par>
                                <p:cTn id="17" presetID="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0-#ppt_w/2"/>
                                          </p:val>
                                        </p:tav>
                                        <p:tav tm="100000">
                                          <p:val>
                                            <p:strVal val="#ppt_x"/>
                                          </p:val>
                                        </p:tav>
                                      </p:tavLst>
                                    </p:anim>
                                    <p:anim calcmode="lin" valueType="num">
                                      <p:cBhvr additive="base">
                                        <p:cTn id="20" dur="500" fill="hold"/>
                                        <p:tgtEl>
                                          <p:spTgt spid="19"/>
                                        </p:tgtEl>
                                        <p:attrNameLst>
                                          <p:attrName>ppt_y</p:attrName>
                                        </p:attrNameLst>
                                      </p:cBhvr>
                                      <p:tavLst>
                                        <p:tav tm="0">
                                          <p:val>
                                            <p:strVal val="#ppt_y"/>
                                          </p:val>
                                        </p:tav>
                                        <p:tav tm="100000">
                                          <p:val>
                                            <p:strVal val="#ppt_y"/>
                                          </p:val>
                                        </p:tav>
                                      </p:tavLst>
                                    </p:anim>
                                  </p:childTnLst>
                                </p:cTn>
                              </p:par>
                            </p:childTnLst>
                          </p:cTn>
                        </p:par>
                        <p:par>
                          <p:cTn id="21" fill="hold">
                            <p:stCondLst>
                              <p:cond delay="1550"/>
                            </p:stCondLst>
                            <p:childTnLst>
                              <p:par>
                                <p:cTn id="22" presetID="2" presetClass="entr" presetSubtype="8"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500" fill="hold"/>
                                        <p:tgtEl>
                                          <p:spTgt spid="21"/>
                                        </p:tgtEl>
                                        <p:attrNameLst>
                                          <p:attrName>ppt_x</p:attrName>
                                        </p:attrNameLst>
                                      </p:cBhvr>
                                      <p:tavLst>
                                        <p:tav tm="0">
                                          <p:val>
                                            <p:strVal val="0-#ppt_w/2"/>
                                          </p:val>
                                        </p:tav>
                                        <p:tav tm="100000">
                                          <p:val>
                                            <p:strVal val="#ppt_x"/>
                                          </p:val>
                                        </p:tav>
                                      </p:tavLst>
                                    </p:anim>
                                    <p:anim calcmode="lin" valueType="num">
                                      <p:cBhvr additive="base">
                                        <p:cTn id="25" dur="500" fill="hold"/>
                                        <p:tgtEl>
                                          <p:spTgt spid="21"/>
                                        </p:tgtEl>
                                        <p:attrNameLst>
                                          <p:attrName>ppt_y</p:attrName>
                                        </p:attrNameLst>
                                      </p:cBhvr>
                                      <p:tavLst>
                                        <p:tav tm="0">
                                          <p:val>
                                            <p:strVal val="#ppt_y"/>
                                          </p:val>
                                        </p:tav>
                                        <p:tav tm="100000">
                                          <p:val>
                                            <p:strVal val="#ppt_y"/>
                                          </p:val>
                                        </p:tav>
                                      </p:tavLst>
                                    </p:anim>
                                  </p:childTnLst>
                                </p:cTn>
                              </p:par>
                            </p:childTnLst>
                          </p:cTn>
                        </p:par>
                        <p:par>
                          <p:cTn id="26" fill="hold">
                            <p:stCondLst>
                              <p:cond delay="2050"/>
                            </p:stCondLst>
                            <p:childTnLst>
                              <p:par>
                                <p:cTn id="27" presetID="2" presetClass="entr" presetSubtype="8"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0-#ppt_w/2"/>
                                          </p:val>
                                        </p:tav>
                                        <p:tav tm="100000">
                                          <p:val>
                                            <p:strVal val="#ppt_x"/>
                                          </p:val>
                                        </p:tav>
                                      </p:tavLst>
                                    </p:anim>
                                    <p:anim calcmode="lin" valueType="num">
                                      <p:cBhvr additive="base">
                                        <p:cTn id="3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bldLvl="0" animBg="1"/>
      <p:bldP spid="21" grpId="0" bldLvl="0" animBg="1"/>
      <p:bldP spid="23" grpId="0" bldLvl="0" animBg="1"/>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873760" y="1282700"/>
            <a:ext cx="9338945" cy="4492625"/>
          </a:xfrm>
          <a:prstGeom prst="rect">
            <a:avLst/>
          </a:prstGeom>
          <a:noFill/>
        </p:spPr>
        <p:txBody>
          <a:bodyPr wrap="square" rtlCol="0">
            <a:spAutoFit/>
          </a:bodyPr>
          <a:p>
            <a:r>
              <a:rPr lang="zh-CN" altLang="en-US" sz="2200">
                <a:solidFill>
                  <a:srgbClr val="FF0000"/>
                </a:solidFill>
              </a:rPr>
              <a:t>加快改革开放的步伐，大胆地试，大胆地闯</a:t>
            </a:r>
            <a:r>
              <a:rPr lang="zh-CN" altLang="en-US" sz="2200">
                <a:solidFill>
                  <a:schemeClr val="tx1"/>
                </a:solidFill>
              </a:rPr>
              <a:t>。邓小平说，改革开放胆子要大一些，敢于试验。姓“资”还是姓“社”，判断的标准应该是主要看是否</a:t>
            </a:r>
            <a:r>
              <a:rPr lang="zh-CN" altLang="en-US" sz="2200">
                <a:solidFill>
                  <a:srgbClr val="FF0000"/>
                </a:solidFill>
              </a:rPr>
              <a:t>有利于</a:t>
            </a:r>
            <a:r>
              <a:rPr lang="zh-CN" altLang="en-US" sz="2200">
                <a:solidFill>
                  <a:schemeClr val="tx1"/>
                </a:solidFill>
              </a:rPr>
              <a:t>发展社会主义社会的生产力，是否</a:t>
            </a:r>
            <a:r>
              <a:rPr lang="zh-CN" altLang="en-US" sz="2200">
                <a:solidFill>
                  <a:srgbClr val="FF0000"/>
                </a:solidFill>
              </a:rPr>
              <a:t>有利于</a:t>
            </a:r>
            <a:r>
              <a:rPr lang="zh-CN" altLang="en-US" sz="2200">
                <a:solidFill>
                  <a:schemeClr val="tx1"/>
                </a:solidFill>
              </a:rPr>
              <a:t>增强社会主义国家的综合国力，是否</a:t>
            </a:r>
            <a:r>
              <a:rPr lang="zh-CN" altLang="en-US" sz="2200">
                <a:solidFill>
                  <a:srgbClr val="FF0000"/>
                </a:solidFill>
              </a:rPr>
              <a:t>有利于</a:t>
            </a:r>
            <a:r>
              <a:rPr lang="zh-CN" altLang="en-US" sz="2200">
                <a:solidFill>
                  <a:schemeClr val="tx1"/>
                </a:solidFill>
              </a:rPr>
              <a:t>提高人民的生活水平。关于计划与市场的关系问题，邓小平说，计划多一点还是市场多一点，不是社会主义与资本主义的本质区别。计划经济不等于社会主义，资本主义也有计划；市场经济不等于资本主义，社会主义也有市场。计划和市场都是经济手段。社会主义的本质，是解放生产力，发展生产力，消灭剥削，消除两极分化，最终达到共同富裕。社会主义要赢得与资本主义相比较的优势，就必须大胆吸收和借鉴人类社会创造的一切文明成果，吸收和借鉴当今世界各国包括资本主义发达国家的一切反映现代社会化生产规律的先进经营方式、管理方法。走社会主义道路，就是要逐步实现共同富裕。在谈到“左”和右的问题时，邓小平强调，要警惕右，但主要是防止“左”。</a:t>
            </a:r>
            <a:endParaRPr lang="zh-CN" altLang="en-US" sz="2200">
              <a:solidFill>
                <a:schemeClr val="tx1"/>
              </a:solidFill>
            </a:endParaRPr>
          </a:p>
        </p:txBody>
      </p:sp>
    </p:spTree>
    <p:custDataLst>
      <p:tags r:id="rId1"/>
    </p:custData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3813175" y="1271905"/>
            <a:ext cx="3671570" cy="583565"/>
          </a:xfrm>
          <a:prstGeom prst="rect">
            <a:avLst/>
          </a:prstGeom>
          <a:noFill/>
        </p:spPr>
        <p:txBody>
          <a:bodyPr wrap="square" rtlCol="0">
            <a:spAutoFit/>
          </a:bodyPr>
          <a:p>
            <a:pPr algn="ctr"/>
            <a:r>
              <a:rPr lang="zh-CN" altLang="en-US" sz="3200" b="1"/>
              <a:t>成果</a:t>
            </a:r>
            <a:endParaRPr lang="zh-CN" altLang="en-US" sz="3200" b="1"/>
          </a:p>
        </p:txBody>
      </p:sp>
      <p:sp>
        <p:nvSpPr>
          <p:cNvPr id="5" name="文本框 4"/>
          <p:cNvSpPr txBox="1"/>
          <p:nvPr/>
        </p:nvSpPr>
        <p:spPr>
          <a:xfrm>
            <a:off x="6429375" y="2317115"/>
            <a:ext cx="5214620" cy="2353310"/>
          </a:xfrm>
          <a:prstGeom prst="rect">
            <a:avLst/>
          </a:prstGeom>
          <a:noFill/>
        </p:spPr>
        <p:txBody>
          <a:bodyPr wrap="square" rtlCol="0">
            <a:noAutofit/>
          </a:bodyPr>
          <a:p>
            <a:r>
              <a:rPr lang="zh-CN" altLang="en-US" sz="2400"/>
              <a:t>1992年、1993年和1994年的国内生产总值较上年增长率分别为 14.2%、14.0%、13.1%;在对外开放方面，实际利用外资金额从1990年的 34.87亿美元快速增长至1994年的337.67亿美元。</a:t>
            </a:r>
            <a:endParaRPr lang="zh-CN" altLang="en-US" sz="2400"/>
          </a:p>
        </p:txBody>
      </p:sp>
      <p:sp>
        <p:nvSpPr>
          <p:cNvPr id="7" name="文本框 6"/>
          <p:cNvSpPr txBox="1"/>
          <p:nvPr/>
        </p:nvSpPr>
        <p:spPr>
          <a:xfrm>
            <a:off x="334010" y="2363470"/>
            <a:ext cx="4919345" cy="2306955"/>
          </a:xfrm>
          <a:prstGeom prst="rect">
            <a:avLst/>
          </a:prstGeom>
          <a:noFill/>
        </p:spPr>
        <p:txBody>
          <a:bodyPr wrap="square" rtlCol="0">
            <a:spAutoFit/>
          </a:bodyPr>
          <a:p>
            <a:r>
              <a:rPr lang="zh-CN" altLang="en-US" sz="2400"/>
              <a:t>“治理整顿”期间，我国经济发展出现滑坡，国内生产总值增长率从1987年的 11.6%、1988年的11.3%迅速降至1989年的4.1%、1990年的 3.8%，非公有制经济所占比例也有所削减。</a:t>
            </a:r>
            <a:endParaRPr lang="zh-CN" altLang="en-US" sz="2400"/>
          </a:p>
        </p:txBody>
      </p:sp>
      <p:sp>
        <p:nvSpPr>
          <p:cNvPr id="8" name="右箭头 7"/>
          <p:cNvSpPr/>
          <p:nvPr/>
        </p:nvSpPr>
        <p:spPr>
          <a:xfrm>
            <a:off x="5131435" y="2992120"/>
            <a:ext cx="1288415" cy="8013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ustDataLst>
      <p:tags r:id="rId1"/>
    </p:custData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4202298" y="1192567"/>
            <a:ext cx="3708400" cy="510984"/>
          </a:xfrm>
          <a:prstGeom prst="roundRect">
            <a:avLst>
              <a:gd name="adj" fmla="val 16109"/>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印品黑体" panose="00000500000000000000" pitchFamily="2" charset="-122"/>
              <a:ea typeface="印品黑体" panose="00000500000000000000" pitchFamily="2" charset="-122"/>
              <a:sym typeface="印品黑体" panose="00000500000000000000" pitchFamily="2" charset="-122"/>
            </a:endParaRPr>
          </a:p>
        </p:txBody>
      </p:sp>
      <p:cxnSp>
        <p:nvCxnSpPr>
          <p:cNvPr id="50" name="直接连接符 6"/>
          <p:cNvCxnSpPr/>
          <p:nvPr/>
        </p:nvCxnSpPr>
        <p:spPr>
          <a:xfrm>
            <a:off x="1385565" y="3322892"/>
            <a:ext cx="9014333" cy="0"/>
          </a:xfrm>
          <a:prstGeom prst="line">
            <a:avLst/>
          </a:prstGeom>
          <a:ln w="38100">
            <a:solidFill>
              <a:srgbClr val="E24F31"/>
            </a:solidFill>
          </a:ln>
        </p:spPr>
        <p:style>
          <a:lnRef idx="1">
            <a:schemeClr val="accent1"/>
          </a:lnRef>
          <a:fillRef idx="0">
            <a:schemeClr val="accent1"/>
          </a:fillRef>
          <a:effectRef idx="0">
            <a:schemeClr val="accent1"/>
          </a:effectRef>
          <a:fontRef idx="minor">
            <a:schemeClr val="tx1"/>
          </a:fontRef>
        </p:style>
      </p:cxnSp>
      <p:sp>
        <p:nvSpPr>
          <p:cNvPr id="49" name="KSO_Shape"/>
          <p:cNvSpPr>
            <a:spLocks noChangeAspect="1"/>
          </p:cNvSpPr>
          <p:nvPr/>
        </p:nvSpPr>
        <p:spPr>
          <a:xfrm>
            <a:off x="2702682" y="3223832"/>
            <a:ext cx="180000" cy="180000"/>
          </a:xfrm>
          <a:prstGeom prst="ellipse">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1" name="KSO_Shape"/>
          <p:cNvSpPr>
            <a:spLocks noChangeAspect="1"/>
          </p:cNvSpPr>
          <p:nvPr/>
        </p:nvSpPr>
        <p:spPr>
          <a:xfrm>
            <a:off x="4503078" y="3233611"/>
            <a:ext cx="180000" cy="180000"/>
          </a:xfrm>
          <a:prstGeom prst="ellipse">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52" name="KSO_Shape"/>
          <p:cNvSpPr>
            <a:spLocks noChangeAspect="1"/>
          </p:cNvSpPr>
          <p:nvPr/>
        </p:nvSpPr>
        <p:spPr>
          <a:xfrm>
            <a:off x="8356429" y="3234246"/>
            <a:ext cx="180000" cy="180000"/>
          </a:xfrm>
          <a:prstGeom prst="ellipse">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0" name="矩形 19"/>
          <p:cNvSpPr/>
          <p:nvPr/>
        </p:nvSpPr>
        <p:spPr>
          <a:xfrm>
            <a:off x="5124450" y="1189355"/>
            <a:ext cx="1807845" cy="460375"/>
          </a:xfrm>
          <a:prstGeom prst="rect">
            <a:avLst/>
          </a:prstGeom>
        </p:spPr>
        <p:txBody>
          <a:bodyPr wrap="square">
            <a:spAutoFit/>
          </a:bodyPr>
          <a:lstStyle/>
          <a:p>
            <a:r>
              <a:rPr lang="zh-CN" altLang="en-US" sz="2400" dirty="0">
                <a:solidFill>
                  <a:schemeClr val="bg1"/>
                </a:solidFill>
                <a:latin typeface="微软雅黑" panose="020B0503020204020204" charset="-122"/>
                <a:ea typeface="微软雅黑" panose="020B0503020204020204" charset="-122"/>
              </a:rPr>
              <a:t>视察行程</a:t>
            </a:r>
            <a:endParaRPr lang="zh-CN" altLang="en-US" sz="2400" dirty="0">
              <a:solidFill>
                <a:schemeClr val="bg1"/>
              </a:solidFill>
              <a:latin typeface="微软雅黑" panose="020B0503020204020204" charset="-122"/>
              <a:ea typeface="微软雅黑" panose="020B0503020204020204" charset="-122"/>
            </a:endParaRPr>
          </a:p>
        </p:txBody>
      </p:sp>
      <p:sp>
        <p:nvSpPr>
          <p:cNvPr id="2" name="KSO_Shape"/>
          <p:cNvSpPr>
            <a:spLocks noChangeAspect="1"/>
          </p:cNvSpPr>
          <p:nvPr/>
        </p:nvSpPr>
        <p:spPr>
          <a:xfrm>
            <a:off x="6429839" y="3224086"/>
            <a:ext cx="180000" cy="180000"/>
          </a:xfrm>
          <a:prstGeom prst="ellipse">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2091055" y="3562985"/>
            <a:ext cx="1402715" cy="193865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1800" b="0" i="0" u="none" strike="noStrike" cap="none" spc="0" normalizeH="0" baseline="0">
                <a:ln>
                  <a:noFill/>
                </a:ln>
                <a:solidFill>
                  <a:srgbClr val="000000"/>
                </a:solidFill>
                <a:effectLst/>
                <a:uFillTx/>
                <a:latin typeface="+mj-lt"/>
                <a:ea typeface="+mj-ea"/>
                <a:cs typeface="+mj-cs"/>
                <a:sym typeface="等线" panose="02010600030101010101" charset="-122"/>
              </a:rPr>
              <a:t>1992</a:t>
            </a: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年1月17日（农历腊月十三）乘坐专列从北京南下，沿途不停，18日抵达武昌</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4" name="文本框 3"/>
          <p:cNvSpPr txBox="1"/>
          <p:nvPr/>
        </p:nvSpPr>
        <p:spPr>
          <a:xfrm>
            <a:off x="3987800" y="3562985"/>
            <a:ext cx="1210945"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1月19日上午9时整，专列驶进深圳火车站。</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5" name="文本框 4"/>
          <p:cNvSpPr txBox="1"/>
          <p:nvPr/>
        </p:nvSpPr>
        <p:spPr>
          <a:xfrm>
            <a:off x="5810250" y="3562985"/>
            <a:ext cx="1623695" cy="2493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1月23日上午9时40分，小平同志乘坐轮船离开蛇口港，横越伶仃洋，向珠海驶去。1月23日上午11时许，小平同志抵达珠海经济特区</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6" name="文本框 5"/>
          <p:cNvSpPr txBox="1"/>
          <p:nvPr/>
        </p:nvSpPr>
        <p:spPr>
          <a:xfrm>
            <a:off x="7910830" y="3562985"/>
            <a:ext cx="1363980" cy="110744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1992年1月30日，邓小平前往上海视察</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7" name="文本框 6"/>
          <p:cNvSpPr txBox="1"/>
          <p:nvPr/>
        </p:nvSpPr>
        <p:spPr>
          <a:xfrm>
            <a:off x="2583815" y="2352040"/>
            <a:ext cx="7183755"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坚持党的基本路线不动摇，这是讲话的灵魂</a:t>
            </a:r>
            <a:endPar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1000" fill="hold"/>
                                        <p:tgtEl>
                                          <p:spTgt spid="49"/>
                                        </p:tgtEl>
                                        <p:attrNameLst>
                                          <p:attrName>ppt_w</p:attrName>
                                        </p:attrNameLst>
                                      </p:cBhvr>
                                      <p:tavLst>
                                        <p:tav tm="0">
                                          <p:val>
                                            <p:fltVal val="0"/>
                                          </p:val>
                                        </p:tav>
                                        <p:tav tm="100000">
                                          <p:val>
                                            <p:strVal val="#ppt_w"/>
                                          </p:val>
                                        </p:tav>
                                      </p:tavLst>
                                    </p:anim>
                                    <p:anim calcmode="lin" valueType="num">
                                      <p:cBhvr>
                                        <p:cTn id="8" dur="1000" fill="hold"/>
                                        <p:tgtEl>
                                          <p:spTgt spid="49"/>
                                        </p:tgtEl>
                                        <p:attrNameLst>
                                          <p:attrName>ppt_h</p:attrName>
                                        </p:attrNameLst>
                                      </p:cBhvr>
                                      <p:tavLst>
                                        <p:tav tm="0">
                                          <p:val>
                                            <p:fltVal val="0"/>
                                          </p:val>
                                        </p:tav>
                                        <p:tav tm="100000">
                                          <p:val>
                                            <p:strVal val="#ppt_h"/>
                                          </p:val>
                                        </p:tav>
                                      </p:tavLst>
                                    </p:anim>
                                    <p:anim calcmode="lin" valueType="num">
                                      <p:cBhvr>
                                        <p:cTn id="9" dur="1000" fill="hold"/>
                                        <p:tgtEl>
                                          <p:spTgt spid="49"/>
                                        </p:tgtEl>
                                        <p:attrNameLst>
                                          <p:attrName>style.rotation</p:attrName>
                                        </p:attrNameLst>
                                      </p:cBhvr>
                                      <p:tavLst>
                                        <p:tav tm="0">
                                          <p:val>
                                            <p:fltVal val="90"/>
                                          </p:val>
                                        </p:tav>
                                        <p:tav tm="100000">
                                          <p:val>
                                            <p:fltVal val="0"/>
                                          </p:val>
                                        </p:tav>
                                      </p:tavLst>
                                    </p:anim>
                                    <p:animEffect transition="in" filter="fade">
                                      <p:cBhvr>
                                        <p:cTn id="10" dur="1000"/>
                                        <p:tgtEl>
                                          <p:spTgt spid="49"/>
                                        </p:tgtEl>
                                      </p:cBhvr>
                                    </p:animEffect>
                                  </p:childTnLst>
                                </p:cTn>
                              </p:par>
                              <p:par>
                                <p:cTn id="11" presetID="31" presetClass="entr" presetSubtype="0" fill="hold" nodeType="with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p:cTn id="13" dur="1000" fill="hold"/>
                                        <p:tgtEl>
                                          <p:spTgt spid="50"/>
                                        </p:tgtEl>
                                        <p:attrNameLst>
                                          <p:attrName>ppt_w</p:attrName>
                                        </p:attrNameLst>
                                      </p:cBhvr>
                                      <p:tavLst>
                                        <p:tav tm="0">
                                          <p:val>
                                            <p:fltVal val="0"/>
                                          </p:val>
                                        </p:tav>
                                        <p:tav tm="100000">
                                          <p:val>
                                            <p:strVal val="#ppt_w"/>
                                          </p:val>
                                        </p:tav>
                                      </p:tavLst>
                                    </p:anim>
                                    <p:anim calcmode="lin" valueType="num">
                                      <p:cBhvr>
                                        <p:cTn id="14" dur="1000" fill="hold"/>
                                        <p:tgtEl>
                                          <p:spTgt spid="50"/>
                                        </p:tgtEl>
                                        <p:attrNameLst>
                                          <p:attrName>ppt_h</p:attrName>
                                        </p:attrNameLst>
                                      </p:cBhvr>
                                      <p:tavLst>
                                        <p:tav tm="0">
                                          <p:val>
                                            <p:fltVal val="0"/>
                                          </p:val>
                                        </p:tav>
                                        <p:tav tm="100000">
                                          <p:val>
                                            <p:strVal val="#ppt_h"/>
                                          </p:val>
                                        </p:tav>
                                      </p:tavLst>
                                    </p:anim>
                                    <p:anim calcmode="lin" valueType="num">
                                      <p:cBhvr>
                                        <p:cTn id="15" dur="1000" fill="hold"/>
                                        <p:tgtEl>
                                          <p:spTgt spid="50"/>
                                        </p:tgtEl>
                                        <p:attrNameLst>
                                          <p:attrName>style.rotation</p:attrName>
                                        </p:attrNameLst>
                                      </p:cBhvr>
                                      <p:tavLst>
                                        <p:tav tm="0">
                                          <p:val>
                                            <p:fltVal val="90"/>
                                          </p:val>
                                        </p:tav>
                                        <p:tav tm="100000">
                                          <p:val>
                                            <p:fltVal val="0"/>
                                          </p:val>
                                        </p:tav>
                                      </p:tavLst>
                                    </p:anim>
                                    <p:animEffect transition="in" filter="fade">
                                      <p:cBhvr>
                                        <p:cTn id="16" dur="1000"/>
                                        <p:tgtEl>
                                          <p:spTgt spid="50"/>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p:cTn id="19" dur="1000" fill="hold"/>
                                        <p:tgtEl>
                                          <p:spTgt spid="51"/>
                                        </p:tgtEl>
                                        <p:attrNameLst>
                                          <p:attrName>ppt_w</p:attrName>
                                        </p:attrNameLst>
                                      </p:cBhvr>
                                      <p:tavLst>
                                        <p:tav tm="0">
                                          <p:val>
                                            <p:fltVal val="0"/>
                                          </p:val>
                                        </p:tav>
                                        <p:tav tm="100000">
                                          <p:val>
                                            <p:strVal val="#ppt_w"/>
                                          </p:val>
                                        </p:tav>
                                      </p:tavLst>
                                    </p:anim>
                                    <p:anim calcmode="lin" valueType="num">
                                      <p:cBhvr>
                                        <p:cTn id="20" dur="1000" fill="hold"/>
                                        <p:tgtEl>
                                          <p:spTgt spid="51"/>
                                        </p:tgtEl>
                                        <p:attrNameLst>
                                          <p:attrName>ppt_h</p:attrName>
                                        </p:attrNameLst>
                                      </p:cBhvr>
                                      <p:tavLst>
                                        <p:tav tm="0">
                                          <p:val>
                                            <p:fltVal val="0"/>
                                          </p:val>
                                        </p:tav>
                                        <p:tav tm="100000">
                                          <p:val>
                                            <p:strVal val="#ppt_h"/>
                                          </p:val>
                                        </p:tav>
                                      </p:tavLst>
                                    </p:anim>
                                    <p:anim calcmode="lin" valueType="num">
                                      <p:cBhvr>
                                        <p:cTn id="21" dur="1000" fill="hold"/>
                                        <p:tgtEl>
                                          <p:spTgt spid="51"/>
                                        </p:tgtEl>
                                        <p:attrNameLst>
                                          <p:attrName>style.rotation</p:attrName>
                                        </p:attrNameLst>
                                      </p:cBhvr>
                                      <p:tavLst>
                                        <p:tav tm="0">
                                          <p:val>
                                            <p:fltVal val="90"/>
                                          </p:val>
                                        </p:tav>
                                        <p:tav tm="100000">
                                          <p:val>
                                            <p:fltVal val="0"/>
                                          </p:val>
                                        </p:tav>
                                      </p:tavLst>
                                    </p:anim>
                                    <p:animEffect transition="in" filter="fade">
                                      <p:cBhvr>
                                        <p:cTn id="22" dur="1000"/>
                                        <p:tgtEl>
                                          <p:spTgt spid="51"/>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2"/>
                                        </p:tgtEl>
                                        <p:attrNameLst>
                                          <p:attrName>style.visibility</p:attrName>
                                        </p:attrNameLst>
                                      </p:cBhvr>
                                      <p:to>
                                        <p:strVal val="visible"/>
                                      </p:to>
                                    </p:set>
                                    <p:anim calcmode="lin" valueType="num">
                                      <p:cBhvr>
                                        <p:cTn id="25" dur="1000" fill="hold"/>
                                        <p:tgtEl>
                                          <p:spTgt spid="52"/>
                                        </p:tgtEl>
                                        <p:attrNameLst>
                                          <p:attrName>ppt_w</p:attrName>
                                        </p:attrNameLst>
                                      </p:cBhvr>
                                      <p:tavLst>
                                        <p:tav tm="0">
                                          <p:val>
                                            <p:fltVal val="0"/>
                                          </p:val>
                                        </p:tav>
                                        <p:tav tm="100000">
                                          <p:val>
                                            <p:strVal val="#ppt_w"/>
                                          </p:val>
                                        </p:tav>
                                      </p:tavLst>
                                    </p:anim>
                                    <p:anim calcmode="lin" valueType="num">
                                      <p:cBhvr>
                                        <p:cTn id="26" dur="1000" fill="hold"/>
                                        <p:tgtEl>
                                          <p:spTgt spid="52"/>
                                        </p:tgtEl>
                                        <p:attrNameLst>
                                          <p:attrName>ppt_h</p:attrName>
                                        </p:attrNameLst>
                                      </p:cBhvr>
                                      <p:tavLst>
                                        <p:tav tm="0">
                                          <p:val>
                                            <p:fltVal val="0"/>
                                          </p:val>
                                        </p:tav>
                                        <p:tav tm="100000">
                                          <p:val>
                                            <p:strVal val="#ppt_h"/>
                                          </p:val>
                                        </p:tav>
                                      </p:tavLst>
                                    </p:anim>
                                    <p:anim calcmode="lin" valueType="num">
                                      <p:cBhvr>
                                        <p:cTn id="27" dur="1000" fill="hold"/>
                                        <p:tgtEl>
                                          <p:spTgt spid="52"/>
                                        </p:tgtEl>
                                        <p:attrNameLst>
                                          <p:attrName>style.rotation</p:attrName>
                                        </p:attrNameLst>
                                      </p:cBhvr>
                                      <p:tavLst>
                                        <p:tav tm="0">
                                          <p:val>
                                            <p:fltVal val="90"/>
                                          </p:val>
                                        </p:tav>
                                        <p:tav tm="100000">
                                          <p:val>
                                            <p:fltVal val="0"/>
                                          </p:val>
                                        </p:tav>
                                      </p:tavLst>
                                    </p:anim>
                                    <p:animEffect transition="in" filter="fade">
                                      <p:cBhvr>
                                        <p:cTn id="28" dur="1000"/>
                                        <p:tgtEl>
                                          <p:spTgt spid="52"/>
                                        </p:tgtEl>
                                      </p:cBhvr>
                                    </p:animEffect>
                                  </p:childTnLst>
                                </p:cTn>
                              </p:par>
                              <p:par>
                                <p:cTn id="29" presetID="2" presetClass="entr" presetSubtype="2"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3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1000" fill="hold"/>
                                        <p:tgtEl>
                                          <p:spTgt spid="2"/>
                                        </p:tgtEl>
                                        <p:attrNameLst>
                                          <p:attrName>ppt_w</p:attrName>
                                        </p:attrNameLst>
                                      </p:cBhvr>
                                      <p:tavLst>
                                        <p:tav tm="0">
                                          <p:val>
                                            <p:fltVal val="0"/>
                                          </p:val>
                                        </p:tav>
                                        <p:tav tm="100000">
                                          <p:val>
                                            <p:strVal val="#ppt_w"/>
                                          </p:val>
                                        </p:tav>
                                      </p:tavLst>
                                    </p:anim>
                                    <p:anim calcmode="lin" valueType="num">
                                      <p:cBhvr>
                                        <p:cTn id="36" dur="1000" fill="hold"/>
                                        <p:tgtEl>
                                          <p:spTgt spid="2"/>
                                        </p:tgtEl>
                                        <p:attrNameLst>
                                          <p:attrName>ppt_h</p:attrName>
                                        </p:attrNameLst>
                                      </p:cBhvr>
                                      <p:tavLst>
                                        <p:tav tm="0">
                                          <p:val>
                                            <p:fltVal val="0"/>
                                          </p:val>
                                        </p:tav>
                                        <p:tav tm="100000">
                                          <p:val>
                                            <p:strVal val="#ppt_h"/>
                                          </p:val>
                                        </p:tav>
                                      </p:tavLst>
                                    </p:anim>
                                    <p:anim calcmode="lin" valueType="num">
                                      <p:cBhvr>
                                        <p:cTn id="37" dur="1000" fill="hold"/>
                                        <p:tgtEl>
                                          <p:spTgt spid="2"/>
                                        </p:tgtEl>
                                        <p:attrNameLst>
                                          <p:attrName>style.rotation</p:attrName>
                                        </p:attrNameLst>
                                      </p:cBhvr>
                                      <p:tavLst>
                                        <p:tav tm="0">
                                          <p:val>
                                            <p:fltVal val="90"/>
                                          </p:val>
                                        </p:tav>
                                        <p:tav tm="100000">
                                          <p:val>
                                            <p:fltVal val="0"/>
                                          </p:val>
                                        </p:tav>
                                      </p:tavLst>
                                    </p:anim>
                                    <p:animEffect transition="in" filter="fade">
                                      <p:cBhvr>
                                        <p:cTn id="3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49" grpId="0" bldLvl="0" animBg="1"/>
      <p:bldP spid="51" grpId="0" bldLvl="0" animBg="1"/>
      <p:bldP spid="52" grpId="0" bldLvl="0" animBg="1"/>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98140" y="1589405"/>
            <a:ext cx="7075805"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fromWordArt="0" anchor="t" anchorCtr="0" forceAA="0" compatLnSpc="1">
            <a:spAutoFit/>
          </a:bodyPr>
          <a:p>
            <a:pPr lvl="0" algn="l"/>
            <a:r>
              <a:rPr lang="zh-CN" altLang="en-US" sz="2800">
                <a:latin typeface="华文行楷" panose="02010800040101010101" charset="-122"/>
                <a:ea typeface="华文行楷" panose="02010800040101010101" charset="-122"/>
                <a:cs typeface="华文行楷" panose="02010800040101010101" charset="-122"/>
                <a:sym typeface="等线" panose="02010600030101010101" charset="-122"/>
              </a:rPr>
              <a:t>第一，坚持党的“一个中心、两个基本点”的基本路线，一百年不动摇。</a:t>
            </a:r>
            <a:endParaRPr lang="zh-CN" altLang="en-US" sz="2800">
              <a:latin typeface="华文行楷" panose="02010800040101010101" charset="-122"/>
              <a:ea typeface="华文行楷" panose="02010800040101010101" charset="-122"/>
              <a:cs typeface="华文行楷" panose="02010800040101010101" charset="-122"/>
              <a:sym typeface="等线" panose="02010600030101010101" charset="-122"/>
            </a:endParaRPr>
          </a:p>
        </p:txBody>
      </p:sp>
      <p:sp>
        <p:nvSpPr>
          <p:cNvPr id="3" name="文本框 2"/>
          <p:cNvSpPr txBox="1"/>
          <p:nvPr/>
        </p:nvSpPr>
        <p:spPr>
          <a:xfrm>
            <a:off x="2898140" y="2889250"/>
            <a:ext cx="7153275"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第二，加快改革开放的步伐，大胆地试，大胆地闯。</a:t>
            </a: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sp>
        <p:nvSpPr>
          <p:cNvPr id="4" name="文本框 3"/>
          <p:cNvSpPr txBox="1"/>
          <p:nvPr/>
        </p:nvSpPr>
        <p:spPr>
          <a:xfrm>
            <a:off x="2898140" y="4189095"/>
            <a:ext cx="7239000" cy="17233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第三，抓住有利时机，集中精力把经济建设搞上去。强调了</a:t>
            </a:r>
            <a:r>
              <a:rPr kumimoji="0" lang="zh-CN" altLang="en-US" sz="2800" b="0" i="0" u="none" strike="noStrike" cap="none" spc="0" normalizeH="0" baseline="0">
                <a:ln>
                  <a:noFill/>
                </a:ln>
                <a:solidFill>
                  <a:schemeClr val="accent1"/>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科技和教育</a:t>
            </a: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在经济发展中的作用。经济发展得快一点，必须依靠科技和教育。科学技术是第一生产力。</a:t>
            </a: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pic>
        <p:nvPicPr>
          <p:cNvPr id="12" name="Picture 7" descr="G:\2016我图\两会\ooopic_10194892_b0c64675b11c678cafbc\003.png"/>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 y="2889203"/>
            <a:ext cx="1903024" cy="3969056"/>
          </a:xfrm>
          <a:prstGeom prst="rect">
            <a:avLst/>
          </a:prstGeom>
          <a:noFill/>
          <a:extLst>
            <a:ext uri="{909E8E84-426E-40DD-AFC4-6F175D3DCCD1}">
              <a14:hiddenFill xmlns:a14="http://schemas.microsoft.com/office/drawing/2010/main">
                <a:solidFill>
                  <a:srgbClr val="FFFFFF"/>
                </a:solidFill>
              </a14:hiddenFill>
            </a:ext>
          </a:extLst>
        </p:spPr>
      </p:pic>
      <p:pic>
        <p:nvPicPr>
          <p:cNvPr id="36" name="图片 35"/>
          <p:cNvPicPr>
            <a:picLocks noChangeAspect="1"/>
          </p:cNvPicPr>
          <p:nvPr/>
        </p:nvPicPr>
        <p:blipFill rotWithShape="1">
          <a:blip r:embed="rId3" cstate="print">
            <a:extLst>
              <a:ext uri="{28A0092B-C50C-407E-A947-70E740481C1C}">
                <a14:useLocalDpi xmlns:a14="http://schemas.microsoft.com/office/drawing/2010/main" val="0"/>
              </a:ext>
            </a:extLst>
          </a:blip>
          <a:srcRect l="23893" t="25516" r="52993" b="26761"/>
          <a:stretch>
            <a:fillRect/>
          </a:stretch>
        </p:blipFill>
        <p:spPr>
          <a:xfrm>
            <a:off x="7466330" y="199390"/>
            <a:ext cx="720090" cy="750570"/>
          </a:xfrm>
          <a:prstGeom prst="rect">
            <a:avLst/>
          </a:prstGeom>
        </p:spPr>
      </p:pic>
      <p:sp>
        <p:nvSpPr>
          <p:cNvPr id="5" name="文本框 4"/>
          <p:cNvSpPr txBox="1"/>
          <p:nvPr/>
        </p:nvSpPr>
        <p:spPr>
          <a:xfrm>
            <a:off x="8331835" y="351155"/>
            <a:ext cx="2759710" cy="6769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44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要点总结</a:t>
            </a:r>
            <a:endParaRPr kumimoji="0" lang="zh-CN" altLang="en-US" sz="44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800350" y="1264285"/>
            <a:ext cx="6764020"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第四，坚持两手抓，两手都要硬。对干部和共产党员来说，</a:t>
            </a:r>
            <a:r>
              <a:rPr kumimoji="0" lang="zh-CN" altLang="en-US" sz="2800" b="0" i="0" u="none" strike="noStrike" cap="none" spc="0" normalizeH="0" baseline="0">
                <a:ln>
                  <a:noFill/>
                </a:ln>
                <a:solidFill>
                  <a:schemeClr val="accent1"/>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廉政建设</a:t>
            </a: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要作为大事来抓。</a:t>
            </a: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sp>
        <p:nvSpPr>
          <p:cNvPr id="3" name="文本框 2"/>
          <p:cNvSpPr txBox="1"/>
          <p:nvPr/>
        </p:nvSpPr>
        <p:spPr>
          <a:xfrm>
            <a:off x="2800350" y="2707005"/>
            <a:ext cx="7313930" cy="21539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第五，正确的政治路线要靠正确的组织路线来保证。</a:t>
            </a:r>
            <a:r>
              <a:rPr lang="zh-CN" altLang="en-US" sz="2800">
                <a:latin typeface="华文行楷" panose="02010800040101010101" charset="-122"/>
                <a:ea typeface="华文行楷" panose="02010800040101010101" charset="-122"/>
                <a:cs typeface="华文行楷" panose="02010800040101010101" charset="-122"/>
                <a:sym typeface="等线" panose="02010600030101010101" charset="-122"/>
              </a:rPr>
              <a:t>培养人，要按照“革命化、年轻化、知识化、专业化”的标准，选拔德才兼备的人才班子。</a:t>
            </a: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a:p>
            <a:pPr marL="0" marR="0" algn="l" defTabSz="914400" rtl="0" fontAlgn="auto" latinLnBrk="0" hangingPunct="0">
              <a:lnSpc>
                <a:spcPct val="100000"/>
              </a:lnSpc>
              <a:spcBef>
                <a:spcPts val="0"/>
              </a:spcBef>
              <a:spcAft>
                <a:spcPts val="0"/>
              </a:spcAft>
              <a:buClrTx/>
              <a:buSzTx/>
              <a:buFontTx/>
              <a:buNone/>
            </a:pP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sp>
        <p:nvSpPr>
          <p:cNvPr id="4" name="文本框 3"/>
          <p:cNvSpPr txBox="1"/>
          <p:nvPr/>
        </p:nvSpPr>
        <p:spPr>
          <a:xfrm>
            <a:off x="2800350" y="4774565"/>
            <a:ext cx="6634480"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第六，坚定社会主义信念。我们要在建设有中国特色的社会主义道路上继续前进。</a:t>
            </a:r>
            <a:endParaRPr kumimoji="0" lang="zh-CN" altLang="en-US" sz="2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pic>
        <p:nvPicPr>
          <p:cNvPr id="12" name="Picture 7" descr="G:\2016我图\两会\ooopic_10194892_b0c64675b11c678cafbc\003.png"/>
          <p:cNvPicPr>
            <a:picLocks noChangeAspect="1" noChangeArrowheads="1"/>
          </p:cNvPicPr>
          <p:nvPr>
            <p:custDataLst>
              <p:tags r:id="rId1"/>
            </p:custDataLst>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1" y="2889203"/>
            <a:ext cx="1903024" cy="3969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605010" y="404495"/>
            <a:ext cx="1670050" cy="73850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4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mj-cs"/>
                <a:sym typeface="等线" panose="02010600030101010101" charset="-122"/>
              </a:rPr>
              <a:t>发展</a:t>
            </a:r>
            <a:endParaRPr kumimoji="0" lang="zh-CN" altLang="en-US" sz="48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mj-cs"/>
              <a:sym typeface="等线" panose="02010600030101010101" charset="-122"/>
            </a:endParaRPr>
          </a:p>
        </p:txBody>
      </p:sp>
      <p:pic>
        <p:nvPicPr>
          <p:cNvPr id="36" name="图片 35"/>
          <p:cNvPicPr>
            <a:picLocks noChangeAspect="1"/>
          </p:cNvPicPr>
          <p:nvPr/>
        </p:nvPicPr>
        <p:blipFill rotWithShape="1">
          <a:blip r:embed="rId1" cstate="print">
            <a:extLst>
              <a:ext uri="{28A0092B-C50C-407E-A947-70E740481C1C}">
                <a14:useLocalDpi xmlns:a14="http://schemas.microsoft.com/office/drawing/2010/main" val="0"/>
              </a:ext>
            </a:extLst>
          </a:blip>
          <a:srcRect l="23893" t="25516" r="52993" b="26761"/>
          <a:stretch>
            <a:fillRect/>
          </a:stretch>
        </p:blipFill>
        <p:spPr>
          <a:xfrm>
            <a:off x="8651875" y="285750"/>
            <a:ext cx="720090" cy="750570"/>
          </a:xfrm>
          <a:prstGeom prst="rect">
            <a:avLst/>
          </a:prstGeom>
        </p:spPr>
      </p:pic>
      <p:sp>
        <p:nvSpPr>
          <p:cNvPr id="3" name="文本框 2"/>
          <p:cNvSpPr txBox="1"/>
          <p:nvPr/>
        </p:nvSpPr>
        <p:spPr>
          <a:xfrm>
            <a:off x="1379855" y="2183765"/>
            <a:ext cx="8397240" cy="21539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2022</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年</a:t>
            </a: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10</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月</a:t>
            </a:r>
            <a:r>
              <a:rPr kumimoji="0" lang="en-US" altLang="zh-CN" sz="2800" b="0" i="0" u="none" strike="noStrike" cap="none" spc="0" normalizeH="0" baseline="0">
                <a:ln>
                  <a:noFill/>
                </a:ln>
                <a:solidFill>
                  <a:srgbClr val="000000"/>
                </a:solidFill>
                <a:effectLst/>
                <a:uFillTx/>
                <a:latin typeface="+mj-lt"/>
                <a:ea typeface="+mj-ea"/>
                <a:cs typeface="+mj-cs"/>
                <a:sym typeface="等线" panose="02010600030101010101" charset="-122"/>
              </a:rPr>
              <a:t>16</a:t>
            </a:r>
            <a:r>
              <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rPr>
              <a:t>日，在中国共产党第二十次全国代表大会上，习近平总书记发表重要讲话，为全面建设社会主义现代化国家新征程上怎样以新作为新成就铸就新的更大荣光做出科学指导。在二十大报告中我们也能看到对邓小平南方谈话要点和精神的继承与发展。</a:t>
            </a:r>
            <a:endParaRPr kumimoji="0" lang="zh-CN" altLang="en-US" sz="2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958215" y="876300"/>
            <a:ext cx="10083165" cy="22155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我们以巨大的政治勇气全面深化改革，打响改革攻坚战，加强改革顶层设计，敢于突进深水区，敢于啃硬骨头，敢于涉险滩，敢于面对新矛盾新挑战，冲破思想观念束缚，突破利益固化藩篱，坚决破除各方面体制机制弊端，各领域基础性制度框架基本建立，许多领域实现历史性变革、系统性重塑、整体性重构，新一轮党和国家机构改革全面完成，中国特色社会主义制度更加成熟更加定型，国家治理体系和治理能力现代化水平明显提高。</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grpSp>
        <p:nvGrpSpPr>
          <p:cNvPr id="5" name="组合 4"/>
          <p:cNvGrpSpPr/>
          <p:nvPr/>
        </p:nvGrpSpPr>
        <p:grpSpPr>
          <a:xfrm>
            <a:off x="958215" y="3110230"/>
            <a:ext cx="9998710" cy="2629535"/>
            <a:chOff x="1509" y="4898"/>
            <a:chExt cx="15746" cy="4141"/>
          </a:xfrm>
        </p:grpSpPr>
        <p:sp>
          <p:nvSpPr>
            <p:cNvPr id="3" name="文本框 2"/>
            <p:cNvSpPr txBox="1"/>
            <p:nvPr/>
          </p:nvSpPr>
          <p:spPr>
            <a:xfrm>
              <a:off x="1509" y="6131"/>
              <a:ext cx="15746" cy="2908"/>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改革开放是党在新的时代条件下带领全国各族人民进行的新的伟大革命，是当代中国最鲜明的特色，是党和人民事业大踏步赶上时代的重要法宝。每一次重大的改革都给党和国家的发展注入新的活力，给事业前进增添强大动力。党和人民事业就是在不断深化改革中波浪式向前推进的，就是在改革从试点向推广拓展、从局部向全局推进中不断发展的。</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4" name="下箭头 3"/>
            <p:cNvSpPr/>
            <p:nvPr/>
          </p:nvSpPr>
          <p:spPr>
            <a:xfrm>
              <a:off x="7435" y="4898"/>
              <a:ext cx="1612" cy="1053"/>
            </a:xfrm>
            <a:prstGeom prst="downArrow">
              <a:avLst/>
            </a:prstGeom>
            <a:solidFill>
              <a:srgbClr val="FFFFFF"/>
            </a:solidFill>
            <a:ln w="12700" cap="flat">
              <a:solidFill>
                <a:schemeClr val="accent1"/>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689735" y="1042670"/>
            <a:ext cx="8381365" cy="1477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实行更加积极主动的开放战略，构建面向全球的高标准自由贸易区网络，加快推进自由贸易试验区、海南自由贸易港建设，共建“一带一路”成为深受欢迎的国际公共产品和国际合作平台。形成更大范围、更宽领域、更深层次对外开放格局。</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pic>
        <p:nvPicPr>
          <p:cNvPr id="100" name="图片 99"/>
          <p:cNvPicPr/>
          <p:nvPr/>
        </p:nvPicPr>
        <p:blipFill>
          <a:blip r:embed="rId1"/>
          <a:stretch>
            <a:fillRect/>
          </a:stretch>
        </p:blipFill>
        <p:spPr>
          <a:xfrm>
            <a:off x="205740" y="3121660"/>
            <a:ext cx="6369050" cy="3568700"/>
          </a:xfrm>
          <a:prstGeom prst="rect">
            <a:avLst/>
          </a:prstGeom>
          <a:noFill/>
          <a:ln w="9525">
            <a:noFill/>
          </a:ln>
        </p:spPr>
      </p:pic>
      <p:grpSp>
        <p:nvGrpSpPr>
          <p:cNvPr id="7" name="组合 6"/>
          <p:cNvGrpSpPr/>
          <p:nvPr/>
        </p:nvGrpSpPr>
        <p:grpSpPr>
          <a:xfrm>
            <a:off x="7178675" y="3432810"/>
            <a:ext cx="3169920" cy="2480945"/>
            <a:chOff x="11305" y="5406"/>
            <a:chExt cx="4992" cy="3907"/>
          </a:xfrm>
        </p:grpSpPr>
        <p:sp>
          <p:nvSpPr>
            <p:cNvPr id="3" name="文本框 2"/>
            <p:cNvSpPr txBox="1"/>
            <p:nvPr/>
          </p:nvSpPr>
          <p:spPr>
            <a:xfrm>
              <a:off x="11305" y="5406"/>
              <a:ext cx="4176" cy="96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经济特区</a:t>
              </a:r>
              <a:endPar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sp>
          <p:nvSpPr>
            <p:cNvPr id="4" name="下箭头 3"/>
            <p:cNvSpPr/>
            <p:nvPr/>
          </p:nvSpPr>
          <p:spPr>
            <a:xfrm>
              <a:off x="12476" y="6511"/>
              <a:ext cx="1019" cy="1698"/>
            </a:xfrm>
            <a:prstGeom prst="downArrow">
              <a:avLst/>
            </a:prstGeom>
            <a:solidFill>
              <a:srgbClr val="FFFFFF"/>
            </a:solidFill>
            <a:ln w="12700" cap="flat">
              <a:solidFill>
                <a:schemeClr val="accent1"/>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5" name="文本框 4"/>
            <p:cNvSpPr txBox="1"/>
            <p:nvPr/>
          </p:nvSpPr>
          <p:spPr>
            <a:xfrm>
              <a:off x="11475" y="8345"/>
              <a:ext cx="4822" cy="96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一带一路</a:t>
              </a:r>
              <a:endPar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grpSp>
      <p:grpSp>
        <p:nvGrpSpPr>
          <p:cNvPr id="10" name="组合 9"/>
          <p:cNvGrpSpPr/>
          <p:nvPr/>
        </p:nvGrpSpPr>
        <p:grpSpPr>
          <a:xfrm>
            <a:off x="7470140" y="3326130"/>
            <a:ext cx="3028950" cy="2501265"/>
            <a:chOff x="11764" y="5238"/>
            <a:chExt cx="4770" cy="3939"/>
          </a:xfrm>
        </p:grpSpPr>
        <p:sp>
          <p:nvSpPr>
            <p:cNvPr id="6" name="文本框 5"/>
            <p:cNvSpPr txBox="1"/>
            <p:nvPr/>
          </p:nvSpPr>
          <p:spPr>
            <a:xfrm>
              <a:off x="11764" y="5238"/>
              <a:ext cx="4770" cy="96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本国发展</a:t>
              </a:r>
              <a:endPar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sp>
          <p:nvSpPr>
            <p:cNvPr id="8" name="下箭头 7"/>
            <p:cNvSpPr/>
            <p:nvPr/>
          </p:nvSpPr>
          <p:spPr>
            <a:xfrm>
              <a:off x="13016" y="6375"/>
              <a:ext cx="1019" cy="1698"/>
            </a:xfrm>
            <a:prstGeom prst="downArrow">
              <a:avLst/>
            </a:prstGeom>
            <a:solidFill>
              <a:srgbClr val="FFFFFF"/>
            </a:solidFill>
            <a:ln w="12700" cap="flat">
              <a:solidFill>
                <a:schemeClr val="accent1"/>
              </a:solidFill>
              <a:prstDash val="solid"/>
              <a:miter lim="8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9" name="文本框 8"/>
            <p:cNvSpPr txBox="1"/>
            <p:nvPr/>
          </p:nvSpPr>
          <p:spPr>
            <a:xfrm>
              <a:off x="11764" y="8209"/>
              <a:ext cx="4431" cy="969"/>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rPr>
                <a:t>世界发展</a:t>
              </a:r>
              <a:endParaRPr kumimoji="0" lang="zh-CN" altLang="en-US" sz="4000" b="0" i="0" u="none" strike="noStrike" cap="none" spc="0" normalizeH="0" baseline="0">
                <a:ln>
                  <a:noFill/>
                </a:ln>
                <a:solidFill>
                  <a:srgbClr val="000000"/>
                </a:solidFill>
                <a:effectLst/>
                <a:uFillTx/>
                <a:latin typeface="华文新魏" panose="02010800040101010101" charset="-122"/>
                <a:ea typeface="华文新魏" panose="02010800040101010101" charset="-122"/>
                <a:cs typeface="+mj-cs"/>
                <a:sym typeface="等线" panose="02010600030101010101" charset="-122"/>
              </a:endParaRPr>
            </a:p>
          </p:txBody>
        </p: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12" fill="hold" nodeType="clickEffect">
                                  <p:stCondLst>
                                    <p:cond delay="0"/>
                                  </p:stCondLst>
                                  <p:childTnLst>
                                    <p:animEffect transition="out" filter="strips(down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549400" y="1094105"/>
            <a:ext cx="8747760" cy="258508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rPr>
              <a:t>党的十八大提出，要在全党深入开展以为民务实清廉为主要内容的党的群众路线教育实践活动。持之以恒正风肃纪，以钉钉子精神纠治“四风”，反对特权思想和特权现象，坚决整治群众身边的不正之风和腐败问题，纠治了一些多年未除的顽瘴痼疾。开展了史无前例的反腐败斗争，以“得罪千百人、不负十四亿”的使命担当祛疴治乱，不敢腐、不能腐、不想腐一体推进，“打虎”、“拍蝇”、“猎狐”多管齐下，反腐败斗争取得压倒性胜利并全面巩固，</a:t>
            </a:r>
            <a:endParaRPr kumimoji="0" lang="zh-CN" altLang="en-US" sz="24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3" name="文本框 2"/>
          <p:cNvSpPr txBox="1"/>
          <p:nvPr/>
        </p:nvSpPr>
        <p:spPr>
          <a:xfrm>
            <a:off x="1280160" y="4648835"/>
            <a:ext cx="6096000" cy="6153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rPr>
              <a:t>物必先腐 而后虫生</a:t>
            </a:r>
            <a:endParaRPr kumimoji="0" lang="zh-CN" altLang="en-US" sz="4000" b="0" i="0" u="none" strike="noStrike" cap="none" spc="0" normalizeH="0" baseline="0">
              <a:ln>
                <a:noFill/>
              </a:ln>
              <a:solidFill>
                <a:srgbClr val="000000"/>
              </a:solidFill>
              <a:effectLst/>
              <a:uFillTx/>
              <a:latin typeface="华文行楷" panose="02010800040101010101" charset="-122"/>
              <a:ea typeface="华文行楷" panose="02010800040101010101" charset="-122"/>
              <a:cs typeface="华文行楷" panose="02010800040101010101" charset="-122"/>
              <a:sym typeface="等线" panose="0201060003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1" nodeType="clickEffect">
                                  <p:stCondLst>
                                    <p:cond delay="0"/>
                                  </p:stCondLst>
                                  <p:childTnLst>
                                    <p:set>
                                      <p:cBhvr>
                                        <p:cTn id="6" dur="1000"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764298" y="3136545"/>
            <a:ext cx="4754880" cy="706755"/>
          </a:xfrm>
          <a:prstGeom prst="rect">
            <a:avLst/>
          </a:prstGeom>
        </p:spPr>
        <p:txBody>
          <a:bodyPr wrap="none">
            <a:spAutoFit/>
          </a:bodyPr>
          <a:lstStyle/>
          <a:p>
            <a:r>
              <a:rPr lang="zh-CN" altLang="en-US" sz="4000" dirty="0">
                <a:solidFill>
                  <a:schemeClr val="tx1"/>
                </a:solidFill>
                <a:latin typeface="华文新魏" panose="02010800040101010101" charset="-122"/>
                <a:ea typeface="华文新魏" panose="02010800040101010101" charset="-122"/>
              </a:rPr>
              <a:t>南方谈话的时代内涵</a:t>
            </a:r>
            <a:endParaRPr lang="zh-CN" altLang="en-US" sz="4000" dirty="0">
              <a:solidFill>
                <a:schemeClr val="tx1"/>
              </a:solidFill>
              <a:latin typeface="华文新魏" panose="02010800040101010101" charset="-122"/>
              <a:ea typeface="华文新魏" panose="02010800040101010101" charset="-122"/>
            </a:endParaRPr>
          </a:p>
        </p:txBody>
      </p:sp>
      <p:sp>
        <p:nvSpPr>
          <p:cNvPr id="9" name="圆角矩形 8"/>
          <p:cNvSpPr/>
          <p:nvPr/>
        </p:nvSpPr>
        <p:spPr>
          <a:xfrm>
            <a:off x="4860348" y="2139546"/>
            <a:ext cx="2458085" cy="648335"/>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Source Han Sans CN Normal" panose="020B0200000000000000" charset="-122"/>
                <a:ea typeface="Source Han Sans CN Normal" panose="020B0200000000000000" charset="-122"/>
                <a:sym typeface="印品黑体" panose="00000500000000000000" pitchFamily="2" charset="-122"/>
              </a:rPr>
              <a:t>第三部分</a:t>
            </a:r>
            <a:endParaRPr lang="zh-CN" altLang="en-US" sz="40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10" name="圆角矩形 9"/>
          <p:cNvSpPr/>
          <p:nvPr/>
        </p:nvSpPr>
        <p:spPr>
          <a:xfrm>
            <a:off x="2511483" y="2979651"/>
            <a:ext cx="7155815" cy="958850"/>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4860348" y="2139546"/>
            <a:ext cx="2458085" cy="648335"/>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Source Han Sans CN Normal" panose="020B0200000000000000" charset="-122"/>
                <a:ea typeface="Source Han Sans CN Normal" panose="020B0200000000000000" charset="-122"/>
                <a:sym typeface="印品黑体" panose="00000500000000000000" pitchFamily="2" charset="-122"/>
              </a:rPr>
              <a:t>第一部分</a:t>
            </a:r>
            <a:endParaRPr lang="zh-CN" altLang="en-US" sz="40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9" name="圆角矩形 8"/>
          <p:cNvSpPr/>
          <p:nvPr/>
        </p:nvSpPr>
        <p:spPr>
          <a:xfrm>
            <a:off x="2511483" y="2979651"/>
            <a:ext cx="7155815" cy="958850"/>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 name="文本框 1"/>
          <p:cNvSpPr txBox="1"/>
          <p:nvPr/>
        </p:nvSpPr>
        <p:spPr>
          <a:xfrm>
            <a:off x="3803015" y="3151505"/>
            <a:ext cx="4572000" cy="61531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4000" b="0" i="0" u="none" strike="noStrike" cap="none" spc="0" normalizeH="0" baseline="0" dirty="0">
                <a:ln>
                  <a:noFill/>
                </a:ln>
                <a:solidFill>
                  <a:schemeClr val="tx1"/>
                </a:solidFill>
                <a:effectLst/>
                <a:uFillTx/>
                <a:latin typeface="华文新魏" panose="02010800040101010101" charset="-122"/>
                <a:ea typeface="华文新魏" panose="02010800040101010101" charset="-122"/>
                <a:cs typeface="+mj-cs"/>
                <a:sym typeface="等线" panose="02010600030101010101" charset="-122"/>
              </a:rPr>
              <a:t>南方谈话的时代背景</a:t>
            </a:r>
            <a:endParaRPr kumimoji="0" lang="zh-CN" altLang="en-US" sz="4000" b="0" i="0" u="none" strike="noStrike" cap="none" spc="0" normalizeH="0" baseline="0" dirty="0">
              <a:ln>
                <a:noFill/>
              </a:ln>
              <a:solidFill>
                <a:schemeClr val="tx1"/>
              </a:solidFill>
              <a:effectLst/>
              <a:uFillTx/>
              <a:latin typeface="华文新魏" panose="02010800040101010101" charset="-122"/>
              <a:ea typeface="华文新魏" panose="02010800040101010101" charset="-122"/>
              <a:cs typeface="+mj-cs"/>
              <a:sym typeface="等线" panose="0201060003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文本框 6"/>
          <p:cNvSpPr txBox="1"/>
          <p:nvPr>
            <p:custDataLst>
              <p:tags r:id="rId1"/>
            </p:custDataLst>
          </p:nvPr>
        </p:nvSpPr>
        <p:spPr>
          <a:xfrm>
            <a:off x="9689544" y="361214"/>
            <a:ext cx="2249752" cy="645160"/>
          </a:xfrm>
          <a:prstGeom prst="rect">
            <a:avLst/>
          </a:prstGeom>
          <a:noFill/>
        </p:spPr>
        <p:txBody>
          <a:bodyPr wrap="square" rtlCol="0">
            <a:spAutoFit/>
          </a:bodyPr>
          <a:lstStyle/>
          <a:p>
            <a:r>
              <a:rPr lang="zh-CN" altLang="en-US" sz="3600" b="1" noProof="0" dirty="0">
                <a:solidFill>
                  <a:schemeClr val="tx1"/>
                </a:solidFill>
                <a:uLnTx/>
                <a:latin typeface="微软雅黑" panose="020B0503020204020204" charset="-122"/>
                <a:ea typeface="微软雅黑" panose="020B0503020204020204" charset="-122"/>
                <a:cs typeface="Open Sans" pitchFamily="34" charset="0"/>
                <a:sym typeface="思源黑体" panose="020B0500000000000000" pitchFamily="34" charset="-122"/>
              </a:rPr>
              <a:t>历史内涵</a:t>
            </a:r>
            <a:endParaRPr lang="zh-CN" altLang="en-US" sz="3600" b="1" noProof="0" dirty="0">
              <a:solidFill>
                <a:schemeClr val="tx1"/>
              </a:solidFill>
              <a:uLnTx/>
              <a:latin typeface="微软雅黑" panose="020B0503020204020204" charset="-122"/>
              <a:ea typeface="微软雅黑" panose="020B0503020204020204" charset="-122"/>
              <a:cs typeface="Open Sans" pitchFamily="34" charset="0"/>
              <a:sym typeface="思源黑体" panose="020B0500000000000000" pitchFamily="34" charset="-122"/>
            </a:endParaRPr>
          </a:p>
        </p:txBody>
      </p:sp>
      <p:pic>
        <p:nvPicPr>
          <p:cNvPr id="12" name="Picture 7" descr="G:\2016我图\两会\ooopic_10194892_b0c64675b11c678cafbc\003.png"/>
          <p:cNvPicPr>
            <a:picLocks noChangeAspect="1" noChangeArrowheads="1"/>
          </p:cNvPicPr>
          <p:nvPr>
            <p:custDataLst>
              <p:tags r:id="rId2"/>
            </p:custDataLst>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 y="2889203"/>
            <a:ext cx="1903024" cy="3969056"/>
          </a:xfrm>
          <a:prstGeom prst="rect">
            <a:avLst/>
          </a:prstGeom>
          <a:noFill/>
          <a:extLst>
            <a:ext uri="{909E8E84-426E-40DD-AFC4-6F175D3DCCD1}">
              <a14:hiddenFill xmlns:a14="http://schemas.microsoft.com/office/drawing/2010/main">
                <a:solidFill>
                  <a:srgbClr val="FFFFFF"/>
                </a:solidFill>
              </a14:hiddenFill>
            </a:ext>
          </a:extLst>
        </p:spPr>
      </p:pic>
      <p:sp>
        <p:nvSpPr>
          <p:cNvPr id="7" name="文本框 6"/>
          <p:cNvSpPr txBox="1"/>
          <p:nvPr/>
        </p:nvSpPr>
        <p:spPr>
          <a:xfrm>
            <a:off x="3070225" y="889635"/>
            <a:ext cx="5498465"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抓住了时代所带来的机遇，认识到改革开放的紧迫性</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sp>
        <p:nvSpPr>
          <p:cNvPr id="9" name="文本框 8"/>
          <p:cNvSpPr txBox="1"/>
          <p:nvPr/>
        </p:nvSpPr>
        <p:spPr>
          <a:xfrm>
            <a:off x="3070225" y="2235200"/>
            <a:ext cx="5358765" cy="86169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是一次巨大的思想解放运动，厘清了姓“资”与姓“社”的焦点问题</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sp>
        <p:nvSpPr>
          <p:cNvPr id="10" name="文本框 9"/>
          <p:cNvSpPr txBox="1"/>
          <p:nvPr/>
        </p:nvSpPr>
        <p:spPr>
          <a:xfrm>
            <a:off x="3070225" y="3730625"/>
            <a:ext cx="5875020"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创造性地提出“三个有利于”思想</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sp>
        <p:nvSpPr>
          <p:cNvPr id="13" name="文本框 12"/>
          <p:cNvSpPr txBox="1"/>
          <p:nvPr/>
        </p:nvSpPr>
        <p:spPr>
          <a:xfrm>
            <a:off x="3311525" y="5086350"/>
            <a:ext cx="3449320"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发展</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pic>
        <p:nvPicPr>
          <p:cNvPr id="36" name="图片 35"/>
          <p:cNvPicPr>
            <a:picLocks noChangeAspect="1"/>
          </p:cNvPicPr>
          <p:nvPr/>
        </p:nvPicPr>
        <p:blipFill rotWithShape="1">
          <a:blip r:embed="rId4" cstate="print">
            <a:extLst>
              <a:ext uri="{28A0092B-C50C-407E-A947-70E740481C1C}">
                <a14:useLocalDpi xmlns:a14="http://schemas.microsoft.com/office/drawing/2010/main" val="0"/>
              </a:ext>
            </a:extLst>
          </a:blip>
          <a:srcRect l="23893" t="25516" r="52993" b="26761"/>
          <a:stretch>
            <a:fillRect/>
          </a:stretch>
        </p:blipFill>
        <p:spPr>
          <a:xfrm>
            <a:off x="2108835" y="889635"/>
            <a:ext cx="720090" cy="750570"/>
          </a:xfrm>
          <a:prstGeom prst="rect">
            <a:avLst/>
          </a:prstGeom>
        </p:spPr>
      </p:pic>
      <p:pic>
        <p:nvPicPr>
          <p:cNvPr id="14" name="图片 13"/>
          <p:cNvPicPr>
            <a:picLocks noChangeAspect="1"/>
          </p:cNvPicPr>
          <p:nvPr/>
        </p:nvPicPr>
        <p:blipFill rotWithShape="1">
          <a:blip r:embed="rId4" cstate="print">
            <a:extLst>
              <a:ext uri="{28A0092B-C50C-407E-A947-70E740481C1C}">
                <a14:useLocalDpi xmlns:a14="http://schemas.microsoft.com/office/drawing/2010/main" val="0"/>
              </a:ext>
            </a:extLst>
          </a:blip>
          <a:srcRect l="23893" t="25516" r="52993" b="26761"/>
          <a:stretch>
            <a:fillRect/>
          </a:stretch>
        </p:blipFill>
        <p:spPr>
          <a:xfrm>
            <a:off x="2108835" y="2235200"/>
            <a:ext cx="720090" cy="750570"/>
          </a:xfrm>
          <a:prstGeom prst="rect">
            <a:avLst/>
          </a:prstGeom>
        </p:spPr>
      </p:pic>
      <p:pic>
        <p:nvPicPr>
          <p:cNvPr id="15" name="图片 14"/>
          <p:cNvPicPr>
            <a:picLocks noChangeAspect="1"/>
          </p:cNvPicPr>
          <p:nvPr/>
        </p:nvPicPr>
        <p:blipFill rotWithShape="1">
          <a:blip r:embed="rId4" cstate="print">
            <a:extLst>
              <a:ext uri="{28A0092B-C50C-407E-A947-70E740481C1C}">
                <a14:useLocalDpi xmlns:a14="http://schemas.microsoft.com/office/drawing/2010/main" val="0"/>
              </a:ext>
            </a:extLst>
          </a:blip>
          <a:srcRect l="23893" t="25516" r="52993" b="26761"/>
          <a:stretch>
            <a:fillRect/>
          </a:stretch>
        </p:blipFill>
        <p:spPr>
          <a:xfrm>
            <a:off x="2182495" y="3580765"/>
            <a:ext cx="720090" cy="750570"/>
          </a:xfrm>
          <a:prstGeom prst="rect">
            <a:avLst/>
          </a:prstGeom>
        </p:spPr>
      </p:pic>
      <p:pic>
        <p:nvPicPr>
          <p:cNvPr id="16" name="图片 15"/>
          <p:cNvPicPr>
            <a:picLocks noChangeAspect="1"/>
          </p:cNvPicPr>
          <p:nvPr/>
        </p:nvPicPr>
        <p:blipFill rotWithShape="1">
          <a:blip r:embed="rId4" cstate="print">
            <a:extLst>
              <a:ext uri="{28A0092B-C50C-407E-A947-70E740481C1C}">
                <a14:useLocalDpi xmlns:a14="http://schemas.microsoft.com/office/drawing/2010/main" val="0"/>
              </a:ext>
            </a:extLst>
          </a:blip>
          <a:srcRect l="23893" t="25516" r="52993" b="26761"/>
          <a:stretch>
            <a:fillRect/>
          </a:stretch>
        </p:blipFill>
        <p:spPr>
          <a:xfrm>
            <a:off x="2247265" y="4926330"/>
            <a:ext cx="720090" cy="750570"/>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7" descr="G:\2016我图\两会\ooopic_10194892_b0c64675b11c678cafbc\00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902946" y="4237041"/>
            <a:ext cx="1256479" cy="262058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G:\2016我图\两会\ooopic_10194892_b0c64675b11c678cafbc\00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71" y="2888568"/>
            <a:ext cx="1903024" cy="3969056"/>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7200265" y="1083945"/>
            <a:ext cx="2156460" cy="5537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3600" b="1" i="0" u="none" strike="noStrike" cap="none" spc="0" normalizeH="0" baseline="0" noProof="0" dirty="0">
                <a:ln>
                  <a:noFill/>
                </a:ln>
                <a:solidFill>
                  <a:schemeClr val="tx1"/>
                </a:solidFill>
                <a:effectLst/>
                <a:uLnTx/>
                <a:uFillTx/>
                <a:latin typeface="微软雅黑" panose="020B0503020204020204" charset="-122"/>
                <a:ea typeface="微软雅黑" panose="020B0503020204020204" charset="-122"/>
                <a:cs typeface="Open Sans" pitchFamily="34" charset="0"/>
                <a:sym typeface="等线" panose="02010600030101010101" charset="-122"/>
              </a:rPr>
              <a:t>现实内涵</a:t>
            </a:r>
            <a:endParaRPr kumimoji="0" lang="zh-CN" altLang="en-US" sz="3600" b="1" i="0" u="none" strike="noStrike" cap="none" spc="0" normalizeH="0" baseline="0" noProof="0" dirty="0">
              <a:ln>
                <a:noFill/>
              </a:ln>
              <a:solidFill>
                <a:schemeClr val="tx1"/>
              </a:solidFill>
              <a:effectLst/>
              <a:uLnTx/>
              <a:uFillTx/>
              <a:latin typeface="微软雅黑" panose="020B0503020204020204" charset="-122"/>
              <a:ea typeface="微软雅黑" panose="020B0503020204020204" charset="-122"/>
              <a:cs typeface="Open Sans" pitchFamily="34" charset="0"/>
              <a:sym typeface="等线" panose="02010600030101010101" charset="-122"/>
            </a:endParaRPr>
          </a:p>
        </p:txBody>
      </p:sp>
      <p:sp>
        <p:nvSpPr>
          <p:cNvPr id="7" name="文本框 6"/>
          <p:cNvSpPr txBox="1"/>
          <p:nvPr/>
        </p:nvSpPr>
        <p:spPr>
          <a:xfrm>
            <a:off x="3610610" y="2140585"/>
            <a:ext cx="6575425"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有时代规定的紧迫性，更有现实的紧迫性</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sp>
        <p:nvSpPr>
          <p:cNvPr id="8" name="文本框 7"/>
          <p:cNvSpPr txBox="1"/>
          <p:nvPr/>
        </p:nvSpPr>
        <p:spPr>
          <a:xfrm>
            <a:off x="3610610" y="3462020"/>
            <a:ext cx="5217160"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rPr>
              <a:t>现实性</a:t>
            </a:r>
            <a:endParaRPr kumimoji="0" lang="zh-CN" altLang="en-US" sz="2800" b="0" i="0" u="none" strike="noStrike" cap="none" spc="0" normalizeH="0" baseline="0">
              <a:ln>
                <a:noFill/>
              </a:ln>
              <a:solidFill>
                <a:srgbClr val="000000"/>
              </a:solidFill>
              <a:effectLst/>
              <a:uFillTx/>
              <a:latin typeface="华文中宋" panose="02010600040101010101" charset="-122"/>
              <a:ea typeface="华文中宋" panose="02010600040101010101" charset="-122"/>
              <a:cs typeface="+mj-cs"/>
              <a:sym typeface="等线" panose="02010600030101010101" charset="-122"/>
            </a:endParaRPr>
          </a:p>
        </p:txBody>
      </p:sp>
      <p:pic>
        <p:nvPicPr>
          <p:cNvPr id="36" name="图片 35"/>
          <p:cNvPicPr>
            <a:picLocks noChangeAspect="1"/>
          </p:cNvPicPr>
          <p:nvPr/>
        </p:nvPicPr>
        <p:blipFill rotWithShape="1">
          <a:blip r:embed="rId2" cstate="print">
            <a:extLst>
              <a:ext uri="{28A0092B-C50C-407E-A947-70E740481C1C}">
                <a14:useLocalDpi xmlns:a14="http://schemas.microsoft.com/office/drawing/2010/main" val="0"/>
              </a:ext>
            </a:extLst>
          </a:blip>
          <a:srcRect l="23893" t="25516" r="52993" b="26761"/>
          <a:stretch>
            <a:fillRect/>
          </a:stretch>
        </p:blipFill>
        <p:spPr>
          <a:xfrm>
            <a:off x="2691130" y="1980565"/>
            <a:ext cx="720090" cy="750570"/>
          </a:xfrm>
          <a:prstGeom prst="rect">
            <a:avLst/>
          </a:prstGeom>
        </p:spPr>
      </p:pic>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3893" t="25516" r="52993" b="26761"/>
          <a:stretch>
            <a:fillRect/>
          </a:stretch>
        </p:blipFill>
        <p:spPr>
          <a:xfrm>
            <a:off x="2691130" y="3302000"/>
            <a:ext cx="720090" cy="750570"/>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4860348" y="2139546"/>
            <a:ext cx="2458085" cy="648335"/>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dirty="0">
                <a:latin typeface="Source Han Sans CN Normal" panose="020B0200000000000000" charset="-122"/>
                <a:ea typeface="Source Han Sans CN Normal" panose="020B0200000000000000" charset="-122"/>
                <a:sym typeface="印品黑体" panose="00000500000000000000" pitchFamily="2" charset="-122"/>
              </a:rPr>
              <a:t>第四部分</a:t>
            </a:r>
            <a:endParaRPr lang="zh-CN" altLang="en-US" sz="4000"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10" name="圆角矩形 9"/>
          <p:cNvSpPr/>
          <p:nvPr/>
        </p:nvSpPr>
        <p:spPr>
          <a:xfrm>
            <a:off x="2511483" y="2979651"/>
            <a:ext cx="7155815" cy="958850"/>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2" name="矩形 1"/>
          <p:cNvSpPr/>
          <p:nvPr/>
        </p:nvSpPr>
        <p:spPr>
          <a:xfrm>
            <a:off x="3764298" y="3136545"/>
            <a:ext cx="4754880" cy="706755"/>
          </a:xfrm>
          <a:prstGeom prst="rect">
            <a:avLst/>
          </a:prstGeom>
        </p:spPr>
        <p:txBody>
          <a:bodyPr wrap="none">
            <a:spAutoFit/>
          </a:bodyPr>
          <a:p>
            <a:r>
              <a:rPr lang="zh-CN" altLang="en-US" sz="4000" dirty="0">
                <a:solidFill>
                  <a:schemeClr val="tx1"/>
                </a:solidFill>
                <a:latin typeface="华文新魏" panose="02010800040101010101" charset="-122"/>
                <a:ea typeface="华文新魏" panose="02010800040101010101" charset="-122"/>
              </a:rPr>
              <a:t>南方谈话的历史意义</a:t>
            </a:r>
            <a:endParaRPr lang="zh-CN" altLang="en-US" sz="4000" dirty="0">
              <a:solidFill>
                <a:schemeClr val="tx1"/>
              </a:solidFill>
              <a:latin typeface="华文新魏" panose="02010800040101010101" charset="-122"/>
              <a:ea typeface="华文新魏" panose="0201080004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4" name="PA-文本框 6"/>
          <p:cNvSpPr txBox="1"/>
          <p:nvPr>
            <p:custDataLst>
              <p:tags r:id="rId2"/>
            </p:custDataLst>
          </p:nvPr>
        </p:nvSpPr>
        <p:spPr>
          <a:xfrm>
            <a:off x="7042150" y="795020"/>
            <a:ext cx="4772025" cy="645160"/>
          </a:xfrm>
          <a:prstGeom prst="rect">
            <a:avLst/>
          </a:prstGeom>
          <a:noFill/>
        </p:spPr>
        <p:txBody>
          <a:bodyPr wrap="square" rtlCol="0">
            <a:spAutoFit/>
          </a:bodyPr>
          <a:lstStyle/>
          <a:p>
            <a:r>
              <a:rPr lang="zh-CN" altLang="en-US" sz="3600" b="1" dirty="0">
                <a:solidFill>
                  <a:schemeClr val="tx1"/>
                </a:solidFill>
                <a:latin typeface="华文行楷" panose="02010800040101010101" charset="-122"/>
                <a:ea typeface="华文行楷" panose="02010800040101010101" charset="-122"/>
                <a:cs typeface="Open Sans" pitchFamily="34" charset="0"/>
                <a:sym typeface="思源黑体" panose="020B0500000000000000" pitchFamily="34" charset="-122"/>
              </a:rPr>
              <a:t>南方谈话指导意义</a:t>
            </a:r>
            <a:endParaRPr lang="zh-CN" altLang="en-US" sz="3600" b="1" noProof="0" dirty="0">
              <a:solidFill>
                <a:schemeClr val="tx1"/>
              </a:solidFill>
              <a:uLnTx/>
              <a:latin typeface="华文行楷" panose="02010800040101010101" charset="-122"/>
              <a:ea typeface="华文行楷" panose="02010800040101010101" charset="-122"/>
              <a:cs typeface="Open Sans" pitchFamily="34" charset="0"/>
              <a:sym typeface="思源黑体" panose="020B0500000000000000" pitchFamily="34" charset="-122"/>
            </a:endParaRPr>
          </a:p>
        </p:txBody>
      </p:sp>
      <p:sp>
        <p:nvSpPr>
          <p:cNvPr id="2" name="文本框 1"/>
          <p:cNvSpPr txBox="1"/>
          <p:nvPr/>
        </p:nvSpPr>
        <p:spPr>
          <a:xfrm>
            <a:off x="1881505" y="1855470"/>
            <a:ext cx="8428990" cy="8001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rPr>
              <a:t>第一，“南方谈话”从历史发展动力的高度，提出“革命是解放生产力，改革也是解放生产力”。</a:t>
            </a:r>
            <a:endPar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5" name="文本框 4"/>
          <p:cNvSpPr txBox="1"/>
          <p:nvPr/>
        </p:nvSpPr>
        <p:spPr>
          <a:xfrm>
            <a:off x="1881505" y="2830830"/>
            <a:ext cx="8568690" cy="8001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rPr>
              <a:t>第二，“南方谈话”强调改革要打破在计划与市场问题上的束缚，提出社会主义可以搞市场经济。</a:t>
            </a:r>
            <a:endPar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7" name="文本框 6"/>
          <p:cNvSpPr txBox="1"/>
          <p:nvPr/>
        </p:nvSpPr>
        <p:spPr>
          <a:xfrm>
            <a:off x="1881505" y="3856355"/>
            <a:ext cx="8428990" cy="8001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rPr>
              <a:t>第三，“南方谈话”从社会主义本质论出发，提出要消除两极分化，实现共同富裕。</a:t>
            </a:r>
            <a:endPar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8" name="文本框 7"/>
          <p:cNvSpPr txBox="1"/>
          <p:nvPr/>
        </p:nvSpPr>
        <p:spPr>
          <a:xfrm>
            <a:off x="1881505" y="4881880"/>
            <a:ext cx="8224520" cy="80010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0">
              <a:lnSpc>
                <a:spcPct val="100000"/>
              </a:lnSpc>
              <a:spcBef>
                <a:spcPts val="0"/>
              </a:spcBef>
              <a:spcAft>
                <a:spcPts val="0"/>
              </a:spcAft>
              <a:buClrTx/>
              <a:buSzTx/>
              <a:buFontTx/>
              <a:buNone/>
            </a:pPr>
            <a:r>
              <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rPr>
              <a:t>第四，“南方谈话”强调必须注重大胆吸收和借鉴国外先进经验，要坚定不移地对外开放。</a:t>
            </a:r>
            <a:endParaRPr kumimoji="0" lang="zh-CN" altLang="en-US" sz="26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fill="hold"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1219053" y="2235647"/>
            <a:ext cx="9753599" cy="3511103"/>
          </a:xfrm>
          <a:prstGeom prst="rect">
            <a:avLst/>
          </a:prstGeom>
          <a:noFill/>
          <a:ln>
            <a:solidFill>
              <a:srgbClr val="C1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印品黑体" panose="00000500000000000000" pitchFamily="2" charset="-122"/>
              <a:ea typeface="印品黑体" panose="00000500000000000000" pitchFamily="2" charset="-122"/>
              <a:sym typeface="印品黑体" panose="00000500000000000000" pitchFamily="2" charset="-122"/>
            </a:endParaRPr>
          </a:p>
        </p:txBody>
      </p:sp>
      <p:cxnSp>
        <p:nvCxnSpPr>
          <p:cNvPr id="41" name="直接连接符 22"/>
          <p:cNvCxnSpPr/>
          <p:nvPr/>
        </p:nvCxnSpPr>
        <p:spPr>
          <a:xfrm>
            <a:off x="1938252" y="2899382"/>
            <a:ext cx="8628503"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cxnSp>
        <p:nvCxnSpPr>
          <p:cNvPr id="42" name="直接连接符 23"/>
          <p:cNvCxnSpPr/>
          <p:nvPr/>
        </p:nvCxnSpPr>
        <p:spPr>
          <a:xfrm>
            <a:off x="1938252" y="3372737"/>
            <a:ext cx="8634872"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cxnSp>
        <p:nvCxnSpPr>
          <p:cNvPr id="43" name="直接连接符 24"/>
          <p:cNvCxnSpPr/>
          <p:nvPr/>
        </p:nvCxnSpPr>
        <p:spPr>
          <a:xfrm>
            <a:off x="1938252" y="3790721"/>
            <a:ext cx="8634093"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cxnSp>
        <p:nvCxnSpPr>
          <p:cNvPr id="44" name="直接连接符 25"/>
          <p:cNvCxnSpPr/>
          <p:nvPr/>
        </p:nvCxnSpPr>
        <p:spPr>
          <a:xfrm>
            <a:off x="1944621" y="4154651"/>
            <a:ext cx="8628503"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sp>
        <p:nvSpPr>
          <p:cNvPr id="45" name="圆角矩形 44"/>
          <p:cNvSpPr/>
          <p:nvPr/>
        </p:nvSpPr>
        <p:spPr>
          <a:xfrm>
            <a:off x="4202298" y="1192567"/>
            <a:ext cx="3708400" cy="510984"/>
          </a:xfrm>
          <a:prstGeom prst="roundRect">
            <a:avLst>
              <a:gd name="adj" fmla="val 16109"/>
            </a:avLst>
          </a:pr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微软雅黑" panose="020B0503020204020204" charset="-122"/>
              <a:ea typeface="微软雅黑" panose="020B0503020204020204" charset="-122"/>
              <a:sym typeface="印品黑体" panose="00000500000000000000" pitchFamily="2" charset="-122"/>
            </a:endParaRPr>
          </a:p>
        </p:txBody>
      </p:sp>
      <p:sp>
        <p:nvSpPr>
          <p:cNvPr id="46" name="矩形 45"/>
          <p:cNvSpPr/>
          <p:nvPr/>
        </p:nvSpPr>
        <p:spPr>
          <a:xfrm>
            <a:off x="4288379" y="1216250"/>
            <a:ext cx="3921879" cy="461665"/>
          </a:xfrm>
          <a:prstGeom prst="rect">
            <a:avLst/>
          </a:prstGeom>
        </p:spPr>
        <p:txBody>
          <a:bodyPr wrap="square">
            <a:spAutoFit/>
          </a:bodyPr>
          <a:lstStyle/>
          <a:p>
            <a:r>
              <a:rPr lang="zh-CN" altLang="en-US" sz="2400" dirty="0">
                <a:solidFill>
                  <a:schemeClr val="bg1"/>
                </a:solidFill>
                <a:latin typeface="微软雅黑" panose="020B0503020204020204" charset="-122"/>
                <a:ea typeface="微软雅黑" panose="020B0503020204020204" charset="-122"/>
              </a:rPr>
              <a:t>南方谈话的重要历史意义</a:t>
            </a:r>
            <a:endParaRPr lang="zh-CN" altLang="en-US" sz="2400"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1828800" y="2598203"/>
            <a:ext cx="8977745"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zh-CN" altLang="en-US" dirty="0">
                <a:solidFill>
                  <a:srgbClr val="C00000"/>
                </a:solidFill>
                <a:latin typeface="微软雅黑" panose="020B0503020204020204" charset="-122"/>
                <a:ea typeface="微软雅黑" panose="020B0503020204020204" charset="-122"/>
              </a:rPr>
              <a:t>邓小平在中国面临向何处去的重大历史关头，高举改革开放旗帜，坚持解放思想，抓住</a:t>
            </a:r>
            <a:endParaRPr lang="zh-CN" altLang="en-US" dirty="0">
              <a:solidFill>
                <a:srgbClr val="C00000"/>
              </a:solidFill>
              <a:latin typeface="微软雅黑" panose="020B0503020204020204" charset="-122"/>
              <a:ea typeface="微软雅黑" panose="020B0503020204020204" charset="-122"/>
            </a:endParaRPr>
          </a:p>
        </p:txBody>
      </p:sp>
      <p:sp>
        <p:nvSpPr>
          <p:cNvPr id="5" name="文本框 4"/>
          <p:cNvSpPr txBox="1"/>
          <p:nvPr/>
        </p:nvSpPr>
        <p:spPr>
          <a:xfrm>
            <a:off x="1944369" y="3037684"/>
            <a:ext cx="6095010"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zh-CN" altLang="en-US" dirty="0">
                <a:solidFill>
                  <a:srgbClr val="C00000"/>
                </a:solidFill>
                <a:latin typeface="微软雅黑" panose="020B0503020204020204" charset="-122"/>
                <a:ea typeface="微软雅黑" panose="020B0503020204020204" charset="-122"/>
              </a:rPr>
              <a:t>历史机遇，大大加快了中国的发展。</a:t>
            </a:r>
            <a:endParaRPr lang="zh-CN" altLang="en-US" dirty="0">
              <a:solidFill>
                <a:srgbClr val="C00000"/>
              </a:solidFill>
              <a:latin typeface="微软雅黑" panose="020B0503020204020204" charset="-122"/>
              <a:ea typeface="微软雅黑" panose="020B0503020204020204" charset="-122"/>
            </a:endParaRPr>
          </a:p>
        </p:txBody>
      </p:sp>
      <p:sp>
        <p:nvSpPr>
          <p:cNvPr id="7" name="文本框 6"/>
          <p:cNvSpPr txBox="1"/>
          <p:nvPr/>
        </p:nvSpPr>
        <p:spPr>
          <a:xfrm>
            <a:off x="1828800" y="3485576"/>
            <a:ext cx="8977745"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en-US" altLang="zh-CN" dirty="0">
                <a:solidFill>
                  <a:srgbClr val="C00000"/>
                </a:solidFill>
                <a:latin typeface="微软雅黑" panose="020B0503020204020204" charset="-122"/>
                <a:ea typeface="微软雅黑" panose="020B0503020204020204" charset="-122"/>
              </a:rPr>
              <a:t>1992</a:t>
            </a:r>
            <a:r>
              <a:rPr lang="zh-CN" altLang="en-US" dirty="0">
                <a:solidFill>
                  <a:srgbClr val="C00000"/>
                </a:solidFill>
                <a:latin typeface="微软雅黑" panose="020B0503020204020204" charset="-122"/>
                <a:ea typeface="微软雅黑" panose="020B0503020204020204" charset="-122"/>
              </a:rPr>
              <a:t>年邓小平南方谈话，是在国际国内政治风波严峻考验的重大历史关头，坚持十一届</a:t>
            </a:r>
            <a:endParaRPr lang="en-US" altLang="zh-CN" dirty="0">
              <a:solidFill>
                <a:srgbClr val="C00000"/>
              </a:solidFill>
              <a:latin typeface="微软雅黑" panose="020B0503020204020204" charset="-122"/>
              <a:ea typeface="微软雅黑" panose="020B0503020204020204" charset="-122"/>
            </a:endParaRPr>
          </a:p>
        </p:txBody>
      </p:sp>
      <p:cxnSp>
        <p:nvCxnSpPr>
          <p:cNvPr id="8" name="直接连接符 25"/>
          <p:cNvCxnSpPr/>
          <p:nvPr/>
        </p:nvCxnSpPr>
        <p:spPr>
          <a:xfrm>
            <a:off x="1944621" y="4597996"/>
            <a:ext cx="8628503"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cxnSp>
        <p:nvCxnSpPr>
          <p:cNvPr id="9" name="直接连接符 25"/>
          <p:cNvCxnSpPr/>
          <p:nvPr/>
        </p:nvCxnSpPr>
        <p:spPr>
          <a:xfrm>
            <a:off x="1944621" y="5013632"/>
            <a:ext cx="8628503"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1828799" y="3859195"/>
            <a:ext cx="9019310"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zh-CN" altLang="en-US" dirty="0">
                <a:solidFill>
                  <a:srgbClr val="C00000"/>
                </a:solidFill>
                <a:latin typeface="微软雅黑" panose="020B0503020204020204" charset="-122"/>
                <a:ea typeface="微软雅黑" panose="020B0503020204020204" charset="-122"/>
              </a:rPr>
              <a:t>三中全会以来的理论和路线，深刻回答长期束缚人们思想的许多重大认识问题，把改革</a:t>
            </a:r>
            <a:endParaRPr lang="zh-CN" altLang="en-US" dirty="0">
              <a:solidFill>
                <a:srgbClr val="C00000"/>
              </a:solidFill>
              <a:latin typeface="微软雅黑" panose="020B0503020204020204" charset="-122"/>
              <a:ea typeface="微软雅黑" panose="020B0503020204020204" charset="-122"/>
            </a:endParaRPr>
          </a:p>
        </p:txBody>
      </p:sp>
      <p:sp>
        <p:nvSpPr>
          <p:cNvPr id="13" name="文本框 12"/>
          <p:cNvSpPr txBox="1"/>
          <p:nvPr/>
        </p:nvSpPr>
        <p:spPr>
          <a:xfrm>
            <a:off x="1828799" y="4265442"/>
            <a:ext cx="9019310"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zh-CN" altLang="en-US" dirty="0">
                <a:solidFill>
                  <a:srgbClr val="C00000"/>
                </a:solidFill>
                <a:latin typeface="微软雅黑" panose="020B0503020204020204" charset="-122"/>
                <a:ea typeface="微软雅黑" panose="020B0503020204020204" charset="-122"/>
              </a:rPr>
              <a:t>开放和现代化建设推进到新阶段的又一个解放思想、实事求是的宣言书。极大地解放了</a:t>
            </a:r>
            <a:endParaRPr lang="zh-CN" altLang="en-US" dirty="0">
              <a:solidFill>
                <a:srgbClr val="C00000"/>
              </a:solidFill>
              <a:latin typeface="微软雅黑" panose="020B0503020204020204" charset="-122"/>
              <a:ea typeface="微软雅黑" panose="020B0503020204020204" charset="-122"/>
            </a:endParaRPr>
          </a:p>
        </p:txBody>
      </p:sp>
      <p:sp>
        <p:nvSpPr>
          <p:cNvPr id="15" name="文本框 14"/>
          <p:cNvSpPr txBox="1"/>
          <p:nvPr/>
        </p:nvSpPr>
        <p:spPr>
          <a:xfrm>
            <a:off x="1828798" y="4648320"/>
            <a:ext cx="9143854" cy="368300"/>
          </a:xfrm>
          <a:prstGeom prst="rect">
            <a:avLst/>
          </a:prstGeom>
          <a:noFill/>
          <a:ln w="12700" cap="flat">
            <a:noFill/>
            <a:miter lim="400000"/>
          </a:ln>
          <a:effectLst/>
        </p:spPr>
        <p:style>
          <a:lnRef idx="0">
            <a:srgbClr val="FFFFFF"/>
          </a:lnRef>
          <a:fillRef idx="0">
            <a:srgbClr val="FFFFFF"/>
          </a:fillRef>
          <a:effectRef idx="0">
            <a:srgbClr val="FFFFFF"/>
          </a:effectRef>
          <a:fontRef idx="none"/>
        </p:style>
        <p:txBody>
          <a:bodyPr wrap="square">
            <a:spAutoFit/>
          </a:bodyPr>
          <a:lstStyle/>
          <a:p>
            <a:r>
              <a:rPr lang="zh-CN" altLang="en-US" dirty="0">
                <a:solidFill>
                  <a:srgbClr val="C00000"/>
                </a:solidFill>
                <a:latin typeface="微软雅黑" panose="020B0503020204020204" charset="-122"/>
                <a:ea typeface="微软雅黑" panose="020B0503020204020204" charset="-122"/>
                <a:sym typeface="+mn-ea"/>
              </a:rPr>
              <a:t>人们的思想和坚定了人们的社</a:t>
            </a:r>
            <a:r>
              <a:rPr lang="zh-CN" altLang="en-US" dirty="0">
                <a:solidFill>
                  <a:srgbClr val="C00000"/>
                </a:solidFill>
                <a:latin typeface="微软雅黑" panose="020B0503020204020204" charset="-122"/>
                <a:ea typeface="微软雅黑" panose="020B0503020204020204" charset="-122"/>
              </a:rPr>
              <a:t>会主义信念，极大地推动了我国改革开放的进程，是建设</a:t>
            </a:r>
            <a:endParaRPr lang="zh-CN" altLang="en-US" dirty="0"/>
          </a:p>
        </p:txBody>
      </p:sp>
      <p:cxnSp>
        <p:nvCxnSpPr>
          <p:cNvPr id="16" name="直接连接符 23"/>
          <p:cNvCxnSpPr/>
          <p:nvPr/>
        </p:nvCxnSpPr>
        <p:spPr>
          <a:xfrm>
            <a:off x="1931883" y="5437064"/>
            <a:ext cx="8634872" cy="0"/>
          </a:xfrm>
          <a:prstGeom prst="line">
            <a:avLst/>
          </a:prstGeom>
          <a:ln>
            <a:solidFill>
              <a:srgbClr val="A71D24"/>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1944370" y="5158740"/>
            <a:ext cx="6571615"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lang="zh-CN" altLang="en-US" dirty="0">
                <a:solidFill>
                  <a:srgbClr val="C00000"/>
                </a:solidFill>
                <a:latin typeface="微软雅黑" panose="020B0503020204020204" charset="-122"/>
                <a:ea typeface="微软雅黑" panose="020B0503020204020204" charset="-122"/>
                <a:sym typeface="+mn-ea"/>
              </a:rPr>
              <a:t>有中国特色社会主义道路上的又一座里程碑。</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barn(inVertical)">
                                      <p:cBhvr>
                                        <p:cTn id="11" dur="500"/>
                                        <p:tgtEl>
                                          <p:spTgt spid="41"/>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barn(inVertical)">
                                      <p:cBhvr>
                                        <p:cTn id="15" dur="500"/>
                                        <p:tgtEl>
                                          <p:spTgt spid="42"/>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barn(inVertical)">
                                      <p:cBhvr>
                                        <p:cTn id="23" dur="500"/>
                                        <p:tgtEl>
                                          <p:spTgt spid="44"/>
                                        </p:tgtEl>
                                      </p:cBhvr>
                                    </p:animEffect>
                                  </p:childTnLst>
                                </p:cTn>
                              </p:par>
                              <p:par>
                                <p:cTn id="24" presetID="2" presetClass="entr" presetSubtype="2" fill="hold" grpId="0"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arn(inVertical)">
                                      <p:cBhvr>
                                        <p:cTn id="31" dur="500"/>
                                        <p:tgtEl>
                                          <p:spTgt spid="8"/>
                                        </p:tgtEl>
                                      </p:cBhvr>
                                    </p:animEffect>
                                  </p:childTnLst>
                                </p:cTn>
                              </p:par>
                            </p:childTnLst>
                          </p:cTn>
                        </p:par>
                        <p:par>
                          <p:cTn id="32" fill="hold">
                            <p:stCondLst>
                              <p:cond delay="3000"/>
                            </p:stCondLst>
                            <p:childTnLst>
                              <p:par>
                                <p:cTn id="33" presetID="16" presetClass="entr" presetSubtype="2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par>
                          <p:cTn id="36" fill="hold">
                            <p:stCondLst>
                              <p:cond delay="3500"/>
                            </p:stCondLst>
                            <p:childTnLst>
                              <p:par>
                                <p:cTn id="37" presetID="16" presetClass="entr" presetSubtype="2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P spid="45"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2725667" y="2428104"/>
            <a:ext cx="6741160" cy="147701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pPr>
            <a:r>
              <a:rPr kumimoji="0" lang="zh-CN" altLang="en-US"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感</a:t>
            </a:r>
            <a:r>
              <a:rPr kumimoji="0" lang="en-US" altLang="zh-CN"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 </a:t>
            </a:r>
            <a:r>
              <a:rPr kumimoji="0" lang="zh-CN" altLang="en-US"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谢</a:t>
            </a:r>
            <a:r>
              <a:rPr kumimoji="0" lang="en-US" altLang="zh-CN"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 </a:t>
            </a:r>
            <a:r>
              <a:rPr kumimoji="0" lang="zh-CN" altLang="en-US"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观</a:t>
            </a:r>
            <a:r>
              <a:rPr kumimoji="0" lang="en-US" altLang="zh-CN"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 </a:t>
            </a:r>
            <a:r>
              <a:rPr kumimoji="0" lang="zh-CN" altLang="en-US"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rPr>
              <a:t>看</a:t>
            </a:r>
            <a:endParaRPr kumimoji="0" lang="zh-CN" altLang="en-US" sz="9600" b="1" i="0" u="none" strike="noStrike" cap="none" spc="0" normalizeH="0" baseline="0" dirty="0">
              <a:ln>
                <a:noFill/>
              </a:ln>
              <a:solidFill>
                <a:schemeClr val="tx1"/>
              </a:solidFill>
              <a:effectLst/>
              <a:uFillTx/>
              <a:latin typeface="Source Han Sans CN Normal" panose="020B0200000000000000" charset="-122"/>
              <a:ea typeface="Source Han Sans CN Normal" panose="020B0200000000000000" charset="-122"/>
              <a:cs typeface="+mj-cs"/>
              <a:sym typeface="等线" panose="02010600030101010101" charset="-122"/>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423538" y="1588928"/>
            <a:ext cx="5370897" cy="3152188"/>
          </a:xfrm>
          <a:prstGeom prst="rect">
            <a:avLst/>
          </a:prstGeom>
        </p:spPr>
      </p:pic>
      <p:sp>
        <p:nvSpPr>
          <p:cNvPr id="10" name="文本框 9"/>
          <p:cNvSpPr txBox="1"/>
          <p:nvPr/>
        </p:nvSpPr>
        <p:spPr>
          <a:xfrm>
            <a:off x="399768" y="1882507"/>
            <a:ext cx="1013460" cy="3092985"/>
          </a:xfrm>
          <a:prstGeom prst="rect">
            <a:avLst/>
          </a:prstGeom>
          <a:noFill/>
        </p:spPr>
        <p:txBody>
          <a:bodyPr vert="eaVert" wrap="square" rtlCol="0">
            <a:spAutoFit/>
          </a:bodyPr>
          <a:lstStyle/>
          <a:p>
            <a:r>
              <a:rPr lang="zh-CN" altLang="en-US" sz="5400" dirty="0">
                <a:latin typeface="华文隶书" panose="02010800040101010101" charset="-122"/>
                <a:ea typeface="华文隶书" panose="02010800040101010101" charset="-122"/>
              </a:rPr>
              <a:t>时代背景</a:t>
            </a:r>
            <a:endParaRPr lang="zh-CN" altLang="en-US" sz="5400" dirty="0">
              <a:latin typeface="华文隶书" panose="02010800040101010101" charset="-122"/>
              <a:ea typeface="华文隶书" panose="02010800040101010101" charset="-122"/>
            </a:endParaRPr>
          </a:p>
        </p:txBody>
      </p:sp>
      <p:sp>
        <p:nvSpPr>
          <p:cNvPr id="11" name="左大括号 10"/>
          <p:cNvSpPr/>
          <p:nvPr/>
        </p:nvSpPr>
        <p:spPr>
          <a:xfrm>
            <a:off x="1577451" y="1335892"/>
            <a:ext cx="548640" cy="3915586"/>
          </a:xfrm>
          <a:prstGeom prst="leftBrace">
            <a:avLst/>
          </a:prstGeom>
          <a:ln w="57150"/>
        </p:spPr>
        <p:style>
          <a:lnRef idx="1">
            <a:schemeClr val="dk1"/>
          </a:lnRef>
          <a:fillRef idx="0">
            <a:schemeClr val="dk1"/>
          </a:fillRef>
          <a:effectRef idx="0">
            <a:schemeClr val="dk1"/>
          </a:effectRef>
          <a:fontRef idx="minor">
            <a:schemeClr val="tx1"/>
          </a:fontRef>
        </p:style>
        <p:txBody>
          <a:bodyPr rtlCol="0" anchor="ctr"/>
          <a:lstStyle/>
          <a:p>
            <a:pPr algn="ctr"/>
            <a:endParaRPr lang="zh-CN" altLang="en-US"/>
          </a:p>
        </p:txBody>
      </p:sp>
      <p:sp>
        <p:nvSpPr>
          <p:cNvPr id="12" name="文本框 11"/>
          <p:cNvSpPr txBox="1"/>
          <p:nvPr/>
        </p:nvSpPr>
        <p:spPr>
          <a:xfrm>
            <a:off x="2425148" y="1051510"/>
            <a:ext cx="2941982" cy="829945"/>
          </a:xfrm>
          <a:prstGeom prst="rect">
            <a:avLst/>
          </a:prstGeom>
          <a:noFill/>
        </p:spPr>
        <p:txBody>
          <a:bodyPr wrap="square" rtlCol="0">
            <a:spAutoFit/>
          </a:bodyPr>
          <a:lstStyle/>
          <a:p>
            <a:r>
              <a:rPr lang="zh-CN" altLang="en-US" sz="4800" dirty="0">
                <a:latin typeface="华文隶书" panose="02010800040101010101" charset="-122"/>
                <a:ea typeface="华文隶书" panose="02010800040101010101" charset="-122"/>
              </a:rPr>
              <a:t>国际背景</a:t>
            </a:r>
            <a:endParaRPr lang="zh-CN" altLang="en-US" sz="4800" dirty="0">
              <a:latin typeface="华文隶书" panose="02010800040101010101" charset="-122"/>
              <a:ea typeface="华文隶书" panose="02010800040101010101" charset="-122"/>
            </a:endParaRPr>
          </a:p>
        </p:txBody>
      </p:sp>
      <p:sp>
        <p:nvSpPr>
          <p:cNvPr id="13" name="文本框 12"/>
          <p:cNvSpPr txBox="1"/>
          <p:nvPr/>
        </p:nvSpPr>
        <p:spPr>
          <a:xfrm>
            <a:off x="2425148" y="4835979"/>
            <a:ext cx="2941982" cy="829945"/>
          </a:xfrm>
          <a:prstGeom prst="rect">
            <a:avLst/>
          </a:prstGeom>
          <a:noFill/>
        </p:spPr>
        <p:txBody>
          <a:bodyPr wrap="square" rtlCol="0">
            <a:spAutoFit/>
          </a:bodyPr>
          <a:lstStyle/>
          <a:p>
            <a:r>
              <a:rPr lang="zh-CN" altLang="en-US" sz="4800" dirty="0">
                <a:latin typeface="华文隶书" panose="02010800040101010101" charset="-122"/>
                <a:ea typeface="华文隶书" panose="02010800040101010101" charset="-122"/>
              </a:rPr>
              <a:t>国内背景</a:t>
            </a:r>
            <a:endParaRPr lang="zh-CN" altLang="en-US" sz="4800" dirty="0">
              <a:latin typeface="华文隶书" panose="02010800040101010101" charset="-122"/>
              <a:ea typeface="华文隶书" panose="0201080004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6705600" y="2056247"/>
            <a:ext cx="5371042" cy="3151905"/>
          </a:xfrm>
          <a:prstGeom prst="rect">
            <a:avLst/>
          </a:prstGeom>
        </p:spPr>
      </p:pic>
      <p:sp>
        <p:nvSpPr>
          <p:cNvPr id="5" name="文本框 4"/>
          <p:cNvSpPr txBox="1"/>
          <p:nvPr/>
        </p:nvSpPr>
        <p:spPr>
          <a:xfrm>
            <a:off x="904240" y="810895"/>
            <a:ext cx="10138410" cy="583565"/>
          </a:xfrm>
          <a:prstGeom prst="rect">
            <a:avLst/>
          </a:prstGeom>
          <a:noFill/>
        </p:spPr>
        <p:txBody>
          <a:bodyPr wrap="square" rtlCol="0">
            <a:spAutoFit/>
          </a:bodyPr>
          <a:lstStyle/>
          <a:p>
            <a:r>
              <a:rPr lang="en-US" altLang="zh-CN" sz="3200" b="1" dirty="0">
                <a:solidFill>
                  <a:schemeClr val="tx1"/>
                </a:solidFill>
                <a:latin typeface="华文新魏" panose="02010800040101010101" charset="-122"/>
                <a:ea typeface="华文新魏" panose="02010800040101010101" charset="-122"/>
                <a:cs typeface="华文新魏" panose="02010800040101010101" charset="-122"/>
              </a:rPr>
              <a:t>20</a:t>
            </a:r>
            <a:r>
              <a:rPr lang="zh-CN" altLang="en-US" sz="3200" b="1" dirty="0">
                <a:solidFill>
                  <a:schemeClr val="tx1"/>
                </a:solidFill>
                <a:latin typeface="华文新魏" panose="02010800040101010101" charset="-122"/>
                <a:ea typeface="华文新魏" panose="02010800040101010101" charset="-122"/>
                <a:cs typeface="华文新魏" panose="02010800040101010101" charset="-122"/>
              </a:rPr>
              <a:t>世纪</a:t>
            </a:r>
            <a:r>
              <a:rPr lang="en-US" altLang="zh-CN" sz="3200" b="1" dirty="0">
                <a:solidFill>
                  <a:schemeClr val="tx1"/>
                </a:solidFill>
                <a:latin typeface="华文新魏" panose="02010800040101010101" charset="-122"/>
                <a:ea typeface="华文新魏" panose="02010800040101010101" charset="-122"/>
                <a:cs typeface="华文新魏" panose="02010800040101010101" charset="-122"/>
              </a:rPr>
              <a:t>80</a:t>
            </a:r>
            <a:r>
              <a:rPr lang="zh-CN" altLang="en-US" sz="3200" b="1" dirty="0">
                <a:solidFill>
                  <a:schemeClr val="tx1"/>
                </a:solidFill>
                <a:latin typeface="华文新魏" panose="02010800040101010101" charset="-122"/>
                <a:ea typeface="华文新魏" panose="02010800040101010101" charset="-122"/>
                <a:cs typeface="华文新魏" panose="02010800040101010101" charset="-122"/>
              </a:rPr>
              <a:t>年代末</a:t>
            </a:r>
            <a:r>
              <a:rPr lang="en-US" altLang="zh-CN" sz="3200" b="1" dirty="0">
                <a:solidFill>
                  <a:schemeClr val="tx1"/>
                </a:solidFill>
                <a:latin typeface="华文新魏" panose="02010800040101010101" charset="-122"/>
                <a:ea typeface="华文新魏" panose="02010800040101010101" charset="-122"/>
                <a:cs typeface="华文新魏" panose="02010800040101010101" charset="-122"/>
              </a:rPr>
              <a:t>90</a:t>
            </a:r>
            <a:r>
              <a:rPr lang="zh-CN" altLang="en-US" sz="3200" b="1" dirty="0">
                <a:solidFill>
                  <a:schemeClr val="tx1"/>
                </a:solidFill>
                <a:latin typeface="华文新魏" panose="02010800040101010101" charset="-122"/>
                <a:ea typeface="华文新魏" panose="02010800040101010101" charset="-122"/>
                <a:cs typeface="华文新魏" panose="02010800040101010101" charset="-122"/>
              </a:rPr>
              <a:t>年代初，国际国内形势相当严峻</a:t>
            </a:r>
            <a:endParaRPr lang="zh-CN" altLang="en-US" sz="3200" b="1" dirty="0">
              <a:solidFill>
                <a:schemeClr val="tx1"/>
              </a:solidFill>
              <a:latin typeface="华文新魏" panose="02010800040101010101" charset="-122"/>
              <a:ea typeface="华文新魏" panose="02010800040101010101" charset="-122"/>
              <a:cs typeface="华文新魏" panose="02010800040101010101" charset="-122"/>
            </a:endParaRPr>
          </a:p>
        </p:txBody>
      </p:sp>
      <p:sp>
        <p:nvSpPr>
          <p:cNvPr id="6" name="文本框 5"/>
          <p:cNvSpPr txBox="1"/>
          <p:nvPr/>
        </p:nvSpPr>
        <p:spPr>
          <a:xfrm>
            <a:off x="246134" y="2605128"/>
            <a:ext cx="859790" cy="2194560"/>
          </a:xfrm>
          <a:prstGeom prst="rect">
            <a:avLst/>
          </a:prstGeom>
          <a:noFill/>
        </p:spPr>
        <p:txBody>
          <a:bodyPr vert="eaVert" wrap="square" rtlCol="0">
            <a:spAutoFit/>
          </a:bodyPr>
          <a:lstStyle/>
          <a:p>
            <a:r>
              <a:rPr lang="zh-CN" altLang="en-US" sz="4400" dirty="0">
                <a:solidFill>
                  <a:srgbClr val="FF0000"/>
                </a:solidFill>
                <a:latin typeface="华文隶书" panose="02010800040101010101" charset="-122"/>
                <a:ea typeface="华文隶书" panose="02010800040101010101" charset="-122"/>
              </a:rPr>
              <a:t>国际上</a:t>
            </a:r>
            <a:endParaRPr lang="zh-CN" altLang="en-US" sz="4400" dirty="0">
              <a:solidFill>
                <a:srgbClr val="FF0000"/>
              </a:solidFill>
              <a:latin typeface="华文隶书" panose="02010800040101010101" charset="-122"/>
              <a:ea typeface="华文隶书" panose="02010800040101010101" charset="-122"/>
            </a:endParaRPr>
          </a:p>
        </p:txBody>
      </p:sp>
      <p:sp>
        <p:nvSpPr>
          <p:cNvPr id="7" name="文本框 6"/>
          <p:cNvSpPr txBox="1"/>
          <p:nvPr/>
        </p:nvSpPr>
        <p:spPr>
          <a:xfrm>
            <a:off x="1210028" y="1736456"/>
            <a:ext cx="4885972" cy="4523105"/>
          </a:xfrm>
          <a:prstGeom prst="rect">
            <a:avLst/>
          </a:prstGeom>
          <a:noFill/>
        </p:spPr>
        <p:txBody>
          <a:bodyPr wrap="square" rtlCol="0">
            <a:spAutoFit/>
          </a:bodyPr>
          <a:lstStyle/>
          <a:p>
            <a:r>
              <a:rPr lang="zh-CN" altLang="en-US" sz="2400" b="1" dirty="0">
                <a:latin typeface="华文楷体" panose="02010600040101010101" pitchFamily="2" charset="-122"/>
                <a:ea typeface="华文楷体" panose="02010600040101010101" pitchFamily="2" charset="-122"/>
              </a:rPr>
              <a:t>①国际共产主义运动连遭挫折，东欧社会主义国家的改革非但没有成功，反而改变了颜色。</a:t>
            </a:r>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②</a:t>
            </a:r>
            <a:r>
              <a:rPr lang="en-US" altLang="zh-CN" sz="2400" b="1" dirty="0">
                <a:latin typeface="华文楷体" panose="02010600040101010101" pitchFamily="2" charset="-122"/>
                <a:ea typeface="华文楷体" panose="02010600040101010101" pitchFamily="2" charset="-122"/>
              </a:rPr>
              <a:t>1991</a:t>
            </a:r>
            <a:r>
              <a:rPr lang="zh-CN" altLang="en-US" sz="2400" b="1" dirty="0">
                <a:latin typeface="华文楷体" panose="02010600040101010101" pitchFamily="2" charset="-122"/>
                <a:ea typeface="华文楷体" panose="02010600040101010101" pitchFamily="2" charset="-122"/>
              </a:rPr>
              <a:t>年，随着“八一九”事件发生，苏联迅速解体，东欧国家易帜剧变，国际共产主义运动顿时陷入低潮。</a:t>
            </a:r>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③东西两极体系彻底瓦解，两级冷战局面结束，世界力量对比失衡，出现了多极化的趋势，世界的大变动，大改组，新的霸权主义初露端倪。</a:t>
            </a:r>
            <a:endParaRPr lang="zh-CN" altLang="en-US" sz="2400" b="1" dirty="0">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384942" y="915015"/>
            <a:ext cx="4992370" cy="922020"/>
          </a:xfrm>
          <a:prstGeom prst="rect">
            <a:avLst/>
          </a:prstGeom>
          <a:noFill/>
        </p:spPr>
        <p:txBody>
          <a:bodyPr wrap="none" lIns="91440" tIns="45720" rIns="91440" bIns="45720">
            <a:spAutoFit/>
          </a:bodyPr>
          <a:lstStyle/>
          <a:p>
            <a:pPr algn="ctr"/>
            <a:r>
              <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楷体" panose="02010600040101010101" pitchFamily="2" charset="-122"/>
                <a:ea typeface="华文楷体" panose="02010600040101010101" pitchFamily="2" charset="-122"/>
              </a:rPr>
              <a:t>前进还是后退？</a:t>
            </a:r>
            <a:endParaRPr lang="zh-CN" alt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华文楷体" panose="02010600040101010101" pitchFamily="2" charset="-122"/>
              <a:ea typeface="华文楷体" panose="02010600040101010101" pitchFamily="2" charset="-122"/>
            </a:endParaRPr>
          </a:p>
        </p:txBody>
      </p:sp>
      <p:sp>
        <p:nvSpPr>
          <p:cNvPr id="5" name="矩形 4"/>
          <p:cNvSpPr/>
          <p:nvPr/>
        </p:nvSpPr>
        <p:spPr>
          <a:xfrm>
            <a:off x="3213945" y="2398375"/>
            <a:ext cx="6366510" cy="92202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rPr>
              <a:t>以经济建设为中心？</a:t>
            </a:r>
            <a:endParaRPr lang="zh-CN" altLang="en-US" sz="5400" b="1" dirty="0">
              <a:ln w="9525">
                <a:solidFill>
                  <a:schemeClr val="bg1"/>
                </a:solidFill>
                <a:prstDash val="solid"/>
              </a:ln>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endParaRPr>
          </a:p>
        </p:txBody>
      </p:sp>
      <p:sp>
        <p:nvSpPr>
          <p:cNvPr id="6" name="矩形 5"/>
          <p:cNvSpPr/>
          <p:nvPr/>
        </p:nvSpPr>
        <p:spPr>
          <a:xfrm>
            <a:off x="4711452" y="4024590"/>
            <a:ext cx="3833108" cy="922020"/>
          </a:xfrm>
          <a:prstGeom prst="rect">
            <a:avLst/>
          </a:prstGeom>
          <a:noFill/>
        </p:spPr>
        <p:txBody>
          <a:bodyPr wrap="square" lIns="91440" tIns="45720" rIns="91440" bIns="45720">
            <a:spAutoFit/>
          </a:bodyPr>
          <a:lstStyle/>
          <a:p>
            <a:pPr algn="ctr"/>
            <a:r>
              <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rPr>
              <a:t>扩大开放？</a:t>
            </a:r>
            <a:endParaRPr lang="zh-CN" alt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华文楷体" panose="02010600040101010101" pitchFamily="2" charset="-122"/>
              <a:ea typeface="华文楷体" panose="0201060004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6" presetClass="emph" presetSubtype="0" fill="hold" grpId="1" nodeType="withEffect">
                                  <p:stCondLst>
                                    <p:cond delay="0"/>
                                  </p:stCondLst>
                                  <p:childTnLst>
                                    <p:animScale>
                                      <p:cBhvr>
                                        <p:cTn id="10" dur="2000" fill="hold"/>
                                        <p:tgtEl>
                                          <p:spTgt spid="4"/>
                                        </p:tgtEl>
                                      </p:cBhvr>
                                      <p:by x="150000" y="150000"/>
                                    </p:animScale>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6" presetClass="emph" presetSubtype="0" fill="hold" grpId="1" nodeType="withEffect">
                                  <p:stCondLst>
                                    <p:cond delay="0"/>
                                  </p:stCondLst>
                                  <p:childTnLst>
                                    <p:animScale>
                                      <p:cBhvr>
                                        <p:cTn id="16" dur="2000" fill="hold"/>
                                        <p:tgtEl>
                                          <p:spTgt spid="5"/>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6" presetClass="emph" presetSubtype="0" fill="hold" grpId="1" nodeType="withEffect">
                                  <p:stCondLst>
                                    <p:cond delay="0"/>
                                  </p:stCondLst>
                                  <p:childTnLst>
                                    <p:animScale>
                                      <p:cBhvr>
                                        <p:cTn id="22"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7071995" y="1673860"/>
            <a:ext cx="5037455" cy="3152140"/>
          </a:xfrm>
          <a:prstGeom prst="rect">
            <a:avLst/>
          </a:prstGeom>
        </p:spPr>
      </p:pic>
      <p:sp>
        <p:nvSpPr>
          <p:cNvPr id="2" name="文本框 1"/>
          <p:cNvSpPr txBox="1"/>
          <p:nvPr/>
        </p:nvSpPr>
        <p:spPr>
          <a:xfrm>
            <a:off x="84808" y="2428240"/>
            <a:ext cx="1013460" cy="2397760"/>
          </a:xfrm>
          <a:prstGeom prst="rect">
            <a:avLst/>
          </a:prstGeom>
          <a:noFill/>
        </p:spPr>
        <p:txBody>
          <a:bodyPr vert="eaVert" wrap="square" rtlCol="0">
            <a:spAutoFit/>
          </a:bodyPr>
          <a:lstStyle/>
          <a:p>
            <a:r>
              <a:rPr lang="zh-CN" altLang="en-US" sz="5400" dirty="0">
                <a:solidFill>
                  <a:srgbClr val="FF0000"/>
                </a:solidFill>
                <a:latin typeface="华文隶书" panose="02010800040101010101" charset="-122"/>
                <a:ea typeface="华文隶书" panose="02010800040101010101" charset="-122"/>
              </a:rPr>
              <a:t>国内</a:t>
            </a:r>
            <a:endParaRPr lang="zh-CN" altLang="en-US" sz="5400" dirty="0">
              <a:solidFill>
                <a:srgbClr val="FF0000"/>
              </a:solidFill>
              <a:latin typeface="华文隶书" panose="02010800040101010101" charset="-122"/>
              <a:ea typeface="华文隶书" panose="02010800040101010101" charset="-122"/>
            </a:endParaRPr>
          </a:p>
        </p:txBody>
      </p:sp>
      <p:sp>
        <p:nvSpPr>
          <p:cNvPr id="3" name="文本框 2"/>
          <p:cNvSpPr txBox="1"/>
          <p:nvPr/>
        </p:nvSpPr>
        <p:spPr>
          <a:xfrm>
            <a:off x="1469823" y="1267776"/>
            <a:ext cx="4826000" cy="4523105"/>
          </a:xfrm>
          <a:prstGeom prst="rect">
            <a:avLst/>
          </a:prstGeom>
          <a:noFill/>
        </p:spPr>
        <p:txBody>
          <a:bodyPr wrap="square" rtlCol="0">
            <a:spAutoFit/>
          </a:bodyPr>
          <a:lstStyle/>
          <a:p>
            <a:r>
              <a:rPr lang="zh-CN" altLang="en-US" sz="3200" dirty="0">
                <a:latin typeface="华文楷体" panose="02010600040101010101" pitchFamily="2" charset="-122"/>
                <a:ea typeface="华文楷体" panose="02010600040101010101" pitchFamily="2" charset="-122"/>
              </a:rPr>
              <a:t>国内改革开放正处于一个关键的历史时刻：历时三年的治理整顿任务基本完成，经济环境和经济秩序出现了有利改革的形势，但是，经济生活中如市场疲软、经济结构不合理等一些深层次的问题并没有从根本上解决</a:t>
            </a:r>
            <a:endParaRPr lang="zh-CN" altLang="en-US" sz="3200" dirty="0">
              <a:latin typeface="华文楷体" panose="02010600040101010101" pitchFamily="2" charset="-122"/>
              <a:ea typeface="华文楷体" panose="02010600040101010101" pitchFamily="2" charset="-122"/>
            </a:endParaRPr>
          </a:p>
        </p:txBody>
      </p:sp>
      <p:sp>
        <p:nvSpPr>
          <p:cNvPr id="7" name="文本框 6"/>
          <p:cNvSpPr txBox="1"/>
          <p:nvPr/>
        </p:nvSpPr>
        <p:spPr>
          <a:xfrm>
            <a:off x="962660" y="989965"/>
            <a:ext cx="6109335" cy="5077460"/>
          </a:xfrm>
          <a:prstGeom prst="rect">
            <a:avLst/>
          </a:prstGeom>
          <a:noFill/>
        </p:spPr>
        <p:txBody>
          <a:bodyPr wrap="square" rtlCol="0">
            <a:spAutoFit/>
          </a:bodyPr>
          <a:lstStyle/>
          <a:p>
            <a:pPr>
              <a:lnSpc>
                <a:spcPct val="150000"/>
              </a:lnSpc>
            </a:pPr>
            <a:r>
              <a:rPr lang="zh-CN" altLang="en-US" sz="2400" b="1" dirty="0">
                <a:latin typeface="华文楷体" panose="02010600040101010101" pitchFamily="2" charset="-122"/>
                <a:ea typeface="华文楷体" panose="02010600040101010101" pitchFamily="2" charset="-122"/>
              </a:rPr>
              <a:t>① 西方国家对中国实行制裁、封锁和孤立的政策，外商投资止步观望。</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②外贸出口下降，旅游业萎缩</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③在贯彻治理整顿方针过程中，有些措施以指令性计划和行政命令为主，要求急、力度大，发展速度受到一刀切的严格限制。</a:t>
            </a:r>
            <a:endParaRPr lang="en-US" altLang="zh-CN" sz="2400" b="1" dirty="0">
              <a:latin typeface="华文楷体" panose="02010600040101010101" pitchFamily="2" charset="-122"/>
              <a:ea typeface="华文楷体" panose="02010600040101010101" pitchFamily="2" charset="-122"/>
            </a:endParaRPr>
          </a:p>
          <a:p>
            <a:pPr>
              <a:lnSpc>
                <a:spcPct val="150000"/>
              </a:lnSpc>
            </a:pPr>
            <a:r>
              <a:rPr lang="zh-CN" altLang="en-US" sz="2400" b="1" dirty="0">
                <a:solidFill>
                  <a:srgbClr val="FF0000"/>
                </a:solidFill>
                <a:latin typeface="华文楷体" panose="02010600040101010101" pitchFamily="2" charset="-122"/>
                <a:ea typeface="华文楷体" panose="02010600040101010101" pitchFamily="2" charset="-122"/>
              </a:rPr>
              <a:t>市场疲软、销售不畅、库存增加          生产萎缩、经济下滑</a:t>
            </a:r>
            <a:endParaRPr lang="en-US" altLang="zh-CN" sz="2400" b="1" dirty="0">
              <a:solidFill>
                <a:srgbClr val="FF0000"/>
              </a:solidFill>
              <a:latin typeface="华文楷体" panose="02010600040101010101" pitchFamily="2" charset="-122"/>
              <a:ea typeface="华文楷体" panose="02010600040101010101" pitchFamily="2" charset="-122"/>
            </a:endParaRPr>
          </a:p>
          <a:p>
            <a:pPr>
              <a:lnSpc>
                <a:spcPct val="150000"/>
              </a:lnSpc>
            </a:pPr>
            <a:r>
              <a:rPr lang="zh-CN" altLang="en-US" sz="2400" b="1" dirty="0">
                <a:latin typeface="华文楷体" panose="02010600040101010101" pitchFamily="2" charset="-122"/>
                <a:ea typeface="华文楷体" panose="02010600040101010101" pitchFamily="2" charset="-122"/>
              </a:rPr>
              <a:t>④在思想政治方面，“左”的东西再次浮现</a:t>
            </a:r>
            <a:endParaRPr lang="zh-CN" altLang="en-US" sz="2400" b="1" dirty="0">
              <a:latin typeface="华文楷体" panose="02010600040101010101" pitchFamily="2" charset="-122"/>
              <a:ea typeface="华文楷体" panose="02010600040101010101" pitchFamily="2" charset="-122"/>
            </a:endParaRPr>
          </a:p>
        </p:txBody>
      </p:sp>
      <p:cxnSp>
        <p:nvCxnSpPr>
          <p:cNvPr id="8" name="直接箭头连接符 7"/>
          <p:cNvCxnSpPr/>
          <p:nvPr/>
        </p:nvCxnSpPr>
        <p:spPr>
          <a:xfrm>
            <a:off x="5567680" y="4632960"/>
            <a:ext cx="6096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3"/>
                                        </p:tgtEl>
                                      </p:cBhvr>
                                    </p:animEffect>
                                    <p:set>
                                      <p:cBhvr>
                                        <p:cTn id="11" dur="1" fill="hold">
                                          <p:stCondLst>
                                            <p:cond delay="499"/>
                                          </p:stCondLst>
                                        </p:cTn>
                                        <p:tgtEl>
                                          <p:spTgt spid="3"/>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688733" y="3135910"/>
            <a:ext cx="4754880" cy="706755"/>
          </a:xfrm>
          <a:prstGeom prst="rect">
            <a:avLst/>
          </a:prstGeom>
        </p:spPr>
        <p:txBody>
          <a:bodyPr wrap="none">
            <a:spAutoFit/>
          </a:bodyPr>
          <a:lstStyle/>
          <a:p>
            <a:r>
              <a:rPr lang="zh-CN" altLang="en-US" sz="4000" dirty="0">
                <a:solidFill>
                  <a:schemeClr val="tx1"/>
                </a:solidFill>
                <a:latin typeface="华文新魏" panose="02010800040101010101" charset="-122"/>
                <a:ea typeface="华文新魏" panose="02010800040101010101" charset="-122"/>
              </a:rPr>
              <a:t>南方谈话的主要内容</a:t>
            </a:r>
            <a:endParaRPr lang="zh-CN" altLang="en-US" sz="3600" dirty="0">
              <a:solidFill>
                <a:srgbClr val="E24F31"/>
              </a:solidFill>
              <a:latin typeface="Source Han Sans CN Normal" panose="020B0200000000000000" charset="-122"/>
              <a:ea typeface="Source Han Sans CN Normal" panose="020B0200000000000000" charset="-122"/>
            </a:endParaRPr>
          </a:p>
        </p:txBody>
      </p:sp>
      <p:sp>
        <p:nvSpPr>
          <p:cNvPr id="9" name="圆角矩形 8"/>
          <p:cNvSpPr/>
          <p:nvPr/>
        </p:nvSpPr>
        <p:spPr>
          <a:xfrm>
            <a:off x="4860348" y="2139546"/>
            <a:ext cx="2458085" cy="648335"/>
          </a:xfrm>
          <a:prstGeom prst="roundRect">
            <a:avLst>
              <a:gd name="adj" fmla="val 16109"/>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4000" b="1" dirty="0">
                <a:latin typeface="Source Han Sans CN Normal" panose="020B0200000000000000" charset="-122"/>
                <a:ea typeface="Source Han Sans CN Normal" panose="020B0200000000000000" charset="-122"/>
                <a:sym typeface="印品黑体" panose="00000500000000000000" pitchFamily="2" charset="-122"/>
              </a:rPr>
              <a:t>第二部分</a:t>
            </a:r>
            <a:endParaRPr lang="zh-CN" altLang="en-US" sz="4000" b="1" dirty="0">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10" name="圆角矩形 9"/>
          <p:cNvSpPr/>
          <p:nvPr/>
        </p:nvSpPr>
        <p:spPr>
          <a:xfrm>
            <a:off x="2511483" y="2979651"/>
            <a:ext cx="7155815" cy="958850"/>
          </a:xfrm>
          <a:prstGeom prst="roundRect">
            <a:avLst>
              <a:gd name="adj" fmla="val 16109"/>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zh-CN" altLang="en-US" sz="2400" b="1" dirty="0">
              <a:solidFill>
                <a:schemeClr val="tx1"/>
              </a:solidFill>
              <a:latin typeface="Source Han Sans CN Normal" panose="020B0200000000000000" charset="-122"/>
              <a:ea typeface="Source Han Sans CN Normal" panose="020B0200000000000000" charset="-122"/>
              <a:sym typeface="印品黑体" panose="00000500000000000000" pitchFamily="2"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579021" y="2215355"/>
            <a:ext cx="3832499" cy="1440160"/>
            <a:chOff x="1643204" y="2950494"/>
            <a:chExt cx="3832499" cy="1440160"/>
          </a:xfrm>
        </p:grpSpPr>
        <p:sp>
          <p:nvSpPr>
            <p:cNvPr id="12" name="对角圆角矩形 11"/>
            <p:cNvSpPr/>
            <p:nvPr/>
          </p:nvSpPr>
          <p:spPr>
            <a:xfrm>
              <a:off x="1643204" y="3465055"/>
              <a:ext cx="3832499" cy="925599"/>
            </a:xfrm>
            <a:prstGeom prst="round2DiagRect">
              <a:avLst>
                <a:gd name="adj1" fmla="val 50000"/>
                <a:gd name="adj2" fmla="val 0"/>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ource Han Sans CN Normal" panose="020B0200000000000000" charset="-122"/>
                <a:ea typeface="Source Han Sans CN Normal" panose="020B0200000000000000" charset="-122"/>
                <a:sym typeface="印品黑体" panose="00000500000000000000" pitchFamily="2" charset="-122"/>
              </a:endParaRPr>
            </a:p>
          </p:txBody>
        </p:sp>
        <p:sp>
          <p:nvSpPr>
            <p:cNvPr id="13" name="矩形 12"/>
            <p:cNvSpPr/>
            <p:nvPr/>
          </p:nvSpPr>
          <p:spPr>
            <a:xfrm>
              <a:off x="2875027" y="3642634"/>
              <a:ext cx="1808480" cy="583565"/>
            </a:xfrm>
            <a:prstGeom prst="rect">
              <a:avLst/>
            </a:prstGeom>
          </p:spPr>
          <p:txBody>
            <a:bodyPr wrap="none">
              <a:spAutoFit/>
            </a:bodyPr>
            <a:lstStyle/>
            <a:p>
              <a:r>
                <a:rPr lang="zh-CN" altLang="en-US" sz="3200" dirty="0">
                  <a:solidFill>
                    <a:srgbClr val="FBFF4B"/>
                  </a:solidFill>
                  <a:latin typeface="Source Han Sans CN Normal" panose="020B0200000000000000" charset="-122"/>
                  <a:ea typeface="Source Han Sans CN Normal" panose="020B0200000000000000" charset="-122"/>
                  <a:cs typeface="Source Han Sans CN Normal" panose="020B0200000000000000" charset="-122"/>
                  <a:sym typeface="印品黑体" panose="00000500000000000000" pitchFamily="2" charset="-122"/>
                </a:rPr>
                <a:t>具体内容</a:t>
              </a:r>
              <a:endParaRPr lang="zh-CN" altLang="en-US" sz="3200" dirty="0">
                <a:solidFill>
                  <a:srgbClr val="FBFF4B"/>
                </a:solidFill>
                <a:latin typeface="Source Han Sans CN Normal" panose="020B0200000000000000" charset="-122"/>
                <a:ea typeface="Source Han Sans CN Normal" panose="020B0200000000000000" charset="-122"/>
                <a:cs typeface="Source Han Sans CN Normal" panose="020B0200000000000000" charset="-122"/>
                <a:sym typeface="印品黑体" panose="00000500000000000000" pitchFamily="2" charset="-122"/>
              </a:endParaRPr>
            </a:p>
          </p:txBody>
        </p:sp>
        <p:pic>
          <p:nvPicPr>
            <p:cNvPr id="14" name="Picture 7" descr="G:\2016我图\两会\ooopic_10194892_b0c64675b11c678cafbc\00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1645486" y="2950494"/>
              <a:ext cx="690528" cy="1440160"/>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KSO_Shape"/>
          <p:cNvSpPr>
            <a:spLocks noChangeAspect="1"/>
          </p:cNvSpPr>
          <p:nvPr/>
        </p:nvSpPr>
        <p:spPr>
          <a:xfrm>
            <a:off x="5319395" y="1207225"/>
            <a:ext cx="516255" cy="516255"/>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Source Han Sans CN Normal" panose="020B0200000000000000" charset="-122"/>
              <a:ea typeface="Source Han Sans CN Normal" panose="020B0200000000000000" charset="-122"/>
            </a:endParaRPr>
          </a:p>
        </p:txBody>
      </p:sp>
      <p:sp>
        <p:nvSpPr>
          <p:cNvPr id="17" name="矩形 16"/>
          <p:cNvSpPr/>
          <p:nvPr/>
        </p:nvSpPr>
        <p:spPr>
          <a:xfrm>
            <a:off x="6088380" y="821690"/>
            <a:ext cx="2694305" cy="52070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思源黑体" panose="020B0500000000000000" pitchFamily="34" charset="-122"/>
              </a:rPr>
              <a:t>深圳视察</a:t>
            </a:r>
            <a:endParaRPr kumimoji="0" lang="zh-CN" altLang="en-US" sz="280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思源黑体" panose="020B0500000000000000" pitchFamily="34" charset="-122"/>
            </a:endParaRPr>
          </a:p>
        </p:txBody>
      </p:sp>
      <p:sp>
        <p:nvSpPr>
          <p:cNvPr id="18" name="KSO_Shape"/>
          <p:cNvSpPr>
            <a:spLocks noChangeAspect="1"/>
          </p:cNvSpPr>
          <p:nvPr/>
        </p:nvSpPr>
        <p:spPr>
          <a:xfrm>
            <a:off x="5319395" y="2310855"/>
            <a:ext cx="516255" cy="516255"/>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Source Han Sans CN Normal" panose="020B0200000000000000" charset="-122"/>
              <a:ea typeface="Source Han Sans CN Normal" panose="020B0200000000000000" charset="-122"/>
            </a:endParaRPr>
          </a:p>
        </p:txBody>
      </p:sp>
      <p:sp>
        <p:nvSpPr>
          <p:cNvPr id="20" name="矩形 19"/>
          <p:cNvSpPr/>
          <p:nvPr/>
        </p:nvSpPr>
        <p:spPr>
          <a:xfrm>
            <a:off x="6088380" y="2061210"/>
            <a:ext cx="2462530" cy="520700"/>
          </a:xfrm>
          <a:prstGeom prst="rect">
            <a:avLst/>
          </a:prstGeom>
        </p:spPr>
        <p:txBody>
          <a:bodyPr wrap="square" lIns="91433" tIns="45716" rIns="91433" bIns="45716">
            <a:spAutoFit/>
          </a:bodyPr>
          <a:lstStyle/>
          <a:p>
            <a:pPr marL="0" marR="0" lvl="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思源黑体" panose="020B0500000000000000" pitchFamily="34" charset="-122"/>
              </a:rPr>
              <a:t>珠海视察</a:t>
            </a:r>
            <a:endParaRPr kumimoji="0" lang="zh-CN" altLang="en-US" sz="280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思源黑体" panose="020B0500000000000000" pitchFamily="34" charset="-122"/>
            </a:endParaRPr>
          </a:p>
        </p:txBody>
      </p:sp>
      <p:sp>
        <p:nvSpPr>
          <p:cNvPr id="21" name="KSO_Shape"/>
          <p:cNvSpPr>
            <a:spLocks noChangeAspect="1"/>
          </p:cNvSpPr>
          <p:nvPr/>
        </p:nvSpPr>
        <p:spPr>
          <a:xfrm>
            <a:off x="5319395" y="3403055"/>
            <a:ext cx="516255" cy="516255"/>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Source Han Sans CN Normal" panose="020B0200000000000000" charset="-122"/>
              <a:ea typeface="Source Han Sans CN Normal" panose="020B0200000000000000" charset="-122"/>
            </a:endParaRPr>
          </a:p>
        </p:txBody>
      </p:sp>
      <p:sp>
        <p:nvSpPr>
          <p:cNvPr id="24" name="矩形 23"/>
          <p:cNvSpPr/>
          <p:nvPr/>
        </p:nvSpPr>
        <p:spPr>
          <a:xfrm>
            <a:off x="6088570" y="3134768"/>
            <a:ext cx="1934520" cy="52070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思源黑体" panose="020B0500000000000000" pitchFamily="34" charset="-122"/>
              </a:rPr>
              <a:t>武昌视察</a:t>
            </a:r>
            <a:endParaRPr kumimoji="0" lang="zh-CN" altLang="en-US" sz="1860" i="0" u="none" strike="noStrike" kern="1200" cap="none" spc="0" normalizeH="0" baseline="0" noProof="0" dirty="0">
              <a:ln>
                <a:noFill/>
              </a:ln>
              <a:solidFill>
                <a:srgbClr val="E24F31"/>
              </a:solidFill>
              <a:effectLst/>
              <a:uLnTx/>
              <a:uFillTx/>
              <a:latin typeface="Source Han Sans CN Normal" panose="020B0200000000000000" charset="-122"/>
              <a:ea typeface="Source Han Sans CN Normal" panose="020B0200000000000000" charset="-122"/>
              <a:cs typeface="Open Sans" pitchFamily="34" charset="0"/>
              <a:sym typeface="思源黑体" panose="020B0500000000000000" pitchFamily="34" charset="-122"/>
            </a:endParaRPr>
          </a:p>
        </p:txBody>
      </p:sp>
      <p:sp>
        <p:nvSpPr>
          <p:cNvPr id="25" name="KSO_Shape"/>
          <p:cNvSpPr>
            <a:spLocks noChangeAspect="1"/>
          </p:cNvSpPr>
          <p:nvPr/>
        </p:nvSpPr>
        <p:spPr>
          <a:xfrm>
            <a:off x="5319395" y="4495255"/>
            <a:ext cx="516255" cy="516255"/>
          </a:xfrm>
          <a:custGeom>
            <a:avLst/>
            <a:gdLst>
              <a:gd name="connsiteX0" fmla="*/ 158628 w 585904"/>
              <a:gd name="connsiteY0" fmla="*/ 130053 h 585904"/>
              <a:gd name="connsiteX1" fmla="*/ 321527 w 585904"/>
              <a:gd name="connsiteY1" fmla="*/ 292952 h 585904"/>
              <a:gd name="connsiteX2" fmla="*/ 158628 w 585904"/>
              <a:gd name="connsiteY2" fmla="*/ 455850 h 585904"/>
              <a:gd name="connsiteX3" fmla="*/ 321527 w 585904"/>
              <a:gd name="connsiteY3" fmla="*/ 455850 h 585904"/>
              <a:gd name="connsiteX4" fmla="*/ 484425 w 585904"/>
              <a:gd name="connsiteY4" fmla="*/ 292952 h 585904"/>
              <a:gd name="connsiteX5" fmla="*/ 321527 w 585904"/>
              <a:gd name="connsiteY5" fmla="*/ 130053 h 585904"/>
              <a:gd name="connsiteX6" fmla="*/ 292952 w 585904"/>
              <a:gd name="connsiteY6" fmla="*/ 0 h 585904"/>
              <a:gd name="connsiteX7" fmla="*/ 585904 w 585904"/>
              <a:gd name="connsiteY7" fmla="*/ 292952 h 585904"/>
              <a:gd name="connsiteX8" fmla="*/ 292952 w 585904"/>
              <a:gd name="connsiteY8" fmla="*/ 585904 h 585904"/>
              <a:gd name="connsiteX9" fmla="*/ 0 w 585904"/>
              <a:gd name="connsiteY9" fmla="*/ 292952 h 585904"/>
              <a:gd name="connsiteX10" fmla="*/ 292952 w 585904"/>
              <a:gd name="connsiteY10" fmla="*/ 0 h 58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904" h="585904">
                <a:moveTo>
                  <a:pt x="158628" y="130053"/>
                </a:moveTo>
                <a:lnTo>
                  <a:pt x="321527" y="292952"/>
                </a:lnTo>
                <a:lnTo>
                  <a:pt x="158628" y="455850"/>
                </a:lnTo>
                <a:lnTo>
                  <a:pt x="321527" y="455850"/>
                </a:lnTo>
                <a:lnTo>
                  <a:pt x="484425" y="292952"/>
                </a:lnTo>
                <a:lnTo>
                  <a:pt x="321527" y="130053"/>
                </a:lnTo>
                <a:close/>
                <a:moveTo>
                  <a:pt x="292952" y="0"/>
                </a:moveTo>
                <a:cubicBezTo>
                  <a:pt x="454745" y="0"/>
                  <a:pt x="585904" y="131159"/>
                  <a:pt x="585904" y="292952"/>
                </a:cubicBezTo>
                <a:cubicBezTo>
                  <a:pt x="585904" y="454745"/>
                  <a:pt x="454745" y="585904"/>
                  <a:pt x="292952" y="585904"/>
                </a:cubicBezTo>
                <a:cubicBezTo>
                  <a:pt x="131159" y="585904"/>
                  <a:pt x="0" y="454745"/>
                  <a:pt x="0" y="292952"/>
                </a:cubicBezTo>
                <a:cubicBezTo>
                  <a:pt x="0" y="131159"/>
                  <a:pt x="131159" y="0"/>
                  <a:pt x="292952" y="0"/>
                </a:cubicBezTo>
                <a:close/>
              </a:path>
            </a:pathLst>
          </a:custGeom>
          <a:solidFill>
            <a:srgbClr val="E24F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latin typeface="Source Han Sans CN Normal" panose="020B0200000000000000" charset="-122"/>
              <a:ea typeface="Source Han Sans CN Normal" panose="020B0200000000000000" charset="-122"/>
            </a:endParaRPr>
          </a:p>
        </p:txBody>
      </p:sp>
      <p:cxnSp>
        <p:nvCxnSpPr>
          <p:cNvPr id="28" name="直线连接符 27"/>
          <p:cNvCxnSpPr/>
          <p:nvPr/>
        </p:nvCxnSpPr>
        <p:spPr>
          <a:xfrm>
            <a:off x="4854171" y="1089433"/>
            <a:ext cx="0" cy="4219358"/>
          </a:xfrm>
          <a:prstGeom prst="line">
            <a:avLst/>
          </a:prstGeom>
          <a:noFill/>
          <a:ln w="38100" cap="flat">
            <a:solidFill>
              <a:srgbClr val="E24F31"/>
            </a:solidFill>
            <a:prstDash val="solid"/>
            <a:miter lim="800000"/>
          </a:ln>
        </p:spPr>
        <p:style>
          <a:lnRef idx="0">
            <a:srgbClr val="FFFFFF"/>
          </a:lnRef>
          <a:fillRef idx="0">
            <a:srgbClr val="FFFFFF"/>
          </a:fillRef>
          <a:effectRef idx="0">
            <a:srgbClr val="FFFFFF"/>
          </a:effectRef>
          <a:fontRef idx="none"/>
        </p:style>
      </p:cxnSp>
      <p:sp>
        <p:nvSpPr>
          <p:cNvPr id="5" name="文本框 4"/>
          <p:cNvSpPr txBox="1"/>
          <p:nvPr/>
        </p:nvSpPr>
        <p:spPr>
          <a:xfrm>
            <a:off x="6241415" y="1326515"/>
            <a:ext cx="3720465"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中国要警惕右，但主要是防‘左’</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6" name="文本框 5"/>
          <p:cNvSpPr txBox="1"/>
          <p:nvPr/>
        </p:nvSpPr>
        <p:spPr>
          <a:xfrm>
            <a:off x="6251575" y="2550160"/>
            <a:ext cx="685800"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不动摇</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7" name="文本框 6"/>
          <p:cNvSpPr txBox="1"/>
          <p:nvPr/>
        </p:nvSpPr>
        <p:spPr>
          <a:xfrm>
            <a:off x="6241415" y="3655695"/>
            <a:ext cx="1143000" cy="27686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0" tIns="0" rIns="0" bIns="0"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rPr>
              <a:t>三个有利于</a:t>
            </a:r>
            <a:endParaRPr kumimoji="0" lang="zh-CN" altLang="en-US" sz="1800" b="0" i="0" u="none" strike="noStrike" cap="none" spc="0" normalizeH="0" baseline="0">
              <a:ln>
                <a:noFill/>
              </a:ln>
              <a:solidFill>
                <a:srgbClr val="000000"/>
              </a:solidFill>
              <a:effectLst/>
              <a:uFillTx/>
              <a:latin typeface="+mj-lt"/>
              <a:ea typeface="+mj-ea"/>
              <a:cs typeface="+mj-cs"/>
              <a:sym typeface="等线" panose="02010600030101010101" charset="-122"/>
            </a:endParaRPr>
          </a:p>
        </p:txBody>
      </p:sp>
      <p:sp>
        <p:nvSpPr>
          <p:cNvPr id="2" name="文本框 1"/>
          <p:cNvSpPr txBox="1"/>
          <p:nvPr/>
        </p:nvSpPr>
        <p:spPr>
          <a:xfrm>
            <a:off x="6240780" y="4580890"/>
            <a:ext cx="2145030" cy="43053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a:spAutoFit/>
          </a:bodyPr>
          <a:p>
            <a:pPr marL="0" marR="0" algn="l" defTabSz="914400" rtl="0" fontAlgn="auto" latinLnBrk="0" hangingPunct="1">
              <a:lnSpc>
                <a:spcPct val="100000"/>
              </a:lnSpc>
              <a:spcBef>
                <a:spcPts val="0"/>
              </a:spcBef>
              <a:spcAft>
                <a:spcPts val="0"/>
              </a:spcAft>
              <a:buClrTx/>
              <a:buSzTx/>
              <a:buFontTx/>
              <a:buNone/>
              <a:defRPr/>
            </a:pPr>
            <a:r>
              <a:rPr kumimoji="0" lang="zh-CN" altLang="en-US" sz="2800" b="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等线" panose="02010600030101010101" charset="-122"/>
              </a:rPr>
              <a:t>总结与发展</a:t>
            </a:r>
            <a:endParaRPr kumimoji="0" lang="zh-CN" altLang="en-US" sz="2800" b="0" i="0" u="none" strike="noStrike" kern="1200" cap="none" spc="0" normalizeH="0" baseline="0" noProof="0" dirty="0">
              <a:ln>
                <a:noFill/>
              </a:ln>
              <a:solidFill>
                <a:schemeClr val="tx1"/>
              </a:solidFill>
              <a:effectLst/>
              <a:uLnTx/>
              <a:uFillTx/>
              <a:latin typeface="华文行楷" panose="02010800040101010101" charset="-122"/>
              <a:ea typeface="华文行楷" panose="02010800040101010101" charset="-122"/>
              <a:cs typeface="Open Sans" pitchFamily="34" charset="0"/>
              <a:sym typeface="等线" panose="02010600030101010101"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1000" fill="hold"/>
                                        <p:tgtEl>
                                          <p:spTgt spid="18"/>
                                        </p:tgtEl>
                                        <p:attrNameLst>
                                          <p:attrName>ppt_w</p:attrName>
                                        </p:attrNameLst>
                                      </p:cBhvr>
                                      <p:tavLst>
                                        <p:tav tm="0">
                                          <p:val>
                                            <p:fltVal val="0"/>
                                          </p:val>
                                        </p:tav>
                                        <p:tav tm="100000">
                                          <p:val>
                                            <p:strVal val="#ppt_w"/>
                                          </p:val>
                                        </p:tav>
                                      </p:tavLst>
                                    </p:anim>
                                    <p:anim calcmode="lin" valueType="num">
                                      <p:cBhvr>
                                        <p:cTn id="19" dur="1000" fill="hold"/>
                                        <p:tgtEl>
                                          <p:spTgt spid="18"/>
                                        </p:tgtEl>
                                        <p:attrNameLst>
                                          <p:attrName>ppt_h</p:attrName>
                                        </p:attrNameLst>
                                      </p:cBhvr>
                                      <p:tavLst>
                                        <p:tav tm="0">
                                          <p:val>
                                            <p:fltVal val="0"/>
                                          </p:val>
                                        </p:tav>
                                        <p:tav tm="100000">
                                          <p:val>
                                            <p:strVal val="#ppt_h"/>
                                          </p:val>
                                        </p:tav>
                                      </p:tavLst>
                                    </p:anim>
                                    <p:anim calcmode="lin" valueType="num">
                                      <p:cBhvr>
                                        <p:cTn id="20" dur="1000" fill="hold"/>
                                        <p:tgtEl>
                                          <p:spTgt spid="18"/>
                                        </p:tgtEl>
                                        <p:attrNameLst>
                                          <p:attrName>style.rotation</p:attrName>
                                        </p:attrNameLst>
                                      </p:cBhvr>
                                      <p:tavLst>
                                        <p:tav tm="0">
                                          <p:val>
                                            <p:fltVal val="90"/>
                                          </p:val>
                                        </p:tav>
                                        <p:tav tm="100000">
                                          <p:val>
                                            <p:fltVal val="0"/>
                                          </p:val>
                                        </p:tav>
                                      </p:tavLst>
                                    </p:anim>
                                    <p:animEffect transition="in" filter="fade">
                                      <p:cBhvr>
                                        <p:cTn id="21" dur="1000"/>
                                        <p:tgtEl>
                                          <p:spTgt spid="18"/>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 calcmode="lin" valueType="num">
                                      <p:cBhvr>
                                        <p:cTn id="32" dur="1000" fill="hold"/>
                                        <p:tgtEl>
                                          <p:spTgt spid="25"/>
                                        </p:tgtEl>
                                        <p:attrNameLst>
                                          <p:attrName>style.rotation</p:attrName>
                                        </p:attrNameLst>
                                      </p:cBhvr>
                                      <p:tavLst>
                                        <p:tav tm="0">
                                          <p:val>
                                            <p:fltVal val="90"/>
                                          </p:val>
                                        </p:tav>
                                        <p:tav tm="100000">
                                          <p:val>
                                            <p:fltVal val="0"/>
                                          </p:val>
                                        </p:tav>
                                      </p:tavLst>
                                    </p:anim>
                                    <p:animEffect transition="in" filter="fade">
                                      <p:cBhvr>
                                        <p:cTn id="33"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8" grpId="0" bldLvl="0" animBg="1"/>
      <p:bldP spid="21" grpId="0" bldLvl="0" animBg="1"/>
      <p:bldP spid="25" grpId="0" bldLvl="0" animBg="1"/>
    </p:bldLst>
  </p:timing>
</p:sld>
</file>

<file path=ppt/tags/tag1.xml><?xml version="1.0" encoding="utf-8"?>
<p:tagLst xmlns:p="http://schemas.openxmlformats.org/presentationml/2006/main">
  <p:tag name="KSO_WM_UNIT_PLACING_PICTURE_USER_VIEWPORT" val="{&quot;height&quot;:10800,&quot;width&quot;:7200}"/>
</p:tagLst>
</file>

<file path=ppt/tags/tag10.xml><?xml version="1.0" encoding="utf-8"?>
<p:tagLst xmlns:p="http://schemas.openxmlformats.org/presentationml/2006/main">
  <p:tag name="PA" val="v5.1.0"/>
</p:tagLst>
</file>

<file path=ppt/tags/tag11.xml><?xml version="1.0" encoding="utf-8"?>
<p:tagLst xmlns:p="http://schemas.openxmlformats.org/presentationml/2006/main">
  <p:tag name="KSO_WM_UNIT_PLACING_PICTURE_USER_VIEWPORT" val="{&quot;height&quot;:6250.48188976378,&quot;width&quot;:2996.888188976378}"/>
</p:tagLst>
</file>

<file path=ppt/tags/tag12.xml><?xml version="1.0" encoding="utf-8"?>
<p:tagLst xmlns:p="http://schemas.openxmlformats.org/presentationml/2006/main">
  <p:tag name="PA" val="v5.1.0"/>
</p:tagLst>
</file>

<file path=ppt/tags/tag13.xml><?xml version="1.0" encoding="utf-8"?>
<p:tagLst xmlns:p="http://schemas.openxmlformats.org/presentationml/2006/main">
  <p:tag name="KSO_WPP_MARK_KEY" val="08b6b5c2-a8a4-4e8f-9fbd-e87fc844dc19"/>
  <p:tag name="COMMONDATA" val="eyJoZGlkIjoiNDY2OTMyNGMyN2EzYzcxNDNmMDdlYzA4ZmI3ZmEyMmYifQ=="/>
</p:tagLst>
</file>

<file path=ppt/tags/tag2.xml><?xml version="1.0" encoding="utf-8"?>
<p:tagLst xmlns:p="http://schemas.openxmlformats.org/presentationml/2006/main">
  <p:tag name="PA" val="v5.1.0"/>
</p:tagLst>
</file>

<file path=ppt/tags/tag3.xml><?xml version="1.0" encoding="utf-8"?>
<p:tagLst xmlns:p="http://schemas.openxmlformats.org/presentationml/2006/main">
  <p:tag name="KSO_WM_UNIT_PLACING_PICTURE_USER_VIEWPORT" val="{&quot;height&quot;:5194,&quot;width&quot;:8252}"/>
</p:tagLst>
</file>

<file path=ppt/tags/tag4.xml><?xml version="1.0" encoding="utf-8"?>
<p:tagLst xmlns:p="http://schemas.openxmlformats.org/presentationml/2006/main">
  <p:tag name="KSO_WM_UNIT_PLACING_PICTURE_USER_VIEWPORT" val="{&quot;height&quot;:10799,&quot;width&quot;:8816}"/>
</p:tagLst>
</file>

<file path=ppt/tags/tag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p="http://schemas.openxmlformats.org/presentationml/2006/main">
  <p:tag name="KSO_WM_BEAUTIFY_FLAG" val="#wm#"/>
  <p:tag name="KSO_WM_TEMPLATE_CATEGORY" val="custom"/>
  <p:tag name="KSO_WM_TEMPLATE_INDEX" val="20205176"/>
</p:tagLst>
</file>

<file path=ppt/tags/tag7.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PLACING_PICTURE_USER_VIEWPORT" val="{&quot;height&quot;:6250.48188976378,&quot;width&quot;:2996.888188976378}"/>
</p:tagLst>
</file>

<file path=ppt/tags/tag9.xml><?xml version="1.0" encoding="utf-8"?>
<p:tagLst xmlns:p="http://schemas.openxmlformats.org/presentationml/2006/main">
  <p:tag name="KSO_WM_UNIT_PLACING_PICTURE_USER_VIEWPORT" val="{&quot;height&quot;:6250.48188976378,&quot;width&quot;:2996.888188976378}"/>
</p:tagLst>
</file>

<file path=ppt/theme/theme1.xml><?xml version="1.0" encoding="utf-8"?>
<a:theme xmlns:a="http://schemas.openxmlformats.org/drawingml/2006/main" name="1ee2bcee421f71298b02cac3e3a0a639">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等线"/>
        <a:ea typeface="等线"/>
        <a:cs typeface="等线"/>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12700" cap="flat">
          <a:solidFill>
            <a:schemeClr val="accent1"/>
          </a:solidFill>
          <a:prstDash val="solid"/>
          <a:miter lim="800000"/>
        </a:ln>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0" tIns="0" rIns="0" bIns="0"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等线" panose="02010600030101010101"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1ee2bcee421f71298b02cac3e3a0a639</Template>
  <TotalTime>0</TotalTime>
  <Words>4869</Words>
  <Application>WPS 演示</Application>
  <PresentationFormat>宽屏</PresentationFormat>
  <Paragraphs>251</Paragraphs>
  <Slides>35</Slides>
  <Notes>5</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35</vt:i4>
      </vt:variant>
    </vt:vector>
  </HeadingPairs>
  <TitlesOfParts>
    <vt:vector size="57" baseType="lpstr">
      <vt:lpstr>Arial</vt:lpstr>
      <vt:lpstr>宋体</vt:lpstr>
      <vt:lpstr>Wingdings</vt:lpstr>
      <vt:lpstr>等线</vt:lpstr>
      <vt:lpstr>等线 Light</vt:lpstr>
      <vt:lpstr>Arial</vt:lpstr>
      <vt:lpstr>微软雅黑</vt:lpstr>
      <vt:lpstr>华文中宋</vt:lpstr>
      <vt:lpstr>Source Han Sans CN Normal</vt:lpstr>
      <vt:lpstr>印品黑体</vt:lpstr>
      <vt:lpstr>华文新魏</vt:lpstr>
      <vt:lpstr>华文隶书</vt:lpstr>
      <vt:lpstr>华文楷体</vt:lpstr>
      <vt:lpstr>华文行楷</vt:lpstr>
      <vt:lpstr>Open Sans</vt:lpstr>
      <vt:lpstr>思源黑体</vt:lpstr>
      <vt:lpstr>Segoe Print</vt:lpstr>
      <vt:lpstr>Helvetica</vt:lpstr>
      <vt:lpstr>Calibri Light</vt:lpstr>
      <vt:lpstr>黑体</vt:lpstr>
      <vt:lpstr>Arial Unicode MS</vt:lpstr>
      <vt:lpstr>1ee2bcee421f71298b02cac3e3a0a639</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橘 子夏</dc:creator>
  <cp:lastModifiedBy>婷之鹤</cp:lastModifiedBy>
  <cp:revision>9</cp:revision>
  <dcterms:created xsi:type="dcterms:W3CDTF">2022-12-02T14:43:00Z</dcterms:created>
  <dcterms:modified xsi:type="dcterms:W3CDTF">2023-02-21T08:42:38Z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2052-11.1.0.13703</vt:lpwstr>
  </property>
  <property fmtid="{D5CDD505-2E9C-101B-9397-08002B2CF9AE}" pid="3" name="ICV">
    <vt:lpwstr>2AC6FBBE0F064424A2836557D121F053</vt:lpwstr>
  </property>
</Properties>
</file>