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88" r:id="rId4"/>
    <p:sldId id="289" r:id="rId5"/>
    <p:sldId id="290" r:id="rId6"/>
    <p:sldId id="258" r:id="rId7"/>
    <p:sldId id="260" r:id="rId8"/>
    <p:sldId id="262" r:id="rId9"/>
    <p:sldId id="291" r:id="rId10"/>
    <p:sldId id="283" r:id="rId11"/>
    <p:sldId id="265" r:id="rId12"/>
    <p:sldId id="285" r:id="rId13"/>
    <p:sldId id="292" r:id="rId14"/>
    <p:sldId id="293" r:id="rId15"/>
    <p:sldId id="284" r:id="rId16"/>
    <p:sldId id="294" r:id="rId17"/>
    <p:sldId id="295" r:id="rId18"/>
    <p:sldId id="279" r:id="rId19"/>
    <p:sldId id="296" r:id="rId20"/>
    <p:sldId id="28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3680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762" y="634"/>
      </p:cViewPr>
      <p:guideLst>
        <p:guide pos="416"/>
        <p:guide pos="7256"/>
        <p:guide orient="horz" pos="3680"/>
        <p:guide orient="horz" pos="712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C286512-2601-49CF-8A8C-C520EADD91BC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0AA49FD-EE3D-48F5-AC61-1F68E20A5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56C722-5B24-4BB4-BD35-034F2777A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3A11B2-AAC7-47C6-9906-BC0E419A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500AD1-CD98-4A8D-AF11-06E19160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2A26CA-4E1C-4768-94F1-9ADC878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4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B8B9CB-0700-465B-B98B-7D199EC4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228444-6A8C-47D4-924D-A96614F8C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EC0D77-C7C6-4743-8506-60D1D75DF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5861AB-DB38-4AA2-835B-245D6D98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7A4EA8-C75F-4ECF-A199-2BA8B17C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AEEAD9-0BCB-481A-9211-FA28E96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037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ED495E-1B03-4F27-AD05-40BFC69E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65DE23-C6D6-417D-9136-5D154B9C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240754-7566-4749-840C-7376DEF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D2163D-075A-4A0A-8FD8-442EAB60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35ACB1-D1E9-472F-B442-731C2308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4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ADC75EA-02C5-4E49-A18F-1A07AD59E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25CE83-A7CE-45CE-8E17-A364EB59F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BC8C0C-28D8-4C89-86D8-17570006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624AD5-49ED-4716-8D39-1857BD85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750C51-0C52-4571-A7CE-E0BB0136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9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38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437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4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6F94704D-D6B0-49BA-B726-5736E6ED93F0}"/>
              </a:ext>
            </a:extLst>
          </p:cNvPr>
          <p:cNvSpPr/>
          <p:nvPr userDrawn="1"/>
        </p:nvSpPr>
        <p:spPr>
          <a:xfrm>
            <a:off x="-1" y="-8618"/>
            <a:ext cx="12192001" cy="687523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işľîḓé">
            <a:extLst>
              <a:ext uri="{FF2B5EF4-FFF2-40B4-BE49-F238E27FC236}">
                <a16:creationId xmlns:a16="http://schemas.microsoft.com/office/drawing/2014/main" id="{82EF903F-9242-46C1-9D65-FC581992A16F}"/>
              </a:ext>
            </a:extLst>
          </p:cNvPr>
          <p:cNvSpPr/>
          <p:nvPr userDrawn="1"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ï$ľíḋè">
            <a:extLst>
              <a:ext uri="{FF2B5EF4-FFF2-40B4-BE49-F238E27FC236}">
                <a16:creationId xmlns:a16="http://schemas.microsoft.com/office/drawing/2014/main" id="{C0EE292B-06B0-467E-9394-5A8CDE384B28}"/>
              </a:ext>
            </a:extLst>
          </p:cNvPr>
          <p:cNvSpPr/>
          <p:nvPr userDrawn="1"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íṥ1ide">
            <a:extLst>
              <a:ext uri="{FF2B5EF4-FFF2-40B4-BE49-F238E27FC236}">
                <a16:creationId xmlns:a16="http://schemas.microsoft.com/office/drawing/2014/main" id="{9A572F97-73D9-4E1F-97E0-F42DE6CDF260}"/>
              </a:ext>
            </a:extLst>
          </p:cNvPr>
          <p:cNvSpPr/>
          <p:nvPr userDrawn="1"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íṥ1ide">
            <a:extLst>
              <a:ext uri="{FF2B5EF4-FFF2-40B4-BE49-F238E27FC236}">
                <a16:creationId xmlns:a16="http://schemas.microsoft.com/office/drawing/2014/main" id="{AC926A3A-DF01-49FA-85C5-8C9B00D2B73F}"/>
              </a:ext>
            </a:extLst>
          </p:cNvPr>
          <p:cNvSpPr/>
          <p:nvPr userDrawn="1"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ï$ľíḋè">
            <a:extLst>
              <a:ext uri="{FF2B5EF4-FFF2-40B4-BE49-F238E27FC236}">
                <a16:creationId xmlns:a16="http://schemas.microsoft.com/office/drawing/2014/main" id="{D0B5B5A1-6621-41B6-B621-EC72BC7E415A}"/>
              </a:ext>
            </a:extLst>
          </p:cNvPr>
          <p:cNvSpPr/>
          <p:nvPr userDrawn="1"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00F2582-F006-4822-844B-97C0C5D6095F}"/>
              </a:ext>
            </a:extLst>
          </p:cNvPr>
          <p:cNvSpPr/>
          <p:nvPr userDrawn="1"/>
        </p:nvSpPr>
        <p:spPr>
          <a:xfrm>
            <a:off x="325500" y="294330"/>
            <a:ext cx="11541001" cy="6269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işľîḓé">
            <a:extLst>
              <a:ext uri="{FF2B5EF4-FFF2-40B4-BE49-F238E27FC236}">
                <a16:creationId xmlns:a16="http://schemas.microsoft.com/office/drawing/2014/main" id="{12F83025-5D05-4D88-825C-AD4692B8C90A}"/>
              </a:ext>
            </a:extLst>
          </p:cNvPr>
          <p:cNvSpPr/>
          <p:nvPr userDrawn="1"/>
        </p:nvSpPr>
        <p:spPr>
          <a:xfrm rot="16200000" flipH="1">
            <a:off x="1036102" y="4543150"/>
            <a:ext cx="1145855" cy="3501087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D8B682B1-CC65-4628-A115-7A2C0C2542F3}"/>
              </a:ext>
            </a:extLst>
          </p:cNvPr>
          <p:cNvSpPr/>
          <p:nvPr userDrawn="1"/>
        </p:nvSpPr>
        <p:spPr>
          <a:xfrm rot="7661876" flipH="1" flipV="1">
            <a:off x="-79296" y="1600438"/>
            <a:ext cx="954621" cy="781595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5" name="işľîḓé">
            <a:extLst>
              <a:ext uri="{FF2B5EF4-FFF2-40B4-BE49-F238E27FC236}">
                <a16:creationId xmlns:a16="http://schemas.microsoft.com/office/drawing/2014/main" id="{58938D26-99DC-408C-B385-066E445B61EB}"/>
              </a:ext>
            </a:extLst>
          </p:cNvPr>
          <p:cNvSpPr/>
          <p:nvPr userDrawn="1"/>
        </p:nvSpPr>
        <p:spPr>
          <a:xfrm rot="16200000" flipH="1">
            <a:off x="925762" y="4242276"/>
            <a:ext cx="1340091" cy="4094564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DDE41FA7-17A8-49F5-8CA7-B33AAA7F092B}"/>
              </a:ext>
            </a:extLst>
          </p:cNvPr>
          <p:cNvSpPr/>
          <p:nvPr userDrawn="1"/>
        </p:nvSpPr>
        <p:spPr>
          <a:xfrm>
            <a:off x="-4384079" y="-187344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íṥ1ide">
            <a:extLst>
              <a:ext uri="{FF2B5EF4-FFF2-40B4-BE49-F238E27FC236}">
                <a16:creationId xmlns:a16="http://schemas.microsoft.com/office/drawing/2014/main" id="{50AFEAFD-D839-4E0E-B4F6-EA6CB4CFCB18}"/>
              </a:ext>
            </a:extLst>
          </p:cNvPr>
          <p:cNvSpPr/>
          <p:nvPr userDrawn="1"/>
        </p:nvSpPr>
        <p:spPr>
          <a:xfrm flipH="1" flipV="1">
            <a:off x="11001828" y="5527066"/>
            <a:ext cx="864671" cy="792053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işľîḓé">
            <a:extLst>
              <a:ext uri="{FF2B5EF4-FFF2-40B4-BE49-F238E27FC236}">
                <a16:creationId xmlns:a16="http://schemas.microsoft.com/office/drawing/2014/main" id="{E2A420F9-A93C-494F-91FC-6C3918EEC759}"/>
              </a:ext>
            </a:extLst>
          </p:cNvPr>
          <p:cNvSpPr/>
          <p:nvPr userDrawn="1"/>
        </p:nvSpPr>
        <p:spPr>
          <a:xfrm rot="5400000">
            <a:off x="9405202" y="3730538"/>
            <a:ext cx="1081127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8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37FF6F-ABCF-4246-81D5-7FA26004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CAAF0D-CBF6-4B1C-BEA6-1C29CAE23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640FF9-6E4C-40C9-B624-DCF114C1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DD61E8-9741-47F4-B8C9-5C52DBA4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B32029-84C9-4056-86DF-31E3E807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2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A52A4D-5FFB-4246-B94D-27D3D480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EE8C5C-0412-4F00-A45C-FA55EAD5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2A831A6-C37D-4DC6-89B6-8AB6214AD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289C0C-3661-44C4-B52E-33409A6D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4AFD1A-6EE8-480E-A7B4-1EF3BD42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6B3376-0495-4199-A805-7ADB08A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38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8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8585B-EC59-4592-B753-59C4FFA9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A7A62D-20F5-481F-B6AE-660A42356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789DEB-4B96-40B1-96DF-9D2CD6E61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7B7AA0-F609-460E-8EBB-8D78EAED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11BD6F-DAE3-409C-B5C3-1A1DE12E5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F9663D-B184-4374-A1CE-87CCFA8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B784FF-8959-4F4C-91DC-A59C03D2A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FC7A80-84E0-4417-A3B7-AAEFF81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E7651D22-7D56-6450-5796-430F20E29BB5}"/>
              </a:ext>
            </a:extLst>
          </p:cNvPr>
          <p:cNvSpPr txBox="1"/>
          <p:nvPr userDrawn="1"/>
        </p:nvSpPr>
        <p:spPr>
          <a:xfrm>
            <a:off x="1781200" y="6721475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33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20457-5833-4590-87FC-57304B15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35EFFFA-D83F-4F69-AE01-FCD855D4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3DE9FA-FB47-43DD-9689-7FC0AAE9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04859F-318C-4742-BFC5-38D3179A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8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A2F2E6-450C-4AE3-BC88-064CA4F7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E6DC4F-8435-45F6-B765-D97B6FA1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3E3DC4-3C02-466D-A290-690EF55B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84B8FD-36A0-4CDC-8743-7037EF1C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51A36F-A519-4DBE-AEE9-AB12CEF7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B7206A-3B17-40B2-AA02-2BF8B00EE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F7AFB4-71E8-4436-8BB2-D4E7669D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330C9C-F6C7-478E-9C2C-47B0CD0F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813431-EC43-459B-93DD-B15905C3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9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6EB09A-606D-4045-9291-4130DDA7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973609-9359-42B1-B662-981AE7D06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AD2298-492A-4A5A-984A-D3EA505D9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5752-BFEF-4E30-974F-2F9E6AB0B37F}" type="datetimeFigureOut">
              <a:rPr lang="zh-CN" altLang="en-US" smtClean="0"/>
              <a:t>2022/12/7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F39AAA-B875-42C5-921C-E49B7BF52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716509-3C67-49C3-800F-AA8FF59EB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0242-2771-47D4-A7B2-89ED6C60D5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7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7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91788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899646" y="550057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38DAAA03-0D9B-4668-BAB8-98BDC4A02996}"/>
              </a:ext>
            </a:extLst>
          </p:cNvPr>
          <p:cNvGrpSpPr/>
          <p:nvPr/>
        </p:nvGrpSpPr>
        <p:grpSpPr>
          <a:xfrm>
            <a:off x="2173913" y="3981832"/>
            <a:ext cx="7625366" cy="3364021"/>
            <a:chOff x="5745891" y="4245052"/>
            <a:chExt cx="5979257" cy="1181375"/>
          </a:xfrm>
        </p:grpSpPr>
        <p:sp>
          <p:nvSpPr>
            <p:cNvPr id="52" name="矩形: 圆角 51">
              <a:extLst>
                <a:ext uri="{FF2B5EF4-FFF2-40B4-BE49-F238E27FC236}">
                  <a16:creationId xmlns:a16="http://schemas.microsoft.com/office/drawing/2014/main" id="{365B2701-EC26-4309-8DF0-18CE5FC793F5}"/>
                </a:ext>
              </a:extLst>
            </p:cNvPr>
            <p:cNvSpPr/>
            <p:nvPr/>
          </p:nvSpPr>
          <p:spPr>
            <a:xfrm>
              <a:off x="7380879" y="4245052"/>
              <a:ext cx="2810202" cy="61095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3" name="副标题 4">
              <a:extLst>
                <a:ext uri="{FF2B5EF4-FFF2-40B4-BE49-F238E27FC236}">
                  <a16:creationId xmlns:a16="http://schemas.microsoft.com/office/drawing/2014/main" id="{857BEC39-3BE9-4183-A71A-46D7C7C9293A}"/>
                </a:ext>
              </a:extLst>
            </p:cNvPr>
            <p:cNvSpPr txBox="1">
              <a:spLocks/>
            </p:cNvSpPr>
            <p:nvPr/>
          </p:nvSpPr>
          <p:spPr>
            <a:xfrm>
              <a:off x="5745891" y="4254080"/>
              <a:ext cx="5979257" cy="117234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l" defTabSz="914354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2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7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indent="0" algn="ctr" defTabSz="914354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21208128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郑佳璐 ：文稿编写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21208137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杨 乐 ：收集资料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zh-CN" sz="1400" dirty="0">
                  <a:solidFill>
                    <a:schemeClr val="tx1"/>
                  </a:solidFill>
                  <a:cs typeface="+mn-ea"/>
                  <a:sym typeface="+mn-lt"/>
                </a:rPr>
                <a:t>21208101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艾品娴：</a:t>
              </a: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PPT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制作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altLang="zh-CN" sz="1400" dirty="0">
                  <a:solidFill>
                    <a:schemeClr val="tx1"/>
                  </a:solidFill>
                  <a:cs typeface="+mn-ea"/>
                  <a:sym typeface="+mn-lt"/>
                </a:rPr>
                <a:t>21208136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 颜砺兵 ：文案编写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21208138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张至颖：收集资料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435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21208129</a:t>
              </a: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周月芸：文案编写</a:t>
              </a:r>
              <a:endPara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4" name="标题 3">
            <a:extLst>
              <a:ext uri="{FF2B5EF4-FFF2-40B4-BE49-F238E27FC236}">
                <a16:creationId xmlns:a16="http://schemas.microsoft.com/office/drawing/2014/main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441884" y="2124919"/>
            <a:ext cx="7308228" cy="1739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2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9600" i="0" u="none" strike="noStrike" kern="1200" normalizeH="0" baseline="3000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中国新四大发明</a:t>
            </a:r>
            <a:endParaRPr kumimoji="0" lang="en-US" altLang="en-US" sz="9600" i="0" u="none" strike="noStrike" kern="120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3953A7AE-64AD-49BE-9A11-3E1B2D3DB241}"/>
              </a:ext>
            </a:extLst>
          </p:cNvPr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6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19" grpId="0" animBg="1"/>
      <p:bldP spid="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62814EC-0246-431F-A4FF-926AB4D73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53" y="1082849"/>
            <a:ext cx="6191366" cy="4063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8" name="文本框 57">
            <a:extLst>
              <a:ext uri="{FF2B5EF4-FFF2-40B4-BE49-F238E27FC236}">
                <a16:creationId xmlns:a16="http://schemas.microsoft.com/office/drawing/2014/main" id="{D6456131-89D3-4B82-8378-F03ABD48176F}"/>
              </a:ext>
            </a:extLst>
          </p:cNvPr>
          <p:cNvSpPr txBox="1"/>
          <p:nvPr/>
        </p:nvSpPr>
        <p:spPr>
          <a:xfrm>
            <a:off x="6945549" y="2767081"/>
            <a:ext cx="45733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indent="457200"/>
            <a:r>
              <a:rPr lang="zh-CN" altLang="en-US" sz="1600" dirty="0">
                <a:latin typeface="+mn-ea"/>
              </a:rPr>
              <a:t>不知从什么时候开始，二维码像雨后春笋一样到处生长，街头巷尾到处都是二维码，无论是卖红薯的大爷、还是卖凉皮的阿姨。二维码支付犹如一股旋风一般席卷了中国的大街小巷。十年前的我们肯定没有想到我们可以只带手机不带现金就出行，也绝对想不到它能改变我们的生活方式。据调查，成年人当中</a:t>
            </a:r>
            <a:r>
              <a:rPr lang="en-US" altLang="zh-CN" sz="1600" dirty="0">
                <a:latin typeface="+mn-ea"/>
              </a:rPr>
              <a:t>90%</a:t>
            </a:r>
            <a:r>
              <a:rPr lang="zh-CN" altLang="en-US" sz="1600" dirty="0">
                <a:latin typeface="+mn-ea"/>
              </a:rPr>
              <a:t>以上使用过扫码支付。在日常消费购物和个人小额转账领域，扫码支付使用频率已经超过现金和银行卡支付，成为消费者的首选方式。对个人来说，扫码支付保证了支付的相对安全性，支付也更加便捷不需要随时带现金找零；付款更加及时省时等。对商家来说，提升运营效率；降低了成本；吸引客户引流，更加利于宣传等。</a:t>
            </a:r>
            <a:endParaRPr lang="zh-CN" altLang="zh-CN" sz="1600" dirty="0">
              <a:latin typeface="+mn-ea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F60CB17-F196-4807-B77B-1A2B4BF6F199}"/>
              </a:ext>
            </a:extLst>
          </p:cNvPr>
          <p:cNvSpPr txBox="1"/>
          <p:nvPr/>
        </p:nvSpPr>
        <p:spPr>
          <a:xfrm>
            <a:off x="429908" y="709356"/>
            <a:ext cx="383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indent="457200"/>
            <a:r>
              <a:rPr lang="en-US" altLang="zh-CN" sz="1600" dirty="0">
                <a:latin typeface="+mn-ea"/>
              </a:rPr>
              <a:t>2010</a:t>
            </a:r>
            <a:r>
              <a:rPr lang="zh-CN" altLang="zh-CN" sz="1600" dirty="0">
                <a:latin typeface="+mn-ea"/>
              </a:rPr>
              <a:t>年扫码支付开始普及，用户通过手机客户端扫一扫二维码，便可完成相关的支付。支付宝是国内首个推出二维码支付技术的第三方平台，主要为了帮助电商从线上向线下延伸发展空间。</a:t>
            </a:r>
            <a:r>
              <a:rPr lang="en-US" altLang="zh-CN" sz="1600" dirty="0">
                <a:latin typeface="+mn-ea"/>
              </a:rPr>
              <a:t>2014</a:t>
            </a:r>
            <a:r>
              <a:rPr lang="zh-CN" altLang="zh-CN" sz="1600" dirty="0">
                <a:latin typeface="+mn-ea"/>
              </a:rPr>
              <a:t>年，以春节期间微信红包为标志事件，开启了</a:t>
            </a:r>
            <a:r>
              <a:rPr lang="en-US" altLang="zh-CN" sz="1600" dirty="0">
                <a:latin typeface="+mn-ea"/>
              </a:rPr>
              <a:t>“</a:t>
            </a:r>
            <a:r>
              <a:rPr lang="zh-CN" altLang="zh-CN" sz="1600" dirty="0">
                <a:latin typeface="+mn-ea"/>
              </a:rPr>
              <a:t>快捷支付</a:t>
            </a:r>
            <a:r>
              <a:rPr lang="en-US" altLang="zh-CN" sz="1600" dirty="0">
                <a:latin typeface="+mn-ea"/>
              </a:rPr>
              <a:t>”</a:t>
            </a:r>
            <a:r>
              <a:rPr lang="zh-CN" altLang="zh-CN" sz="1600" dirty="0">
                <a:latin typeface="+mn-ea"/>
              </a:rPr>
              <a:t>的序幕，让手机操控的支付成为街头巷尾讨论的话题，成为时尚，</a:t>
            </a:r>
            <a:r>
              <a:rPr lang="en-US" altLang="zh-CN" sz="1600" dirty="0">
                <a:latin typeface="+mn-ea"/>
              </a:rPr>
              <a:t>2014</a:t>
            </a:r>
            <a:r>
              <a:rPr lang="zh-CN" altLang="zh-CN" sz="1600" dirty="0">
                <a:latin typeface="+mn-ea"/>
              </a:rPr>
              <a:t>年也被誉为移动支付元年。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05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+mn-ea"/>
                <a:sym typeface="+mn-lt"/>
              </a:rPr>
              <a:t>共享单车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Bike sharing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128498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THREE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16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6CC0EEEB-C6EF-4442-90D8-8888399C5E90}"/>
              </a:ext>
            </a:extLst>
          </p:cNvPr>
          <p:cNvGrpSpPr/>
          <p:nvPr/>
        </p:nvGrpSpPr>
        <p:grpSpPr>
          <a:xfrm>
            <a:off x="2158999" y="911562"/>
            <a:ext cx="7874001" cy="2517438"/>
            <a:chOff x="900348" y="751056"/>
            <a:chExt cx="10493205" cy="33909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F1025B9D-841B-40E1-AECF-F0AF4D3FD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348" y="751056"/>
              <a:ext cx="5080000" cy="3390900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709F738B-CA78-419B-A560-978A968B3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0348" y="751056"/>
              <a:ext cx="5413205" cy="3390900"/>
            </a:xfrm>
            <a:prstGeom prst="rect">
              <a:avLst/>
            </a:prstGeom>
          </p:spPr>
        </p:pic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2C92BE6-9819-4071-A9DB-638FAB548C7F}"/>
              </a:ext>
            </a:extLst>
          </p:cNvPr>
          <p:cNvSpPr txBox="1"/>
          <p:nvPr/>
        </p:nvSpPr>
        <p:spPr>
          <a:xfrm>
            <a:off x="2373549" y="4036979"/>
            <a:ext cx="7538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+mn-ea"/>
              </a:rPr>
              <a:t>最初的共享自行车在校园诞生是在</a:t>
            </a:r>
            <a:r>
              <a:rPr lang="en-US" altLang="zh-CN" sz="1600" dirty="0">
                <a:latin typeface="+mn-ea"/>
              </a:rPr>
              <a:t>2014</a:t>
            </a:r>
            <a:r>
              <a:rPr lang="zh-CN" altLang="en-US" sz="1600" dirty="0">
                <a:latin typeface="+mn-ea"/>
              </a:rPr>
              <a:t>年，北大毕业生黄威与</a:t>
            </a:r>
            <a:r>
              <a:rPr lang="en-US" altLang="zh-CN" sz="1600" dirty="0">
                <a:latin typeface="+mn-ea"/>
              </a:rPr>
              <a:t>4</a:t>
            </a:r>
            <a:r>
              <a:rPr lang="zh-CN" altLang="en-US" sz="1600" dirty="0">
                <a:latin typeface="+mn-ea"/>
              </a:rPr>
              <a:t>名合伙人共同创立</a:t>
            </a:r>
            <a:r>
              <a:rPr lang="en-US" altLang="zh-CN" sz="1600" dirty="0">
                <a:latin typeface="+mn-ea"/>
              </a:rPr>
              <a:t>OFO</a:t>
            </a:r>
            <a:r>
              <a:rPr lang="zh-CN" altLang="en-US" sz="1600" dirty="0">
                <a:latin typeface="+mn-ea"/>
              </a:rPr>
              <a:t>，致力于解决大学校园的出行问题。由于非常方便大学生的使用而在校园内迅速蹿红，扫码即可使用，无桩、电子锁、手机启用、手机查找等特点在校园内反响很好。</a:t>
            </a:r>
            <a:r>
              <a:rPr lang="en-US" altLang="zh-CN" sz="1600" dirty="0" err="1">
                <a:latin typeface="+mn-ea"/>
              </a:rPr>
              <a:t>ofo</a:t>
            </a:r>
            <a:r>
              <a:rPr lang="zh-CN" altLang="en-US" sz="1600" dirty="0">
                <a:latin typeface="+mn-ea"/>
              </a:rPr>
              <a:t>在</a:t>
            </a:r>
            <a:r>
              <a:rPr lang="en-US" altLang="zh-CN" sz="1600" dirty="0">
                <a:latin typeface="+mn-ea"/>
              </a:rPr>
              <a:t>2014</a:t>
            </a:r>
            <a:r>
              <a:rPr lang="zh-CN" altLang="en-US" sz="1600" dirty="0">
                <a:latin typeface="+mn-ea"/>
              </a:rPr>
              <a:t>年</a:t>
            </a:r>
            <a:r>
              <a:rPr lang="en-US" altLang="zh-CN" sz="1600" dirty="0">
                <a:latin typeface="+mn-ea"/>
              </a:rPr>
              <a:t>3</a:t>
            </a:r>
            <a:r>
              <a:rPr lang="zh-CN" altLang="en-US" sz="1600" dirty="0">
                <a:latin typeface="+mn-ea"/>
              </a:rPr>
              <a:t>月份成立到</a:t>
            </a:r>
            <a:r>
              <a:rPr lang="en-US" altLang="zh-CN" sz="1600" dirty="0">
                <a:latin typeface="+mn-ea"/>
              </a:rPr>
              <a:t>10</a:t>
            </a:r>
            <a:r>
              <a:rPr lang="zh-CN" altLang="en-US" sz="1600" dirty="0">
                <a:latin typeface="+mn-ea"/>
              </a:rPr>
              <a:t>月份，单车投放量仅有</a:t>
            </a:r>
            <a:r>
              <a:rPr lang="en-US" altLang="zh-CN" sz="1600" dirty="0">
                <a:latin typeface="+mn-ea"/>
              </a:rPr>
              <a:t>2</a:t>
            </a:r>
            <a:r>
              <a:rPr lang="zh-CN" altLang="en-US" sz="1600" dirty="0">
                <a:latin typeface="+mn-ea"/>
              </a:rPr>
              <a:t>万辆，后来市场反馈良好，引发了一波不小的共享单车热潮，</a:t>
            </a:r>
            <a:r>
              <a:rPr lang="en-US" altLang="zh-CN" sz="1600" dirty="0">
                <a:latin typeface="+mn-ea"/>
              </a:rPr>
              <a:t>2017</a:t>
            </a:r>
            <a:r>
              <a:rPr lang="zh-CN" altLang="en-US" sz="1600" dirty="0">
                <a:latin typeface="+mn-ea"/>
              </a:rPr>
              <a:t>年</a:t>
            </a:r>
            <a:r>
              <a:rPr lang="en-US" altLang="zh-CN" sz="1600" dirty="0" err="1">
                <a:latin typeface="+mn-ea"/>
              </a:rPr>
              <a:t>ofo</a:t>
            </a:r>
            <a:r>
              <a:rPr lang="zh-CN" altLang="en-US" sz="1600" dirty="0">
                <a:latin typeface="+mn-ea"/>
              </a:rPr>
              <a:t>单车投放量就达到了</a:t>
            </a:r>
            <a:r>
              <a:rPr lang="en-US" altLang="zh-CN" sz="1600" dirty="0">
                <a:latin typeface="+mn-ea"/>
              </a:rPr>
              <a:t>2300</a:t>
            </a:r>
            <a:r>
              <a:rPr lang="zh-CN" altLang="en-US" sz="1600" dirty="0">
                <a:latin typeface="+mn-ea"/>
              </a:rPr>
              <a:t>万辆。互联网共享单车模式应运而生。</a:t>
            </a:r>
          </a:p>
        </p:txBody>
      </p:sp>
    </p:spTree>
    <p:extLst>
      <p:ext uri="{BB962C8B-B14F-4D97-AF65-F5344CB8AC3E}">
        <p14:creationId xmlns:p14="http://schemas.microsoft.com/office/powerpoint/2010/main" val="39051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6CC0EEEB-C6EF-4442-90D8-8888399C5E90}"/>
              </a:ext>
            </a:extLst>
          </p:cNvPr>
          <p:cNvGrpSpPr/>
          <p:nvPr/>
        </p:nvGrpSpPr>
        <p:grpSpPr>
          <a:xfrm>
            <a:off x="2158999" y="911562"/>
            <a:ext cx="7874001" cy="2517438"/>
            <a:chOff x="900348" y="751056"/>
            <a:chExt cx="10493205" cy="33909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F1025B9D-841B-40E1-AECF-F0AF4D3FD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348" y="751056"/>
              <a:ext cx="5080000" cy="3390900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709F738B-CA78-419B-A560-978A968B3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0348" y="751056"/>
              <a:ext cx="5413205" cy="3390900"/>
            </a:xfrm>
            <a:prstGeom prst="rect">
              <a:avLst/>
            </a:prstGeom>
          </p:spPr>
        </p:pic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2C92BE6-9819-4071-A9DB-638FAB548C7F}"/>
              </a:ext>
            </a:extLst>
          </p:cNvPr>
          <p:cNvSpPr txBox="1"/>
          <p:nvPr/>
        </p:nvSpPr>
        <p:spPr>
          <a:xfrm>
            <a:off x="2373549" y="4036979"/>
            <a:ext cx="7538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+mn-ea"/>
              </a:rPr>
              <a:t>共享单车可以大幅提高城市运作效率。使用共享电单车出行可以满足大部分人群的出行需求，</a:t>
            </a:r>
            <a:r>
              <a:rPr lang="en-US" altLang="zh-CN" sz="1600" dirty="0">
                <a:latin typeface="+mn-ea"/>
              </a:rPr>
              <a:t>5</a:t>
            </a:r>
            <a:r>
              <a:rPr lang="zh-CN" altLang="en-US" sz="1600" dirty="0">
                <a:latin typeface="+mn-ea"/>
              </a:rPr>
              <a:t>公里范围内，通勤人群占比达</a:t>
            </a:r>
            <a:r>
              <a:rPr lang="en-US" altLang="zh-CN" sz="1600" dirty="0">
                <a:latin typeface="+mn-ea"/>
              </a:rPr>
              <a:t>67.5%</a:t>
            </a:r>
            <a:r>
              <a:rPr lang="zh-CN" altLang="en-US" sz="1600" dirty="0">
                <a:latin typeface="+mn-ea"/>
              </a:rPr>
              <a:t>，用户使用共享电单车通勤普遍比驾车更省时间。共享单车是一种更低碳环保的出行方式。健康的生活方式，单车鼓励人们多运动而不是坐在车里。共享单车是中国“新四大发明”之一，是中国商业创新的最好代表之一。共享单车会促进城市交通设施更完善。不少城市已经规划自行车道，让城市交通设施会更完善。</a:t>
            </a:r>
          </a:p>
        </p:txBody>
      </p:sp>
    </p:spTree>
    <p:extLst>
      <p:ext uri="{BB962C8B-B14F-4D97-AF65-F5344CB8AC3E}">
        <p14:creationId xmlns:p14="http://schemas.microsoft.com/office/powerpoint/2010/main" val="284730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+mn-ea"/>
                <a:sym typeface="+mn-lt"/>
              </a:rPr>
              <a:t>网购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online shopping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1035996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FOUR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39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8FD1270-F17B-46C9-AEE5-3CB0411A9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053" y="1381328"/>
            <a:ext cx="3594168" cy="3599698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8A05EFB-E13A-435C-8E5E-441BF90E55D6}"/>
              </a:ext>
            </a:extLst>
          </p:cNvPr>
          <p:cNvSpPr txBox="1"/>
          <p:nvPr/>
        </p:nvSpPr>
        <p:spPr>
          <a:xfrm>
            <a:off x="1118681" y="914400"/>
            <a:ext cx="2684834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网上购物指交易双方从洽谈、签约及货款的支付、交货通知等整个交易过程都通过国际互联网络进行的新型购物模式。它作为一种新兴的购物方式，以方便、快捷、低廉等优点，受到人们越来越多的青睐。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E720712-63F7-4A08-9593-A07BAAEDDC4D}"/>
              </a:ext>
            </a:extLst>
          </p:cNvPr>
          <p:cNvSpPr txBox="1"/>
          <p:nvPr/>
        </p:nvSpPr>
        <p:spPr>
          <a:xfrm>
            <a:off x="1118681" y="3628418"/>
            <a:ext cx="2684834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几年间，网上购物悄悄地走进你我中间，“网购”这个新名词已经不知不觉中渗透进人们的日常生活，而且越来越影响着人们特别是年轻人的生活方式。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1998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年，中国的第一笔网上交易成功，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1999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年随着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8848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等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</a:rPr>
              <a:t>B2C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网站的正式开通，中国开始进入购物网站的实际阶段的开始。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4707533-0B7C-40E0-9060-ACEBBE01CC17}"/>
              </a:ext>
            </a:extLst>
          </p:cNvPr>
          <p:cNvSpPr txBox="1"/>
          <p:nvPr/>
        </p:nvSpPr>
        <p:spPr>
          <a:xfrm>
            <a:off x="8388485" y="603116"/>
            <a:ext cx="2684834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由于网络购物在时间、地域以及商品选择等方面都具有很大优势，网购用户只需要登录相关网站，就可以随时随地享受购物的乐趣。省时省力省钱又便捷等特点，使网购越来越火爆。网上购物可以让人们在家“逛商店”，订货不受时间、地点的限制；消费者可以获得较大量的商品信息，可以买到当地没有的商品；而且其价格较一般商场的同类商品更物美价廉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42593CC-564D-4BBF-8587-8499BF7A882A}"/>
              </a:ext>
            </a:extLst>
          </p:cNvPr>
          <p:cNvSpPr txBox="1"/>
          <p:nvPr/>
        </p:nvSpPr>
        <p:spPr>
          <a:xfrm>
            <a:off x="7704307" y="4613303"/>
            <a:ext cx="268483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rPr>
              <a:t>随着现代电子技术的进步及深入发展 中国网民数量在急剧增长 同时中国网民的购物比例也随着上升。中国网购发展让世界为之一震。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AB891B5-5F73-4D2D-9169-DE06551DB9D8}"/>
              </a:ext>
            </a:extLst>
          </p:cNvPr>
          <p:cNvCxnSpPr>
            <a:stCxn id="9" idx="3"/>
          </p:cNvCxnSpPr>
          <p:nvPr/>
        </p:nvCxnSpPr>
        <p:spPr>
          <a:xfrm>
            <a:off x="3803515" y="1945452"/>
            <a:ext cx="593387" cy="427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B5EBDCF-8CB9-4053-94FE-2DD64C7649ED}"/>
              </a:ext>
            </a:extLst>
          </p:cNvPr>
          <p:cNvCxnSpPr>
            <a:stCxn id="10" idx="3"/>
          </p:cNvCxnSpPr>
          <p:nvPr/>
        </p:nvCxnSpPr>
        <p:spPr>
          <a:xfrm flipV="1">
            <a:off x="3803515" y="4142546"/>
            <a:ext cx="700391" cy="763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65C0753-4756-4BF6-9E16-D671BBF757BF}"/>
              </a:ext>
            </a:extLst>
          </p:cNvPr>
          <p:cNvCxnSpPr>
            <a:stCxn id="11" idx="1"/>
          </p:cNvCxnSpPr>
          <p:nvPr/>
        </p:nvCxnSpPr>
        <p:spPr>
          <a:xfrm flipH="1">
            <a:off x="7850221" y="2372831"/>
            <a:ext cx="538264" cy="216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02725401-C2A8-473D-B36A-2AE846C6C127}"/>
              </a:ext>
            </a:extLst>
          </p:cNvPr>
          <p:cNvCxnSpPr/>
          <p:nvPr/>
        </p:nvCxnSpPr>
        <p:spPr>
          <a:xfrm>
            <a:off x="7208196" y="4607402"/>
            <a:ext cx="476655" cy="863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3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1694865-12F7-46AD-9914-D3523C2565FA}"/>
              </a:ext>
            </a:extLst>
          </p:cNvPr>
          <p:cNvSpPr txBox="1"/>
          <p:nvPr/>
        </p:nvSpPr>
        <p:spPr>
          <a:xfrm>
            <a:off x="2558374" y="1916349"/>
            <a:ext cx="6896911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zh-CN" altLang="en-US" sz="4400" b="1" dirty="0">
                <a:ln/>
                <a:solidFill>
                  <a:schemeClr val="accent3"/>
                </a:solidFill>
              </a:rPr>
              <a:t>美国</a:t>
            </a:r>
            <a:r>
              <a:rPr lang="en-US" altLang="zh-CN" sz="4400" b="1" dirty="0">
                <a:ln/>
                <a:solidFill>
                  <a:schemeClr val="accent3"/>
                </a:solidFill>
              </a:rPr>
              <a:t>《</a:t>
            </a:r>
            <a:r>
              <a:rPr lang="zh-CN" altLang="en-US" sz="4400" b="1" dirty="0">
                <a:ln/>
                <a:solidFill>
                  <a:schemeClr val="accent3"/>
                </a:solidFill>
              </a:rPr>
              <a:t>连线</a:t>
            </a:r>
            <a:r>
              <a:rPr lang="en-US" altLang="zh-CN" sz="4400" b="1" dirty="0">
                <a:ln/>
                <a:solidFill>
                  <a:schemeClr val="accent3"/>
                </a:solidFill>
              </a:rPr>
              <a:t>》</a:t>
            </a:r>
            <a:r>
              <a:rPr lang="zh-CN" altLang="en-US" sz="4400" b="1" dirty="0">
                <a:ln/>
                <a:solidFill>
                  <a:schemeClr val="accent3"/>
                </a:solidFill>
              </a:rPr>
              <a:t>曾指出“未来的机会属于中国。我们唯一要做的就是改变对中国创新的成见。”</a:t>
            </a:r>
          </a:p>
        </p:txBody>
      </p:sp>
    </p:spTree>
    <p:extLst>
      <p:ext uri="{BB962C8B-B14F-4D97-AF65-F5344CB8AC3E}">
        <p14:creationId xmlns:p14="http://schemas.microsoft.com/office/powerpoint/2010/main" val="21551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F6EA2484-8A51-4E51-B374-A20BEA7561A7}"/>
              </a:ext>
            </a:extLst>
          </p:cNvPr>
          <p:cNvCxnSpPr>
            <a:cxnSpLocks/>
          </p:cNvCxnSpPr>
          <p:nvPr/>
        </p:nvCxnSpPr>
        <p:spPr>
          <a:xfrm>
            <a:off x="6049944" y="4794222"/>
            <a:ext cx="25304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628E99D3-12E7-4566-AA00-557DE162F087}"/>
              </a:ext>
            </a:extLst>
          </p:cNvPr>
          <p:cNvCxnSpPr>
            <a:cxnSpLocks/>
          </p:cNvCxnSpPr>
          <p:nvPr/>
        </p:nvCxnSpPr>
        <p:spPr>
          <a:xfrm rot="16200000">
            <a:off x="5809432" y="1525662"/>
            <a:ext cx="0" cy="573136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22">
            <a:extLst>
              <a:ext uri="{FF2B5EF4-FFF2-40B4-BE49-F238E27FC236}">
                <a16:creationId xmlns:a16="http://schemas.microsoft.com/office/drawing/2014/main" id="{B2E6A7BA-4161-4034-BC9A-A397CEE41B5C}"/>
              </a:ext>
            </a:extLst>
          </p:cNvPr>
          <p:cNvSpPr/>
          <p:nvPr/>
        </p:nvSpPr>
        <p:spPr>
          <a:xfrm>
            <a:off x="6204402" y="1055466"/>
            <a:ext cx="5490297" cy="4747068"/>
          </a:xfrm>
          <a:prstGeom prst="roundRect">
            <a:avLst>
              <a:gd name="adj" fmla="val 12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C11309B5-ADE5-4DC6-9F7A-7E81C4C5FBE2}"/>
              </a:ext>
            </a:extLst>
          </p:cNvPr>
          <p:cNvSpPr/>
          <p:nvPr/>
        </p:nvSpPr>
        <p:spPr>
          <a:xfrm>
            <a:off x="6650963" y="971253"/>
            <a:ext cx="4695761" cy="483128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今天，高铁、支付宝、共享单车、网购，这新“四大发明”，建构于现代交通技术、电子支付经济、共享发展理念、互联网金融模式等，高、精、尖科技内核之上，凭借着传统生活方式和让生活更便捷美好的强大功能，跻身“一带一路”各国青年心目中最受欢迎的“网红”榜单，也成为“崭新生活方式”和“科技进步”的代名词，再度刷新了中国的大国影响力。这些最具代表性的符号一个个地连接在一起，勾勒出了中国经济实力迅速攀升的成长曲线。从中国制造到中国创造，再到中国创新，不断摸索和突破的中国模式赢得全球点赞。更值得骄傲的是，中国并未独享成果，独善其身，而是兼济天下，有把智慧、成果和经验带给全世界的胸怀和格局。全面拥抱移动互联网的中国，在向世界输出产品、资本、技术的同时，也在输出新的生活方式，展现着以领先科技硬实力为依托的强大文化软实力</a:t>
            </a: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圆角矩形 24">
            <a:extLst>
              <a:ext uri="{FF2B5EF4-FFF2-40B4-BE49-F238E27FC236}">
                <a16:creationId xmlns:a16="http://schemas.microsoft.com/office/drawing/2014/main" id="{38F441C5-52E8-437A-808D-B402D48C9ADD}"/>
              </a:ext>
            </a:extLst>
          </p:cNvPr>
          <p:cNvSpPr/>
          <p:nvPr/>
        </p:nvSpPr>
        <p:spPr>
          <a:xfrm>
            <a:off x="817123" y="1270673"/>
            <a:ext cx="5001549" cy="4176815"/>
          </a:xfrm>
          <a:prstGeom prst="roundRect">
            <a:avLst>
              <a:gd name="adj" fmla="val 12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zh-CN" altLang="en-US" sz="1600" dirty="0">
                <a:latin typeface="+mn-ea"/>
                <a:cs typeface="+mn-ea"/>
                <a:sym typeface="+mn-lt"/>
              </a:rPr>
              <a:t>中国在变</a:t>
            </a:r>
            <a:r>
              <a:rPr lang="en-US" altLang="zh-CN" sz="1600" dirty="0">
                <a:latin typeface="+mn-ea"/>
                <a:cs typeface="+mn-ea"/>
                <a:sym typeface="+mn-lt"/>
              </a:rPr>
              <a:t>,</a:t>
            </a:r>
            <a:r>
              <a:rPr lang="zh-CN" altLang="en-US" sz="1600" dirty="0">
                <a:latin typeface="+mn-ea"/>
                <a:cs typeface="+mn-ea"/>
                <a:sym typeface="+mn-lt"/>
              </a:rPr>
              <a:t>世界眼中的中国形象也在变。应该认识到，与发达国家相比，中国的总体技术水平与创新实力仍有较大差距。但中国在快速跨越，并在一些重要领域实现超越。未来，会有越来越多的</a:t>
            </a:r>
            <a:r>
              <a:rPr lang="en-US" altLang="zh-CN" sz="1600" dirty="0">
                <a:latin typeface="+mn-ea"/>
                <a:cs typeface="+mn-ea"/>
                <a:sym typeface="+mn-lt"/>
              </a:rPr>
              <a:t>"</a:t>
            </a:r>
            <a:r>
              <a:rPr lang="zh-CN" altLang="en-US" sz="1600" dirty="0">
                <a:latin typeface="+mn-ea"/>
                <a:cs typeface="+mn-ea"/>
                <a:sym typeface="+mn-lt"/>
              </a:rPr>
              <a:t>新四大发明</a:t>
            </a:r>
            <a:r>
              <a:rPr lang="en-US" altLang="zh-CN" sz="1600" dirty="0">
                <a:latin typeface="+mn-ea"/>
                <a:cs typeface="+mn-ea"/>
                <a:sym typeface="+mn-lt"/>
              </a:rPr>
              <a:t>"</a:t>
            </a:r>
            <a:r>
              <a:rPr lang="zh-CN" altLang="en-US" sz="1600" dirty="0">
                <a:latin typeface="+mn-ea"/>
                <a:cs typeface="+mn-ea"/>
                <a:sym typeface="+mn-lt"/>
              </a:rPr>
              <a:t>涌现，曾经，中国古代的四大发明指南针、印刷术、火药和造纸术，被誉为“整个古代没有能与之相匹敌的发明”，不仅极大地促进了自身的政治、经济文化的繁荣发展，也为欧洲文明乃至世界文明的发展</a:t>
            </a:r>
            <a:r>
              <a:rPr lang="en-US" altLang="zh-CN" sz="1600" dirty="0">
                <a:latin typeface="+mn-ea"/>
                <a:cs typeface="+mn-ea"/>
                <a:sym typeface="+mn-lt"/>
              </a:rPr>
              <a:t>"</a:t>
            </a:r>
            <a:r>
              <a:rPr lang="zh-CN" altLang="en-US" sz="1600" dirty="0">
                <a:latin typeface="+mn-ea"/>
                <a:cs typeface="+mn-ea"/>
                <a:sym typeface="+mn-lt"/>
              </a:rPr>
              <a:t>提供了超乎寻常的推动力”，从而缩短了人类迈入现代社会的历史进程。</a:t>
            </a:r>
            <a:r>
              <a:rPr lang="en-US" altLang="zh-CN" dirty="0">
                <a:cs typeface="+mn-ea"/>
                <a:sym typeface="+mn-lt"/>
              </a:rPr>
              <a:t>.</a:t>
            </a:r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D8FD78E9-A20D-4E7A-95A4-5C77F3568CAD}"/>
              </a:ext>
            </a:extLst>
          </p:cNvPr>
          <p:cNvCxnSpPr>
            <a:cxnSpLocks/>
          </p:cNvCxnSpPr>
          <p:nvPr/>
        </p:nvCxnSpPr>
        <p:spPr>
          <a:xfrm>
            <a:off x="6039691" y="4612050"/>
            <a:ext cx="0" cy="943318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E02D6079-AEA8-423F-9BD8-135D7E15DACB}"/>
              </a:ext>
            </a:extLst>
          </p:cNvPr>
          <p:cNvCxnSpPr>
            <a:cxnSpLocks/>
          </p:cNvCxnSpPr>
          <p:nvPr/>
        </p:nvCxnSpPr>
        <p:spPr>
          <a:xfrm flipH="1">
            <a:off x="6039691" y="885217"/>
            <a:ext cx="56309" cy="3913251"/>
          </a:xfrm>
          <a:prstGeom prst="line">
            <a:avLst/>
          </a:prstGeom>
          <a:ln w="6350" cap="rnd">
            <a:solidFill>
              <a:schemeClr val="bg1">
                <a:lumMod val="85000"/>
              </a:schemeClr>
            </a:solidFill>
            <a:round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55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F5A3448C-B9FF-4600-B7B6-29D8EAB7FB10}"/>
              </a:ext>
            </a:extLst>
          </p:cNvPr>
          <p:cNvSpPr txBox="1"/>
          <p:nvPr/>
        </p:nvSpPr>
        <p:spPr>
          <a:xfrm>
            <a:off x="6188414" y="1691179"/>
            <a:ext cx="4093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从古代四大发明到“新四大发明”，中国带给世界的不仅是经验，更是方向。中国经济发展的成功模式与和平发展、成果共享的价值观彰显了一个负责任大国的使命与担当，也刷新了自己的国际影响力，从而越来越赢得全球的尊重。“新四大发明”从中国走向世界，为全球瞩目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30EC967-0732-49FF-B7FE-C3B215BD0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6" y="1323546"/>
            <a:ext cx="4093723" cy="409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0" y="-1"/>
            <a:ext cx="3276600" cy="1626015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900793" y="637850"/>
            <a:ext cx="10390415" cy="55823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7270692" y="-262996"/>
            <a:ext cx="876546" cy="267823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9574699" y="3125993"/>
            <a:ext cx="1716507" cy="1572350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159668" y="1476170"/>
            <a:ext cx="1771100" cy="1450088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标题 3">
            <a:extLst>
              <a:ext uri="{FF2B5EF4-FFF2-40B4-BE49-F238E27FC236}">
                <a16:creationId xmlns:a16="http://schemas.microsoft.com/office/drawing/2014/main" id="{2DBB0109-A140-4861-8739-2391475B3F08}"/>
              </a:ext>
            </a:extLst>
          </p:cNvPr>
          <p:cNvSpPr txBox="1">
            <a:spLocks/>
          </p:cNvSpPr>
          <p:nvPr/>
        </p:nvSpPr>
        <p:spPr>
          <a:xfrm>
            <a:off x="2818266" y="3502455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YOU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: 形状 60">
            <a:extLst>
              <a:ext uri="{FF2B5EF4-FFF2-40B4-BE49-F238E27FC236}">
                <a16:creationId xmlns:a16="http://schemas.microsoft.com/office/drawing/2014/main" id="{3953A7AE-64AD-49BE-9A11-3E1B2D3DB241}"/>
              </a:ext>
            </a:extLst>
          </p:cNvPr>
          <p:cNvSpPr/>
          <p:nvPr/>
        </p:nvSpPr>
        <p:spPr>
          <a:xfrm>
            <a:off x="-3485832" y="-1189667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标题 3">
            <a:extLst>
              <a:ext uri="{FF2B5EF4-FFF2-40B4-BE49-F238E27FC236}">
                <a16:creationId xmlns:a16="http://schemas.microsoft.com/office/drawing/2014/main" id="{E7F264FE-E963-48FB-9342-F915BD7EE1DB}"/>
              </a:ext>
            </a:extLst>
          </p:cNvPr>
          <p:cNvSpPr txBox="1">
            <a:spLocks/>
          </p:cNvSpPr>
          <p:nvPr/>
        </p:nvSpPr>
        <p:spPr>
          <a:xfrm>
            <a:off x="2818266" y="2683813"/>
            <a:ext cx="6555469" cy="10154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400" b="1" kern="120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800" b="0" baseline="300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THANK</a:t>
            </a:r>
            <a:endParaRPr kumimoji="0" lang="en-US" altLang="en-US" sz="8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72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35" grpId="0" animBg="1"/>
      <p:bldP spid="8" grpId="0" animBg="1"/>
      <p:bldP spid="18" grpId="0" animBg="1"/>
      <p:bldP spid="43" grpId="0" animBg="1"/>
      <p:bldP spid="10" grpId="0" animBg="1"/>
      <p:bldP spid="33" grpId="0" animBg="1"/>
      <p:bldP spid="45" grpId="0" animBg="1"/>
      <p:bldP spid="34" grpId="0" animBg="1"/>
      <p:bldP spid="49" grpId="0" animBg="1"/>
      <p:bldP spid="54" grpId="0"/>
      <p:bldP spid="19" grpId="0" animBg="1"/>
      <p:bldP spid="61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AE3CFBD-39A8-4A5B-811C-E99672120494}"/>
              </a:ext>
            </a:extLst>
          </p:cNvPr>
          <p:cNvSpPr/>
          <p:nvPr/>
        </p:nvSpPr>
        <p:spPr>
          <a:xfrm>
            <a:off x="1082311" y="2811692"/>
            <a:ext cx="10572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“你最想把中国的什么带回国？”</a:t>
            </a:r>
            <a:endParaRPr lang="zh-CN" alt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959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5468FAE-CA3F-4C8C-8C46-2C21C0EF2DDE}"/>
              </a:ext>
            </a:extLst>
          </p:cNvPr>
          <p:cNvSpPr txBox="1"/>
          <p:nvPr/>
        </p:nvSpPr>
        <p:spPr>
          <a:xfrm>
            <a:off x="2153054" y="3678676"/>
            <a:ext cx="7490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dirty="0"/>
              <a:t>在“一带一路”国际合作高分论坛举行期间，一项针对</a:t>
            </a:r>
            <a:r>
              <a:rPr lang="en-US" altLang="zh-CN" dirty="0"/>
              <a:t>20</a:t>
            </a:r>
            <a:r>
              <a:rPr lang="zh-CN" altLang="en-US" dirty="0"/>
              <a:t>国青年的调查显示，高铁、网购、支付宝、共享单车，成为这些在华外国人心目中的中国“新四大发明”。从古老的四大发明到“新四大发明”</a:t>
            </a:r>
            <a:r>
              <a:rPr lang="en-US" altLang="zh-CN" dirty="0"/>
              <a:t>,</a:t>
            </a:r>
            <a:r>
              <a:rPr lang="zh-CN" altLang="en-US" dirty="0"/>
              <a:t>沉沦与抗争交织</a:t>
            </a:r>
            <a:r>
              <a:rPr lang="en-US" altLang="zh-CN" dirty="0"/>
              <a:t>,</a:t>
            </a:r>
            <a:r>
              <a:rPr lang="zh-CN" altLang="en-US" dirty="0"/>
              <a:t>奋斗与崛起辉映</a:t>
            </a:r>
            <a:r>
              <a:rPr lang="en-US" altLang="zh-CN" dirty="0"/>
              <a:t>,</a:t>
            </a:r>
            <a:r>
              <a:rPr lang="zh-CN" altLang="en-US" dirty="0"/>
              <a:t>再现了泱泱华夏源远流长的文明史。古老的四大发明曾是中国强盛的标志“新四大发明”是中国复兴路上的精彩篇章。</a:t>
            </a:r>
            <a:r>
              <a:rPr lang="en-US" altLang="zh-CN" dirty="0"/>
              <a:t>500</a:t>
            </a:r>
            <a:r>
              <a:rPr lang="zh-CN" altLang="en-US" dirty="0"/>
              <a:t>年来</a:t>
            </a:r>
            <a:r>
              <a:rPr lang="en-US" altLang="zh-CN" dirty="0"/>
              <a:t>,</a:t>
            </a:r>
            <a:r>
              <a:rPr lang="zh-CN" altLang="en-US" dirty="0"/>
              <a:t>世界科技、经济、文明的中心几度迁移</a:t>
            </a:r>
            <a:r>
              <a:rPr lang="en-US" altLang="zh-CN" dirty="0"/>
              <a:t>,</a:t>
            </a:r>
            <a:r>
              <a:rPr lang="zh-CN" altLang="en-US" dirty="0"/>
              <a:t>但科技创新这个主轴一直在旋传、在发力</a:t>
            </a:r>
            <a:r>
              <a:rPr lang="en-US" altLang="zh-CN" dirty="0"/>
              <a:t>,</a:t>
            </a:r>
            <a:r>
              <a:rPr lang="zh-CN" altLang="en-US" dirty="0"/>
              <a:t>支撑着经济发展</a:t>
            </a:r>
            <a:r>
              <a:rPr lang="en-US" altLang="zh-CN" dirty="0"/>
              <a:t>,</a:t>
            </a:r>
            <a:r>
              <a:rPr lang="zh-CN" altLang="en-US" dirty="0"/>
              <a:t>引导着社会走向。中国“新四大发明”正在呈现出中国创新走向世界的“百景图”。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FDCF57-43B3-4129-836A-DE6006020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94" y="871000"/>
            <a:ext cx="9647619" cy="2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5468FAE-CA3F-4C8C-8C46-2C21C0EF2DDE}"/>
              </a:ext>
            </a:extLst>
          </p:cNvPr>
          <p:cNvSpPr txBox="1"/>
          <p:nvPr/>
        </p:nvSpPr>
        <p:spPr>
          <a:xfrm>
            <a:off x="2153054" y="3678676"/>
            <a:ext cx="74902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/>
            <a:r>
              <a:rPr lang="zh-CN" altLang="en-US" dirty="0">
                <a:solidFill>
                  <a:srgbClr val="000000"/>
                </a:solidFill>
              </a:rPr>
              <a:t>“印度版支付宝”， “泰国版阿里巴巴”，“菲律宾版微信”，“印尼版打车软件”</a:t>
            </a:r>
            <a:r>
              <a:rPr lang="en-US" altLang="zh-CN" dirty="0">
                <a:solidFill>
                  <a:srgbClr val="000000"/>
                </a:solidFill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许多“一带一路”沿线国家在中国热门的移动应用上实现本土化，让当地民众体会到“互联网</a:t>
            </a:r>
            <a:r>
              <a:rPr lang="en-US" altLang="zh-CN" dirty="0">
                <a:solidFill>
                  <a:srgbClr val="000000"/>
                </a:solidFill>
              </a:rPr>
              <a:t>+”</a:t>
            </a:r>
            <a:r>
              <a:rPr lang="zh-CN" altLang="en-US" dirty="0">
                <a:solidFill>
                  <a:srgbClr val="000000"/>
                </a:solidFill>
              </a:rPr>
              <a:t>的方便与实用。而 “中国发明，使世界受益”也显得越来越为突出。据美国</a:t>
            </a:r>
            <a:r>
              <a:rPr lang="en-US" altLang="zh-CN" dirty="0">
                <a:solidFill>
                  <a:srgbClr val="000000"/>
                </a:solidFill>
              </a:rPr>
              <a:t>《</a:t>
            </a:r>
            <a:r>
              <a:rPr lang="zh-CN" altLang="en-US" dirty="0">
                <a:solidFill>
                  <a:srgbClr val="000000"/>
                </a:solidFill>
              </a:rPr>
              <a:t>彭博商业周刊</a:t>
            </a:r>
            <a:r>
              <a:rPr lang="en-US" altLang="zh-CN" dirty="0">
                <a:solidFill>
                  <a:srgbClr val="000000"/>
                </a:solidFill>
              </a:rPr>
              <a:t>》</a:t>
            </a:r>
            <a:r>
              <a:rPr lang="zh-CN" altLang="en-US" dirty="0">
                <a:solidFill>
                  <a:srgbClr val="000000"/>
                </a:solidFill>
              </a:rPr>
              <a:t>报道，中国已不再满足于扮演“跟跑者”角色。事实上，中国公司在技术产品和商业模式方面正在引领全球趋势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en-US" dirty="0">
                <a:solidFill>
                  <a:srgbClr val="000000"/>
                </a:solidFill>
              </a:rPr>
              <a:t>特别是在超级计算机、智慧交通、数字支付等领域，从基础建设到消费方式。从商业理念到经济业态，“新四大发明”折射出“中国式”创新的澎湃动能，也展现了中国携手世界创未来的愿景。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F0502020204030204"/>
              <a:ea typeface="微软雅黑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FDCF57-43B3-4129-836A-DE6006020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94" y="871000"/>
            <a:ext cx="9647619" cy="2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3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9127954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íṥ1ide">
            <a:extLst>
              <a:ext uri="{FF2B5EF4-FFF2-40B4-BE49-F238E27FC236}">
                <a16:creationId xmlns:a16="http://schemas.microsoft.com/office/drawing/2014/main" id="{F10F55EA-8EB8-4665-AFCE-03C4A0DC2BFE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15619EA-F357-49DB-B2A3-84FB4FAA6494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82B9EE1C-7242-40F0-8F96-41CD265F0F03}"/>
              </a:ext>
            </a:extLst>
          </p:cNvPr>
          <p:cNvGrpSpPr/>
          <p:nvPr/>
        </p:nvGrpSpPr>
        <p:grpSpPr>
          <a:xfrm>
            <a:off x="4047162" y="1959061"/>
            <a:ext cx="4433449" cy="3001744"/>
            <a:chOff x="1300601" y="2350937"/>
            <a:chExt cx="4433449" cy="3001744"/>
          </a:xfrm>
        </p:grpSpPr>
        <p:grpSp>
          <p:nvGrpSpPr>
            <p:cNvPr id="24" name="íSḻïḍê">
              <a:extLst>
                <a:ext uri="{FF2B5EF4-FFF2-40B4-BE49-F238E27FC236}">
                  <a16:creationId xmlns:a16="http://schemas.microsoft.com/office/drawing/2014/main" id="{3369F52D-C889-411B-B6E3-91312F6D61F6}"/>
                </a:ext>
              </a:extLst>
            </p:cNvPr>
            <p:cNvGrpSpPr/>
            <p:nvPr/>
          </p:nvGrpSpPr>
          <p:grpSpPr>
            <a:xfrm>
              <a:off x="1300601" y="2350937"/>
              <a:ext cx="4420855" cy="624349"/>
              <a:chOff x="2034026" y="1655335"/>
              <a:chExt cx="4420855" cy="624349"/>
            </a:xfrm>
          </p:grpSpPr>
          <p:sp>
            <p:nvSpPr>
              <p:cNvPr id="40" name="îŝ1íde">
                <a:extLst>
                  <a:ext uri="{FF2B5EF4-FFF2-40B4-BE49-F238E27FC236}">
                    <a16:creationId xmlns:a16="http://schemas.microsoft.com/office/drawing/2014/main" id="{EA550719-7BFA-4A82-B2A0-3822F5696FC8}"/>
                  </a:ext>
                </a:extLst>
              </p:cNvPr>
              <p:cNvSpPr/>
              <p:nvPr/>
            </p:nvSpPr>
            <p:spPr>
              <a:xfrm>
                <a:off x="2034026" y="165533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1" name="îṧ1ïďè">
                <a:extLst>
                  <a:ext uri="{FF2B5EF4-FFF2-40B4-BE49-F238E27FC236}">
                    <a16:creationId xmlns:a16="http://schemas.microsoft.com/office/drawing/2014/main" id="{3A707DCA-6E6B-4863-94F1-A36C1282FAD6}"/>
                  </a:ext>
                </a:extLst>
              </p:cNvPr>
              <p:cNvSpPr/>
              <p:nvPr/>
            </p:nvSpPr>
            <p:spPr bwMode="auto">
              <a:xfrm>
                <a:off x="2763151" y="165558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高铁</a:t>
                </a:r>
                <a:endParaRPr lang="en-US" altLang="zh-CN" sz="3200" spc="300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îṩḷïďè">
              <a:extLst>
                <a:ext uri="{FF2B5EF4-FFF2-40B4-BE49-F238E27FC236}">
                  <a16:creationId xmlns:a16="http://schemas.microsoft.com/office/drawing/2014/main" id="{1A4EA729-00D1-43FC-B0B9-88DB9ECF3D37}"/>
                </a:ext>
              </a:extLst>
            </p:cNvPr>
            <p:cNvGrpSpPr/>
            <p:nvPr/>
          </p:nvGrpSpPr>
          <p:grpSpPr>
            <a:xfrm>
              <a:off x="1300601" y="3143402"/>
              <a:ext cx="4420855" cy="624349"/>
              <a:chOff x="2034026" y="2490855"/>
              <a:chExt cx="4420855" cy="624349"/>
            </a:xfrm>
          </p:grpSpPr>
          <p:sp>
            <p:nvSpPr>
              <p:cNvPr id="38" name="îṥľïďé">
                <a:extLst>
                  <a:ext uri="{FF2B5EF4-FFF2-40B4-BE49-F238E27FC236}">
                    <a16:creationId xmlns:a16="http://schemas.microsoft.com/office/drawing/2014/main" id="{A369451F-F6C2-413D-828D-563A199AC9F9}"/>
                  </a:ext>
                </a:extLst>
              </p:cNvPr>
              <p:cNvSpPr/>
              <p:nvPr/>
            </p:nvSpPr>
            <p:spPr>
              <a:xfrm>
                <a:off x="2034026" y="2490855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îṧ1íḑê">
                <a:extLst>
                  <a:ext uri="{FF2B5EF4-FFF2-40B4-BE49-F238E27FC236}">
                    <a16:creationId xmlns:a16="http://schemas.microsoft.com/office/drawing/2014/main" id="{3B96BD5D-5D62-472D-B167-607AF0E74BD1}"/>
                  </a:ext>
                </a:extLst>
              </p:cNvPr>
              <p:cNvSpPr/>
              <p:nvPr/>
            </p:nvSpPr>
            <p:spPr bwMode="auto">
              <a:xfrm>
                <a:off x="2763151" y="2491106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扫码支付</a:t>
                </a:r>
              </a:p>
            </p:txBody>
          </p:sp>
        </p:grpSp>
        <p:grpSp>
          <p:nvGrpSpPr>
            <p:cNvPr id="26" name="ïślïde">
              <a:extLst>
                <a:ext uri="{FF2B5EF4-FFF2-40B4-BE49-F238E27FC236}">
                  <a16:creationId xmlns:a16="http://schemas.microsoft.com/office/drawing/2014/main" id="{FD359A01-DB53-4C20-BA2A-F4F53F9D8F1F}"/>
                </a:ext>
              </a:extLst>
            </p:cNvPr>
            <p:cNvGrpSpPr/>
            <p:nvPr/>
          </p:nvGrpSpPr>
          <p:grpSpPr>
            <a:xfrm>
              <a:off x="1300601" y="3935867"/>
              <a:ext cx="4420855" cy="624349"/>
              <a:chOff x="2034026" y="3326376"/>
              <a:chExt cx="4420855" cy="624349"/>
            </a:xfrm>
          </p:grpSpPr>
          <p:sp>
            <p:nvSpPr>
              <p:cNvPr id="36" name="işlîḑè">
                <a:extLst>
                  <a:ext uri="{FF2B5EF4-FFF2-40B4-BE49-F238E27FC236}">
                    <a16:creationId xmlns:a16="http://schemas.microsoft.com/office/drawing/2014/main" id="{4D925470-C737-4A72-A45D-F740CB24DC68}"/>
                  </a:ext>
                </a:extLst>
              </p:cNvPr>
              <p:cNvSpPr/>
              <p:nvPr/>
            </p:nvSpPr>
            <p:spPr>
              <a:xfrm>
                <a:off x="2034026" y="3326376"/>
                <a:ext cx="624349" cy="624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7" name="iṩlïďé">
                <a:extLst>
                  <a:ext uri="{FF2B5EF4-FFF2-40B4-BE49-F238E27FC236}">
                    <a16:creationId xmlns:a16="http://schemas.microsoft.com/office/drawing/2014/main" id="{E98EB183-C05A-4094-8BC6-65CA7B2460DB}"/>
                  </a:ext>
                </a:extLst>
              </p:cNvPr>
              <p:cNvSpPr/>
              <p:nvPr/>
            </p:nvSpPr>
            <p:spPr bwMode="auto">
              <a:xfrm>
                <a:off x="2763151" y="332662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共享单车</a:t>
                </a:r>
              </a:p>
            </p:txBody>
          </p:sp>
        </p:grpSp>
        <p:grpSp>
          <p:nvGrpSpPr>
            <p:cNvPr id="27" name="ïṥ1îḋê">
              <a:extLst>
                <a:ext uri="{FF2B5EF4-FFF2-40B4-BE49-F238E27FC236}">
                  <a16:creationId xmlns:a16="http://schemas.microsoft.com/office/drawing/2014/main" id="{10E15051-0E60-4BA2-BE89-828C8842FBB8}"/>
                </a:ext>
              </a:extLst>
            </p:cNvPr>
            <p:cNvGrpSpPr/>
            <p:nvPr/>
          </p:nvGrpSpPr>
          <p:grpSpPr>
            <a:xfrm>
              <a:off x="1300601" y="4728332"/>
              <a:ext cx="4420855" cy="624349"/>
              <a:chOff x="2034026" y="4161896"/>
              <a:chExt cx="4420855" cy="624349"/>
            </a:xfrm>
          </p:grpSpPr>
          <p:sp>
            <p:nvSpPr>
              <p:cNvPr id="31" name="íṧḷîďè">
                <a:extLst>
                  <a:ext uri="{FF2B5EF4-FFF2-40B4-BE49-F238E27FC236}">
                    <a16:creationId xmlns:a16="http://schemas.microsoft.com/office/drawing/2014/main" id="{C1A69499-0156-4153-81B6-47B7602EF89A}"/>
                  </a:ext>
                </a:extLst>
              </p:cNvPr>
              <p:cNvSpPr/>
              <p:nvPr/>
            </p:nvSpPr>
            <p:spPr>
              <a:xfrm>
                <a:off x="2034026" y="4161896"/>
                <a:ext cx="624349" cy="62434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925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tx1"/>
                    </a:solidFill>
                    <a:cs typeface="+mn-ea"/>
                    <a:sym typeface="+mn-lt"/>
                  </a:rPr>
                  <a:t>  </a:t>
                </a:r>
                <a:r>
                  <a:rPr lang="en-US" altLang="zh-CN" b="1">
                    <a:solidFill>
                      <a:schemeClr val="tx1"/>
                    </a:solidFill>
                    <a:cs typeface="+mn-ea"/>
                    <a:sym typeface="+mn-lt"/>
                  </a:rPr>
                  <a:t>4</a:t>
                </a:r>
                <a:endParaRPr lang="en-US" altLang="zh-CN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ï$liďé">
                <a:extLst>
                  <a:ext uri="{FF2B5EF4-FFF2-40B4-BE49-F238E27FC236}">
                    <a16:creationId xmlns:a16="http://schemas.microsoft.com/office/drawing/2014/main" id="{1D058E9E-6BEF-4AC1-B716-6ED74F3FA78B}"/>
                  </a:ext>
                </a:extLst>
              </p:cNvPr>
              <p:cNvSpPr/>
              <p:nvPr/>
            </p:nvSpPr>
            <p:spPr bwMode="auto">
              <a:xfrm>
                <a:off x="2763151" y="4162147"/>
                <a:ext cx="3691730" cy="487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3200" spc="300" dirty="0">
                    <a:solidFill>
                      <a:schemeClr val="tx2"/>
                    </a:solidFill>
                    <a:cs typeface="+mn-ea"/>
                    <a:sym typeface="+mn-lt"/>
                  </a:rPr>
                  <a:t>网购</a:t>
                </a:r>
              </a:p>
            </p:txBody>
          </p:sp>
        </p:grpSp>
        <p:cxnSp>
          <p:nvCxnSpPr>
            <p:cNvPr id="28" name="ïṡ1íḑè">
              <a:extLst>
                <a:ext uri="{FF2B5EF4-FFF2-40B4-BE49-F238E27FC236}">
                  <a16:creationId xmlns:a16="http://schemas.microsoft.com/office/drawing/2014/main" id="{974C8F2B-F5B3-4ACA-BD18-2F88402CACDE}"/>
                </a:ext>
              </a:extLst>
            </p:cNvPr>
            <p:cNvCxnSpPr/>
            <p:nvPr/>
          </p:nvCxnSpPr>
          <p:spPr>
            <a:xfrm>
              <a:off x="2133600" y="305934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íṩ1ïḓè">
              <a:extLst>
                <a:ext uri="{FF2B5EF4-FFF2-40B4-BE49-F238E27FC236}">
                  <a16:creationId xmlns:a16="http://schemas.microsoft.com/office/drawing/2014/main" id="{FFDDC2B8-C6FE-4A05-B5C9-BE906F458C73}"/>
                </a:ext>
              </a:extLst>
            </p:cNvPr>
            <p:cNvCxnSpPr/>
            <p:nvPr/>
          </p:nvCxnSpPr>
          <p:spPr>
            <a:xfrm>
              <a:off x="2133600" y="3851809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işļîḓe">
              <a:extLst>
                <a:ext uri="{FF2B5EF4-FFF2-40B4-BE49-F238E27FC236}">
                  <a16:creationId xmlns:a16="http://schemas.microsoft.com/office/drawing/2014/main" id="{C6D42780-2AD8-452F-ADF9-B690770350EB}"/>
                </a:ext>
              </a:extLst>
            </p:cNvPr>
            <p:cNvCxnSpPr/>
            <p:nvPr/>
          </p:nvCxnSpPr>
          <p:spPr>
            <a:xfrm>
              <a:off x="2133600" y="4644274"/>
              <a:ext cx="360045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2ADB28D-10E7-48D2-A467-71C3C216053E}"/>
              </a:ext>
            </a:extLst>
          </p:cNvPr>
          <p:cNvGrpSpPr/>
          <p:nvPr/>
        </p:nvGrpSpPr>
        <p:grpSpPr>
          <a:xfrm>
            <a:off x="2305746" y="-367923"/>
            <a:ext cx="830164" cy="4583127"/>
            <a:chOff x="2305746" y="-367923"/>
            <a:chExt cx="830164" cy="4583127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419AE4A9-4B59-481A-8301-71D6C2A512A5}"/>
                </a:ext>
              </a:extLst>
            </p:cNvPr>
            <p:cNvSpPr/>
            <p:nvPr/>
          </p:nvSpPr>
          <p:spPr>
            <a:xfrm rot="5400000">
              <a:off x="400237" y="1564561"/>
              <a:ext cx="4583127" cy="71816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87F299B7-90B6-47CE-BFF9-17EECAB5D464}"/>
                </a:ext>
              </a:extLst>
            </p:cNvPr>
            <p:cNvSpPr txBox="1"/>
            <p:nvPr/>
          </p:nvSpPr>
          <p:spPr>
            <a:xfrm rot="5400000">
              <a:off x="1081545" y="1410594"/>
              <a:ext cx="3278565" cy="83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en-US" altLang="zh-CN" sz="4400" b="1" dirty="0">
                  <a:solidFill>
                    <a:schemeClr val="bg1"/>
                  </a:solidFill>
                  <a:cs typeface="+mn-ea"/>
                  <a:sym typeface="+mn-lt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9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5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11200" y="1219933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+mn-ea"/>
                <a:sym typeface="+mn-lt"/>
              </a:rPr>
              <a:t>高  铁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high-speed rail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ONE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5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ABF15633-7AE1-47D2-8727-6C28312832E9}"/>
              </a:ext>
            </a:extLst>
          </p:cNvPr>
          <p:cNvGrpSpPr/>
          <p:nvPr/>
        </p:nvGrpSpPr>
        <p:grpSpPr>
          <a:xfrm>
            <a:off x="5070804" y="2192774"/>
            <a:ext cx="5071812" cy="2646708"/>
            <a:chOff x="2066825" y="2279620"/>
            <a:chExt cx="4898004" cy="1370983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40D7454D-46D7-455B-BCD6-2C2658062F96}"/>
                </a:ext>
              </a:extLst>
            </p:cNvPr>
            <p:cNvCxnSpPr>
              <a:cxnSpLocks/>
            </p:cNvCxnSpPr>
            <p:nvPr/>
          </p:nvCxnSpPr>
          <p:spPr>
            <a:xfrm>
              <a:off x="2066825" y="2334509"/>
              <a:ext cx="0" cy="1261207"/>
            </a:xfrm>
            <a:prstGeom prst="line">
              <a:avLst/>
            </a:prstGeom>
            <a:ln w="762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C8CF12A-3AC2-44AD-96E5-636C290E2EA2}"/>
                </a:ext>
              </a:extLst>
            </p:cNvPr>
            <p:cNvSpPr/>
            <p:nvPr/>
          </p:nvSpPr>
          <p:spPr>
            <a:xfrm>
              <a:off x="2153647" y="2279620"/>
              <a:ext cx="4811182" cy="137098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indent="457200">
                <a:lnSpc>
                  <a:spcPct val="120000"/>
                </a:lnSpc>
              </a:pP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世界上第一条真正意义上的高速铁路是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1964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年日本开通的东海道新干线，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1978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年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10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月，邓小平访问日本，在日方安排下乘坐东海道新干线由东京赴京都，他表示“像风一样快，我们现在很需要跑”，“真快，我们也需要快”。虽然中国在高速铁路领域的发展较世界上部分发达国家晚，起步较其晚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20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至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30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年，但发展速度之快、建设规模之大、运输能力之强，都雄踞世界之首。</a:t>
              </a:r>
              <a:endParaRPr lang="en-US" altLang="zh-CN" sz="1600" dirty="0">
                <a:latin typeface="+mn-ea"/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3F6D1CFC-1C60-4D78-B379-EBD5518EB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6" y="1642406"/>
            <a:ext cx="3687366" cy="37474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40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ABF15633-7AE1-47D2-8727-6C28312832E9}"/>
              </a:ext>
            </a:extLst>
          </p:cNvPr>
          <p:cNvGrpSpPr/>
          <p:nvPr/>
        </p:nvGrpSpPr>
        <p:grpSpPr>
          <a:xfrm>
            <a:off x="5070804" y="1502112"/>
            <a:ext cx="5120450" cy="3231410"/>
            <a:chOff x="2066825" y="1921860"/>
            <a:chExt cx="4944975" cy="1673856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40D7454D-46D7-455B-BCD6-2C2658062F96}"/>
                </a:ext>
              </a:extLst>
            </p:cNvPr>
            <p:cNvCxnSpPr>
              <a:cxnSpLocks/>
            </p:cNvCxnSpPr>
            <p:nvPr/>
          </p:nvCxnSpPr>
          <p:spPr>
            <a:xfrm>
              <a:off x="2066825" y="2334509"/>
              <a:ext cx="0" cy="1261207"/>
            </a:xfrm>
            <a:prstGeom prst="line">
              <a:avLst/>
            </a:prstGeom>
            <a:ln w="76200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C8CF12A-3AC2-44AD-96E5-636C290E2EA2}"/>
                </a:ext>
              </a:extLst>
            </p:cNvPr>
            <p:cNvSpPr/>
            <p:nvPr/>
          </p:nvSpPr>
          <p:spPr>
            <a:xfrm>
              <a:off x="2200618" y="1921860"/>
              <a:ext cx="4811182" cy="137098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indent="457200">
                <a:lnSpc>
                  <a:spcPct val="120000"/>
                </a:lnSpc>
              </a:pP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中国已系统掌握各种复杂地质及气候条件下高铁建造成套技术，攻克铁路工程建造领域一系列世界性技术难题；我国高速铁路技术已位列世界先进行列。据科技日报报道，截至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2020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年底，我国高速铁路运营里程达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3.79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万公里，稳居世界第一。中国高速铁路列车最高运营速度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350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千米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/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小时，居全球首位。中国高速铁路营运动车组列车全年累计发送旅客达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20.05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多亿人次。全国高铁网已覆盖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94.7%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的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100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万以上人口城市。</a:t>
              </a:r>
            </a:p>
            <a:p>
              <a:pPr indent="457200">
                <a:lnSpc>
                  <a:spcPct val="120000"/>
                </a:lnSpc>
              </a:pP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中国具有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960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万平方公里的广袤国土，其中南北最大跨度达到</a:t>
              </a:r>
              <a:r>
                <a:rPr lang="en-US" altLang="zh-CN" sz="1600" dirty="0">
                  <a:latin typeface="+mn-ea"/>
                  <a:cs typeface="+mn-ea"/>
                  <a:sym typeface="+mn-lt"/>
                </a:rPr>
                <a:t>5200</a:t>
              </a:r>
              <a:r>
                <a:rPr lang="zh-CN" altLang="en-US" sz="1600" dirty="0">
                  <a:latin typeface="+mn-ea"/>
                  <a:cs typeface="+mn-ea"/>
                  <a:sym typeface="+mn-lt"/>
                </a:rPr>
                <a:t>千米，高速铁路的建成与发展极大地促进了经济文化的交流与发展。总体来说中国高速铁路的发展在全世界独树一帜，成为我国自主创新的一个成功范例，打造出一张亮丽的中国名片。</a:t>
              </a: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endParaRPr lang="en-US" altLang="zh-CN" sz="1600" dirty="0"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3F6D1CFC-1C60-4D78-B379-EBD5518EB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6" y="1642406"/>
            <a:ext cx="3687366" cy="37474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576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şľîḓé">
            <a:extLst>
              <a:ext uri="{FF2B5EF4-FFF2-40B4-BE49-F238E27FC236}">
                <a16:creationId xmlns:a16="http://schemas.microsoft.com/office/drawing/2014/main" id="{35798C0B-AA09-4D5C-9D8C-E9A8693E488D}"/>
              </a:ext>
            </a:extLst>
          </p:cNvPr>
          <p:cNvSpPr/>
          <p:nvPr/>
        </p:nvSpPr>
        <p:spPr>
          <a:xfrm rot="5400000">
            <a:off x="9638263" y="4239107"/>
            <a:ext cx="1295798" cy="395922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ï$ľíḋè">
            <a:extLst>
              <a:ext uri="{FF2B5EF4-FFF2-40B4-BE49-F238E27FC236}">
                <a16:creationId xmlns:a16="http://schemas.microsoft.com/office/drawing/2014/main" id="{E5FAAC46-5C3C-4554-833D-8E6988ADF026}"/>
              </a:ext>
            </a:extLst>
          </p:cNvPr>
          <p:cNvSpPr/>
          <p:nvPr/>
        </p:nvSpPr>
        <p:spPr>
          <a:xfrm>
            <a:off x="-1" y="-1"/>
            <a:ext cx="4355767" cy="2161552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íṥ1ide">
            <a:extLst>
              <a:ext uri="{FF2B5EF4-FFF2-40B4-BE49-F238E27FC236}">
                <a16:creationId xmlns:a16="http://schemas.microsoft.com/office/drawing/2014/main" id="{797C3B47-B181-4270-9DBF-F377F347A227}"/>
              </a:ext>
            </a:extLst>
          </p:cNvPr>
          <p:cNvSpPr/>
          <p:nvPr/>
        </p:nvSpPr>
        <p:spPr>
          <a:xfrm flipH="1">
            <a:off x="9506857" y="-190969"/>
            <a:ext cx="2685143" cy="2459636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íṥ1ide">
            <a:extLst>
              <a:ext uri="{FF2B5EF4-FFF2-40B4-BE49-F238E27FC236}">
                <a16:creationId xmlns:a16="http://schemas.microsoft.com/office/drawing/2014/main" id="{A2180E3D-6DB2-4048-9A28-6C4A1920E5D9}"/>
              </a:ext>
            </a:extLst>
          </p:cNvPr>
          <p:cNvSpPr/>
          <p:nvPr/>
        </p:nvSpPr>
        <p:spPr>
          <a:xfrm flipH="1">
            <a:off x="8894374" y="-659401"/>
            <a:ext cx="3901779" cy="3574094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işľîḓé">
            <a:extLst>
              <a:ext uri="{FF2B5EF4-FFF2-40B4-BE49-F238E27FC236}">
                <a16:creationId xmlns:a16="http://schemas.microsoft.com/office/drawing/2014/main" id="{3DCDA976-54C0-485B-9CEB-4884F6555A93}"/>
              </a:ext>
            </a:extLst>
          </p:cNvPr>
          <p:cNvSpPr/>
          <p:nvPr/>
        </p:nvSpPr>
        <p:spPr>
          <a:xfrm rot="5400000">
            <a:off x="9084860" y="3468252"/>
            <a:ext cx="1721812" cy="5260888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ï$ľíḋè">
            <a:extLst>
              <a:ext uri="{FF2B5EF4-FFF2-40B4-BE49-F238E27FC236}">
                <a16:creationId xmlns:a16="http://schemas.microsoft.com/office/drawing/2014/main" id="{7AC323E4-1166-4BC2-859A-F18CCE995505}"/>
              </a:ext>
            </a:extLst>
          </p:cNvPr>
          <p:cNvSpPr/>
          <p:nvPr/>
        </p:nvSpPr>
        <p:spPr>
          <a:xfrm>
            <a:off x="-141515" y="-101600"/>
            <a:ext cx="3901779" cy="1959016"/>
          </a:xfrm>
          <a:custGeom>
            <a:avLst/>
            <a:gdLst>
              <a:gd name="connsiteX0" fmla="*/ 0 w 2837049"/>
              <a:gd name="connsiteY0" fmla="*/ 0 h 1407888"/>
              <a:gd name="connsiteX1" fmla="*/ 2837049 w 2837049"/>
              <a:gd name="connsiteY1" fmla="*/ 0 h 1407888"/>
              <a:gd name="connsiteX2" fmla="*/ 2802639 w 2837049"/>
              <a:gd name="connsiteY2" fmla="*/ 94580 h 1407888"/>
              <a:gd name="connsiteX3" fmla="*/ 1341399 w 2837049"/>
              <a:gd name="connsiteY3" fmla="*/ 923210 h 1407888"/>
              <a:gd name="connsiteX4" fmla="*/ 90164 w 2837049"/>
              <a:gd name="connsiteY4" fmla="*/ 1315950 h 1407888"/>
              <a:gd name="connsiteX5" fmla="*/ 0 w 2837049"/>
              <a:gd name="connsiteY5" fmla="*/ 1407888 h 140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049" h="1407888">
                <a:moveTo>
                  <a:pt x="0" y="0"/>
                </a:moveTo>
                <a:lnTo>
                  <a:pt x="2837049" y="0"/>
                </a:lnTo>
                <a:lnTo>
                  <a:pt x="2802639" y="94580"/>
                </a:lnTo>
                <a:cubicBezTo>
                  <a:pt x="2619906" y="529425"/>
                  <a:pt x="2172539" y="868405"/>
                  <a:pt x="1341399" y="923210"/>
                </a:cubicBezTo>
                <a:cubicBezTo>
                  <a:pt x="706282" y="965157"/>
                  <a:pt x="321741" y="1109899"/>
                  <a:pt x="90164" y="1315950"/>
                </a:cubicBezTo>
                <a:lnTo>
                  <a:pt x="0" y="140788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7C02985-9A38-40BB-955F-8C64CD220DA5}"/>
              </a:ext>
            </a:extLst>
          </p:cNvPr>
          <p:cNvSpPr/>
          <p:nvPr/>
        </p:nvSpPr>
        <p:spPr>
          <a:xfrm>
            <a:off x="745194" y="1004990"/>
            <a:ext cx="10919500" cy="442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sx="103000" sy="103000" algn="ctr" rotWithShape="0">
              <a:schemeClr val="accent6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işľîḓé">
            <a:extLst>
              <a:ext uri="{FF2B5EF4-FFF2-40B4-BE49-F238E27FC236}">
                <a16:creationId xmlns:a16="http://schemas.microsoft.com/office/drawing/2014/main" id="{0BA0B4DB-DB17-4781-BBFE-B69EBBE28B6E}"/>
              </a:ext>
            </a:extLst>
          </p:cNvPr>
          <p:cNvSpPr/>
          <p:nvPr/>
        </p:nvSpPr>
        <p:spPr>
          <a:xfrm rot="16200000" flipV="1">
            <a:off x="8765098" y="142127"/>
            <a:ext cx="1048734" cy="3204341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1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3193791-A4C1-4F75-A970-C1DE7A05C3EC}"/>
              </a:ext>
            </a:extLst>
          </p:cNvPr>
          <p:cNvSpPr/>
          <p:nvPr/>
        </p:nvSpPr>
        <p:spPr>
          <a:xfrm>
            <a:off x="4181766" y="2537970"/>
            <a:ext cx="4702629" cy="1171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+mn-ea"/>
                <a:sym typeface="+mn-lt"/>
              </a:rPr>
              <a:t>扫 码 支 付</a:t>
            </a:r>
          </a:p>
        </p:txBody>
      </p:sp>
      <p:sp>
        <p:nvSpPr>
          <p:cNvPr id="46" name="PA-矩形 11">
            <a:extLst>
              <a:ext uri="{FF2B5EF4-FFF2-40B4-BE49-F238E27FC236}">
                <a16:creationId xmlns:a16="http://schemas.microsoft.com/office/drawing/2014/main" id="{690C66A7-B27D-4A70-965C-499C9F76F2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81766" y="3595286"/>
            <a:ext cx="4549007" cy="29796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200" i="1" dirty="0">
                <a:solidFill>
                  <a:schemeClr val="accent1"/>
                </a:solidFill>
                <a:cs typeface="+mn-ea"/>
                <a:sym typeface="+mn-lt"/>
              </a:rPr>
              <a:t>Scan code for payment</a:t>
            </a:r>
          </a:p>
        </p:txBody>
      </p:sp>
      <p:sp>
        <p:nvSpPr>
          <p:cNvPr id="10" name="işľîḓé">
            <a:extLst>
              <a:ext uri="{FF2B5EF4-FFF2-40B4-BE49-F238E27FC236}">
                <a16:creationId xmlns:a16="http://schemas.microsoft.com/office/drawing/2014/main" id="{9690B2FD-8F6B-48F5-BAD5-AD20CF8F6B36}"/>
              </a:ext>
            </a:extLst>
          </p:cNvPr>
          <p:cNvSpPr/>
          <p:nvPr/>
        </p:nvSpPr>
        <p:spPr>
          <a:xfrm rot="16200000" flipH="1">
            <a:off x="2154834" y="2335857"/>
            <a:ext cx="2234415" cy="6827112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solidFill>
            <a:schemeClr val="accent2"/>
          </a:solidFill>
          <a:ln w="5317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3" name="işľîḓé">
            <a:extLst>
              <a:ext uri="{FF2B5EF4-FFF2-40B4-BE49-F238E27FC236}">
                <a16:creationId xmlns:a16="http://schemas.microsoft.com/office/drawing/2014/main" id="{1BA124C8-BABC-4C2E-847B-EC043ED6A8B1}"/>
              </a:ext>
            </a:extLst>
          </p:cNvPr>
          <p:cNvSpPr/>
          <p:nvPr/>
        </p:nvSpPr>
        <p:spPr>
          <a:xfrm rot="16200000" flipH="1">
            <a:off x="2234133" y="1660818"/>
            <a:ext cx="2613176" cy="7984393"/>
          </a:xfrm>
          <a:custGeom>
            <a:avLst/>
            <a:gdLst>
              <a:gd name="connsiteX0" fmla="*/ 824558 w 824557"/>
              <a:gd name="connsiteY0" fmla="*/ 45975 h 2519381"/>
              <a:gd name="connsiteX1" fmla="*/ 480913 w 824557"/>
              <a:gd name="connsiteY1" fmla="*/ 7106 h 2519381"/>
              <a:gd name="connsiteX2" fmla="*/ 324265 w 824557"/>
              <a:gd name="connsiteY2" fmla="*/ 1063707 h 2519381"/>
              <a:gd name="connsiteX3" fmla="*/ 660296 w 824557"/>
              <a:gd name="connsiteY3" fmla="*/ 2435307 h 2519381"/>
              <a:gd name="connsiteX4" fmla="*/ 824558 w 824557"/>
              <a:gd name="connsiteY4" fmla="*/ 2519382 h 2519381"/>
              <a:gd name="connsiteX5" fmla="*/ 824558 w 824557"/>
              <a:gd name="connsiteY5" fmla="*/ 45975 h 251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557" h="2519381">
                <a:moveTo>
                  <a:pt x="824558" y="45975"/>
                </a:moveTo>
                <a:cubicBezTo>
                  <a:pt x="721155" y="5456"/>
                  <a:pt x="606997" y="-10518"/>
                  <a:pt x="480913" y="7106"/>
                </a:cubicBezTo>
                <a:cubicBezTo>
                  <a:pt x="115383" y="58169"/>
                  <a:pt x="-307065" y="681512"/>
                  <a:pt x="324265" y="1063707"/>
                </a:cubicBezTo>
                <a:cubicBezTo>
                  <a:pt x="1170759" y="1576087"/>
                  <a:pt x="126245" y="1987620"/>
                  <a:pt x="660296" y="2435307"/>
                </a:cubicBezTo>
                <a:cubicBezTo>
                  <a:pt x="707418" y="2474815"/>
                  <a:pt x="763326" y="2502609"/>
                  <a:pt x="824558" y="2519382"/>
                </a:cubicBezTo>
                <a:lnTo>
                  <a:pt x="824558" y="45975"/>
                </a:lnTo>
                <a:close/>
              </a:path>
            </a:pathLst>
          </a:custGeom>
          <a:noFill/>
          <a:ln w="127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2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E3DB327D-C115-4292-8503-C5370D613D18}"/>
              </a:ext>
            </a:extLst>
          </p:cNvPr>
          <p:cNvSpPr/>
          <p:nvPr/>
        </p:nvSpPr>
        <p:spPr>
          <a:xfrm>
            <a:off x="-2879272" y="-783961"/>
            <a:ext cx="11959772" cy="3991428"/>
          </a:xfrm>
          <a:custGeom>
            <a:avLst/>
            <a:gdLst>
              <a:gd name="connsiteX0" fmla="*/ 0 w 11959772"/>
              <a:gd name="connsiteY0" fmla="*/ 3991428 h 3991428"/>
              <a:gd name="connsiteX1" fmla="*/ 4470400 w 11959772"/>
              <a:gd name="connsiteY1" fmla="*/ 3672114 h 3991428"/>
              <a:gd name="connsiteX2" fmla="*/ 6792686 w 11959772"/>
              <a:gd name="connsiteY2" fmla="*/ 2264228 h 3991428"/>
              <a:gd name="connsiteX3" fmla="*/ 9260115 w 11959772"/>
              <a:gd name="connsiteY3" fmla="*/ 2569028 h 3991428"/>
              <a:gd name="connsiteX4" fmla="*/ 11959772 w 11959772"/>
              <a:gd name="connsiteY4" fmla="*/ 0 h 399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9772" h="3991428">
                <a:moveTo>
                  <a:pt x="0" y="3991428"/>
                </a:moveTo>
                <a:cubicBezTo>
                  <a:pt x="1669143" y="3975704"/>
                  <a:pt x="3338286" y="3959981"/>
                  <a:pt x="4470400" y="3672114"/>
                </a:cubicBezTo>
                <a:cubicBezTo>
                  <a:pt x="5602514" y="3384247"/>
                  <a:pt x="5994400" y="2448076"/>
                  <a:pt x="6792686" y="2264228"/>
                </a:cubicBezTo>
                <a:cubicBezTo>
                  <a:pt x="7590972" y="2080380"/>
                  <a:pt x="8398934" y="2946399"/>
                  <a:pt x="9260115" y="2569028"/>
                </a:cubicBezTo>
                <a:cubicBezTo>
                  <a:pt x="10121296" y="2191657"/>
                  <a:pt x="11040534" y="1095828"/>
                  <a:pt x="11959772" y="0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BBD6A28-ADD1-48AC-9456-358B787F10E1}"/>
              </a:ext>
            </a:extLst>
          </p:cNvPr>
          <p:cNvGrpSpPr/>
          <p:nvPr/>
        </p:nvGrpSpPr>
        <p:grpSpPr>
          <a:xfrm rot="5400000">
            <a:off x="276974" y="615989"/>
            <a:ext cx="6323006" cy="997902"/>
            <a:chOff x="-561301" y="2125669"/>
            <a:chExt cx="6323006" cy="997902"/>
          </a:xfrm>
        </p:grpSpPr>
        <p:sp>
          <p:nvSpPr>
            <p:cNvPr id="47" name="矩形: 圆角 46">
              <a:extLst>
                <a:ext uri="{FF2B5EF4-FFF2-40B4-BE49-F238E27FC236}">
                  <a16:creationId xmlns:a16="http://schemas.microsoft.com/office/drawing/2014/main" id="{57E61531-95C6-4C1C-B180-01C7D060100D}"/>
                </a:ext>
              </a:extLst>
            </p:cNvPr>
            <p:cNvSpPr/>
            <p:nvPr/>
          </p:nvSpPr>
          <p:spPr>
            <a:xfrm>
              <a:off x="-561301" y="2259404"/>
              <a:ext cx="6323006" cy="7884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65848D5-F925-4ED0-BBD5-8179764C2D7A}"/>
                </a:ext>
              </a:extLst>
            </p:cNvPr>
            <p:cNvSpPr txBox="1"/>
            <p:nvPr/>
          </p:nvSpPr>
          <p:spPr>
            <a:xfrm>
              <a:off x="90981" y="2125669"/>
              <a:ext cx="5365383" cy="997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PART TWO</a:t>
              </a:r>
            </a:p>
          </p:txBody>
        </p:sp>
      </p:grpSp>
      <p:sp>
        <p:nvSpPr>
          <p:cNvPr id="50" name="íṥ1ide">
            <a:extLst>
              <a:ext uri="{FF2B5EF4-FFF2-40B4-BE49-F238E27FC236}">
                <a16:creationId xmlns:a16="http://schemas.microsoft.com/office/drawing/2014/main" id="{40FEDB24-64B3-4D96-9F0B-0E0B15F864E1}"/>
              </a:ext>
            </a:extLst>
          </p:cNvPr>
          <p:cNvSpPr/>
          <p:nvPr/>
        </p:nvSpPr>
        <p:spPr>
          <a:xfrm flipH="1" flipV="1">
            <a:off x="10180370" y="3845093"/>
            <a:ext cx="1444819" cy="1323479"/>
          </a:xfrm>
          <a:custGeom>
            <a:avLst/>
            <a:gdLst>
              <a:gd name="connsiteX0" fmla="*/ 987231 w 1763510"/>
              <a:gd name="connsiteY0" fmla="*/ 112 h 1615405"/>
              <a:gd name="connsiteX1" fmla="*/ 1722093 w 1763510"/>
              <a:gd name="connsiteY1" fmla="*/ 908903 h 1615405"/>
              <a:gd name="connsiteX2" fmla="*/ 621092 w 1763510"/>
              <a:gd name="connsiteY2" fmla="*/ 1299549 h 1615405"/>
              <a:gd name="connsiteX3" fmla="*/ 51460 w 1763510"/>
              <a:gd name="connsiteY3" fmla="*/ 1579327 h 1615405"/>
              <a:gd name="connsiteX4" fmla="*/ 0 w 1763510"/>
              <a:gd name="connsiteY4" fmla="*/ 1555839 h 1615405"/>
              <a:gd name="connsiteX5" fmla="*/ 0 w 1763510"/>
              <a:gd name="connsiteY5" fmla="*/ 459966 h 1615405"/>
              <a:gd name="connsiteX6" fmla="*/ 107415 w 1763510"/>
              <a:gd name="connsiteY6" fmla="*/ 376497 h 1615405"/>
              <a:gd name="connsiteX7" fmla="*/ 594362 w 1763510"/>
              <a:gd name="connsiteY7" fmla="*/ 99603 h 1615405"/>
              <a:gd name="connsiteX8" fmla="*/ 987231 w 1763510"/>
              <a:gd name="connsiteY8" fmla="*/ 112 h 161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3510" h="1615405">
                <a:moveTo>
                  <a:pt x="987231" y="112"/>
                </a:moveTo>
                <a:cubicBezTo>
                  <a:pt x="1522709" y="9530"/>
                  <a:pt x="1891051" y="613115"/>
                  <a:pt x="1722093" y="908903"/>
                </a:cubicBezTo>
                <a:cubicBezTo>
                  <a:pt x="1441497" y="1400247"/>
                  <a:pt x="898614" y="535559"/>
                  <a:pt x="621092" y="1299549"/>
                </a:cubicBezTo>
                <a:cubicBezTo>
                  <a:pt x="504662" y="1620063"/>
                  <a:pt x="261614" y="1660438"/>
                  <a:pt x="51460" y="1579327"/>
                </a:cubicBezTo>
                <a:lnTo>
                  <a:pt x="0" y="1555839"/>
                </a:lnTo>
                <a:lnTo>
                  <a:pt x="0" y="459966"/>
                </a:lnTo>
                <a:lnTo>
                  <a:pt x="107415" y="376497"/>
                </a:lnTo>
                <a:cubicBezTo>
                  <a:pt x="282783" y="255783"/>
                  <a:pt x="470931" y="164717"/>
                  <a:pt x="594362" y="99603"/>
                </a:cubicBezTo>
                <a:cubicBezTo>
                  <a:pt x="731186" y="27408"/>
                  <a:pt x="863659" y="-2061"/>
                  <a:pt x="987231" y="1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任意多边形: 形状 50">
            <a:extLst>
              <a:ext uri="{FF2B5EF4-FFF2-40B4-BE49-F238E27FC236}">
                <a16:creationId xmlns:a16="http://schemas.microsoft.com/office/drawing/2014/main" id="{48DB9063-464B-474C-9C8F-A7A419138389}"/>
              </a:ext>
            </a:extLst>
          </p:cNvPr>
          <p:cNvSpPr/>
          <p:nvPr/>
        </p:nvSpPr>
        <p:spPr>
          <a:xfrm rot="8538124" flipH="1">
            <a:off x="7558223" y="5134682"/>
            <a:ext cx="1033184" cy="845919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C87AE09B-50BC-4D95-9DDE-AD0EFE0922EB}"/>
              </a:ext>
            </a:extLst>
          </p:cNvPr>
          <p:cNvSpPr/>
          <p:nvPr/>
        </p:nvSpPr>
        <p:spPr>
          <a:xfrm rot="7661876" flipH="1" flipV="1">
            <a:off x="247761" y="2041934"/>
            <a:ext cx="1090524" cy="892866"/>
          </a:xfrm>
          <a:custGeom>
            <a:avLst/>
            <a:gdLst>
              <a:gd name="connsiteX0" fmla="*/ 537226 w 678704"/>
              <a:gd name="connsiteY0" fmla="*/ 524896 h 555689"/>
              <a:gd name="connsiteX1" fmla="*/ 10239 w 678704"/>
              <a:gd name="connsiteY1" fmla="*/ 466066 h 555689"/>
              <a:gd name="connsiteX2" fmla="*/ 0 w 678704"/>
              <a:gd name="connsiteY2" fmla="*/ 466013 h 555689"/>
              <a:gd name="connsiteX3" fmla="*/ 602995 w 678704"/>
              <a:gd name="connsiteY3" fmla="*/ 0 h 555689"/>
              <a:gd name="connsiteX4" fmla="*/ 626297 w 678704"/>
              <a:gd name="connsiteY4" fmla="*/ 39668 h 555689"/>
              <a:gd name="connsiteX5" fmla="*/ 641595 w 678704"/>
              <a:gd name="connsiteY5" fmla="*/ 411538 h 555689"/>
              <a:gd name="connsiteX6" fmla="*/ 537226 w 678704"/>
              <a:gd name="connsiteY6" fmla="*/ 524896 h 55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704" h="555689">
                <a:moveTo>
                  <a:pt x="537226" y="524896"/>
                </a:moveTo>
                <a:cubicBezTo>
                  <a:pt x="385842" y="614032"/>
                  <a:pt x="190481" y="482997"/>
                  <a:pt x="10239" y="466066"/>
                </a:cubicBezTo>
                <a:lnTo>
                  <a:pt x="0" y="466013"/>
                </a:lnTo>
                <a:lnTo>
                  <a:pt x="602995" y="0"/>
                </a:lnTo>
                <a:lnTo>
                  <a:pt x="626297" y="39668"/>
                </a:lnTo>
                <a:cubicBezTo>
                  <a:pt x="687434" y="173995"/>
                  <a:pt x="698363" y="312157"/>
                  <a:pt x="641595" y="411538"/>
                </a:cubicBezTo>
                <a:cubicBezTo>
                  <a:pt x="610170" y="466567"/>
                  <a:pt x="575073" y="502611"/>
                  <a:pt x="537226" y="52489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67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42" grpId="0"/>
      <p:bldP spid="46" grpId="0"/>
      <p:bldP spid="50" grpId="0" animBg="1"/>
      <p:bldP spid="51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624;#53776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7624;#53776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32405;#532412;#532416;#516137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7D7B"/>
      </a:accent1>
      <a:accent2>
        <a:srgbClr val="C6927B"/>
      </a:accent2>
      <a:accent3>
        <a:srgbClr val="D8A478"/>
      </a:accent3>
      <a:accent4>
        <a:srgbClr val="52797B"/>
      </a:accent4>
      <a:accent5>
        <a:srgbClr val="727B68"/>
      </a:accent5>
      <a:accent6>
        <a:srgbClr val="566363"/>
      </a:accent6>
      <a:hlink>
        <a:srgbClr val="0563C1"/>
      </a:hlink>
      <a:folHlink>
        <a:srgbClr val="954F72"/>
      </a:folHlink>
    </a:clrScheme>
    <a:fontScheme name="g3z0tlvq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1920</Words>
  <Application>Microsoft Office PowerPoint</Application>
  <PresentationFormat>宽屏</PresentationFormat>
  <Paragraphs>72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莫兰迪</dc:title>
  <dc:creator>第一PPT</dc:creator>
  <cp:keywords>www.1ppt.com</cp:keywords>
  <dc:description>www.1ppt.com</dc:description>
  <cp:lastModifiedBy>Administrator</cp:lastModifiedBy>
  <cp:revision>76</cp:revision>
  <dcterms:created xsi:type="dcterms:W3CDTF">2021-01-22T12:52:22Z</dcterms:created>
  <dcterms:modified xsi:type="dcterms:W3CDTF">2022-12-07T10:23:55Z</dcterms:modified>
</cp:coreProperties>
</file>