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7" r:id="rId3"/>
    <p:sldId id="375" r:id="rId5"/>
    <p:sldId id="300" r:id="rId6"/>
    <p:sldId id="339" r:id="rId7"/>
    <p:sldId id="379" r:id="rId8"/>
    <p:sldId id="380" r:id="rId9"/>
    <p:sldId id="325" r:id="rId10"/>
    <p:sldId id="382" r:id="rId11"/>
    <p:sldId id="342" r:id="rId12"/>
    <p:sldId id="344" r:id="rId13"/>
    <p:sldId id="362" r:id="rId14"/>
    <p:sldId id="363" r:id="rId15"/>
    <p:sldId id="385" r:id="rId16"/>
    <p:sldId id="386" r:id="rId17"/>
    <p:sldId id="331" r:id="rId18"/>
    <p:sldId id="262" r:id="rId19"/>
    <p:sldId id="390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9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28D0D-1F80-4005-82D3-DA4A529010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F584-E0AD-4680-AF39-E85B77F16F9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75"/>
          <p:cNvSpPr txBox="1">
            <a:spLocks noGrp="1"/>
          </p:cNvSpPr>
          <p:nvPr>
            <p:ph type="sldNum" sz="quarter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  <p:sp>
        <p:nvSpPr>
          <p:cNvPr id="31747" name="Rectangle 681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1748" name="Rectangle 683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ctr" anchorCtr="0"/>
          <a:lstStyle/>
          <a:p>
            <a:pPr lvl="0"/>
            <a:endParaRPr lang="zh-CN" altLang="en-US" dirty="0"/>
          </a:p>
        </p:txBody>
      </p:sp>
      <p:sp>
        <p:nvSpPr>
          <p:cNvPr id="31749" name="Rectangle 685"/>
          <p:cNvSpPr/>
          <p:nvPr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 altLang="zh-CN" b="1" dirty="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774D-3EB7-4FE0-AC38-A1EDDDECBB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953B-7D57-4674-B36F-F274F174DC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hyperlink" Target="http://military.china.com/zh_cn/history2/06/11027560/20050404/12216029.html" TargetMode="Externa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17.jpeg"/><Relationship Id="rId1" Type="http://schemas.openxmlformats.org/officeDocument/2006/relationships/tags" Target="../tags/tag8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8" Type="http://schemas.openxmlformats.org/officeDocument/2006/relationships/notesSlide" Target="../notesSlides/notesSlide6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118.xml"/><Relationship Id="rId25" Type="http://schemas.openxmlformats.org/officeDocument/2006/relationships/tags" Target="../tags/tag117.xml"/><Relationship Id="rId24" Type="http://schemas.openxmlformats.org/officeDocument/2006/relationships/tags" Target="../tags/tag116.xml"/><Relationship Id="rId23" Type="http://schemas.openxmlformats.org/officeDocument/2006/relationships/tags" Target="../tags/tag115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tags" Target="../tags/tag94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image" Target="../media/image21.jpeg"/><Relationship Id="rId7" Type="http://schemas.openxmlformats.org/officeDocument/2006/relationships/tags" Target="../tags/tag125.xml"/><Relationship Id="rId6" Type="http://schemas.openxmlformats.org/officeDocument/2006/relationships/image" Target="../media/image20.png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image" Target="../media/image24.jpeg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microsoft.com/office/2007/relationships/hdphoto" Target="../media/image23.wdp"/><Relationship Id="rId10" Type="http://schemas.openxmlformats.org/officeDocument/2006/relationships/image" Target="../media/image22.png"/><Relationship Id="rId1" Type="http://schemas.openxmlformats.org/officeDocument/2006/relationships/tags" Target="../tags/tag12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image" Target="../media/image26.png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image" Target="../media/image25.jpeg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43.xml"/><Relationship Id="rId7" Type="http://schemas.openxmlformats.org/officeDocument/2006/relationships/image" Target="../media/image28.png"/><Relationship Id="rId6" Type="http://schemas.openxmlformats.org/officeDocument/2006/relationships/tags" Target="../tags/tag142.xml"/><Relationship Id="rId5" Type="http://schemas.openxmlformats.org/officeDocument/2006/relationships/image" Target="../media/image27.png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0" Type="http://schemas.openxmlformats.org/officeDocument/2006/relationships/notesSlide" Target="../notesSlides/notesSlide7.xml"/><Relationship Id="rId3" Type="http://schemas.openxmlformats.org/officeDocument/2006/relationships/tags" Target="../tags/tag169.xml"/><Relationship Id="rId29" Type="http://schemas.openxmlformats.org/officeDocument/2006/relationships/slideLayout" Target="../slideLayouts/slideLayout13.xml"/><Relationship Id="rId28" Type="http://schemas.openxmlformats.org/officeDocument/2006/relationships/tags" Target="../tags/tag194.xml"/><Relationship Id="rId27" Type="http://schemas.openxmlformats.org/officeDocument/2006/relationships/tags" Target="../tags/tag193.xml"/><Relationship Id="rId26" Type="http://schemas.openxmlformats.org/officeDocument/2006/relationships/tags" Target="../tags/tag192.xml"/><Relationship Id="rId25" Type="http://schemas.openxmlformats.org/officeDocument/2006/relationships/tags" Target="../tags/tag191.xml"/><Relationship Id="rId24" Type="http://schemas.openxmlformats.org/officeDocument/2006/relationships/tags" Target="../tags/tag190.xml"/><Relationship Id="rId23" Type="http://schemas.openxmlformats.org/officeDocument/2006/relationships/tags" Target="../tags/tag189.xml"/><Relationship Id="rId22" Type="http://schemas.openxmlformats.org/officeDocument/2006/relationships/tags" Target="../tags/tag188.xml"/><Relationship Id="rId21" Type="http://schemas.openxmlformats.org/officeDocument/2006/relationships/tags" Target="../tags/tag187.xml"/><Relationship Id="rId20" Type="http://schemas.openxmlformats.org/officeDocument/2006/relationships/tags" Target="../tags/tag186.xml"/><Relationship Id="rId2" Type="http://schemas.openxmlformats.org/officeDocument/2006/relationships/tags" Target="../tags/tag168.xml"/><Relationship Id="rId19" Type="http://schemas.openxmlformats.org/officeDocument/2006/relationships/tags" Target="../tags/tag185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tags" Target="../tags/tag16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3.jpeg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slide" Target="slide10.xml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38.xml"/><Relationship Id="rId2" Type="http://schemas.openxmlformats.org/officeDocument/2006/relationships/tags" Target="../tags/tag22.xml"/><Relationship Id="rId19" Type="http://schemas.openxmlformats.org/officeDocument/2006/relationships/image" Target="../media/image6.jpeg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8.jpeg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7.jpeg"/><Relationship Id="rId28" Type="http://schemas.openxmlformats.org/officeDocument/2006/relationships/notesSlide" Target="../notesSlides/notesSlide3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40.xml"/><Relationship Id="rId19" Type="http://schemas.openxmlformats.org/officeDocument/2006/relationships/image" Target="../media/image13.png"/><Relationship Id="rId18" Type="http://schemas.openxmlformats.org/officeDocument/2006/relationships/tags" Target="../tags/tag50.xml"/><Relationship Id="rId17" Type="http://schemas.openxmlformats.org/officeDocument/2006/relationships/image" Target="../media/image12.png"/><Relationship Id="rId16" Type="http://schemas.openxmlformats.org/officeDocument/2006/relationships/tags" Target="../tags/tag49.xml"/><Relationship Id="rId15" Type="http://schemas.openxmlformats.org/officeDocument/2006/relationships/image" Target="../media/image11.png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image" Target="../media/image10.png"/><Relationship Id="rId10" Type="http://schemas.openxmlformats.org/officeDocument/2006/relationships/tags" Target="../tags/tag45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14.jpeg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image" Target="../media/image15.jpeg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../media/image16.png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1" descr="12216029_2005040413050736688900">
            <a:hlinkClick r:id="rId1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6440171" y="2762249"/>
            <a:ext cx="2755900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2145030" y="2354825"/>
            <a:ext cx="2550796" cy="34119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5767329"/>
            <a:ext cx="1218628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会计三</a:t>
            </a:r>
            <a:r>
              <a:rPr lang="zh-CN" altLang="en-US" sz="20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班第六组</a:t>
            </a: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组员：姚明轩（讲授人） 俞泽轩（文案编写） 严书扬（资料查找） 向超、黄龙飞（</a:t>
            </a: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制作）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王兴驰（小标题构思）王晨（插图查找）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" y="933450"/>
            <a:ext cx="12186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/>
              <a:t>太平天国运动</a:t>
            </a:r>
            <a:endParaRPr lang="zh-CN" altLang="en-US" sz="6600" b="1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图片 197" descr="19ff000382ff59fc523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321" y="608330"/>
            <a:ext cx="7397115" cy="564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1" name="TextBox 200"/>
          <p:cNvSpPr txBox="1"/>
          <p:nvPr>
            <p:custDataLst>
              <p:tags r:id="rId3"/>
            </p:custDataLst>
          </p:nvPr>
        </p:nvSpPr>
        <p:spPr>
          <a:xfrm>
            <a:off x="7756526" y="1541145"/>
            <a:ext cx="41941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太平天国其疆域最广阔之时曾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占有中国半壁江山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，其势力发展到</a:t>
            </a: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个省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，太平天国实际控制的区域发展到</a:t>
            </a:r>
            <a:r>
              <a:rPr lang="en-US" altLang="zh-CN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23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个府州，总共面积一百五十多万平方公里。</a:t>
            </a:r>
            <a:endParaRPr lang="zh-CN" altLang="en-US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4"/>
            </p:custDataLst>
          </p:nvPr>
        </p:nvCxnSpPr>
        <p:spPr>
          <a:xfrm flipH="1">
            <a:off x="1517631" y="247444"/>
            <a:ext cx="0" cy="249464"/>
          </a:xfrm>
          <a:prstGeom prst="line">
            <a:avLst/>
          </a:prstGeom>
          <a:ln w="28575" cmpd="sng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>
            <p:custDataLst>
              <p:tags r:id="rId1"/>
            </p:custDataLst>
          </p:nvPr>
        </p:nvSpPr>
        <p:spPr>
          <a:xfrm>
            <a:off x="412844" y="873126"/>
            <a:ext cx="4119880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7.</a:t>
            </a:r>
            <a:r>
              <a:rPr lang="zh-CN" altLang="en-US" sz="4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天京事变</a:t>
            </a:r>
            <a:endParaRPr lang="zh-CN" altLang="en-US" sz="4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" name="矩形 30"/>
          <p:cNvSpPr/>
          <p:nvPr>
            <p:custDataLst>
              <p:tags r:id="rId2"/>
            </p:custDataLst>
          </p:nvPr>
        </p:nvSpPr>
        <p:spPr>
          <a:xfrm>
            <a:off x="4528295" y="978686"/>
            <a:ext cx="601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华文楷体" panose="02010600040101010101" charset="-122"/>
                <a:ea typeface="华文楷体" panose="02010600040101010101" charset="-122"/>
              </a:rPr>
              <a:t>---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领导集团的一场血腥内讧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>
            <a:off x="4450111" y="1718561"/>
            <a:ext cx="14205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洪秀全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>
            <a:off x="4606426" y="4789033"/>
            <a:ext cx="14205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韦昌辉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>
            <p:custDataLst>
              <p:tags r:id="rId5"/>
            </p:custDataLst>
          </p:nvPr>
        </p:nvSpPr>
        <p:spPr>
          <a:xfrm>
            <a:off x="563426" y="4674140"/>
            <a:ext cx="14205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杨秀清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>
            <p:custDataLst>
              <p:tags r:id="rId6"/>
            </p:custDataLst>
          </p:nvPr>
        </p:nvSpPr>
        <p:spPr>
          <a:xfrm>
            <a:off x="7314971" y="4669428"/>
            <a:ext cx="14205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石达开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7" name="直接箭头连接符 36"/>
          <p:cNvCxnSpPr/>
          <p:nvPr>
            <p:custDataLst>
              <p:tags r:id="rId7"/>
            </p:custDataLst>
          </p:nvPr>
        </p:nvCxnSpPr>
        <p:spPr>
          <a:xfrm flipH="1" flipV="1">
            <a:off x="5025703" y="2332033"/>
            <a:ext cx="0" cy="2267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矩形 38"/>
          <p:cNvSpPr/>
          <p:nvPr>
            <p:custDataLst>
              <p:tags r:id="rId8"/>
            </p:custDataLst>
          </p:nvPr>
        </p:nvSpPr>
        <p:spPr>
          <a:xfrm>
            <a:off x="4524139" y="2354894"/>
            <a:ext cx="5129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请杀被否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0" name="直接箭头连接符 39"/>
          <p:cNvCxnSpPr/>
          <p:nvPr>
            <p:custDataLst>
              <p:tags r:id="rId9"/>
            </p:custDataLst>
          </p:nvPr>
        </p:nvCxnSpPr>
        <p:spPr>
          <a:xfrm flipH="1">
            <a:off x="1963636" y="4966527"/>
            <a:ext cx="2520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矩形 53"/>
          <p:cNvSpPr/>
          <p:nvPr>
            <p:custDataLst>
              <p:tags r:id="rId10"/>
            </p:custDataLst>
          </p:nvPr>
        </p:nvSpPr>
        <p:spPr>
          <a:xfrm>
            <a:off x="2472784" y="4412518"/>
            <a:ext cx="1690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诛杀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55" name="直接箭头连接符 54"/>
          <p:cNvCxnSpPr/>
          <p:nvPr>
            <p:custDataLst>
              <p:tags r:id="rId11"/>
            </p:custDataLst>
          </p:nvPr>
        </p:nvCxnSpPr>
        <p:spPr>
          <a:xfrm flipV="1">
            <a:off x="2027555" y="2348232"/>
            <a:ext cx="2438400" cy="2519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矩形 56"/>
          <p:cNvSpPr/>
          <p:nvPr>
            <p:custDataLst>
              <p:tags r:id="rId12"/>
            </p:custDataLst>
          </p:nvPr>
        </p:nvSpPr>
        <p:spPr>
          <a:xfrm rot="18348828">
            <a:off x="2632328" y="2834622"/>
            <a:ext cx="1439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逼迫</a:t>
            </a:r>
            <a:endParaRPr lang="zh-CN" altLang="en-US" sz="3200">
              <a:solidFill>
                <a:srgbClr val="FF0000"/>
              </a:solidFill>
            </a:endParaRPr>
          </a:p>
        </p:txBody>
      </p:sp>
      <p:cxnSp>
        <p:nvCxnSpPr>
          <p:cNvPr id="59" name="直接箭头连接符 58"/>
          <p:cNvCxnSpPr/>
          <p:nvPr>
            <p:custDataLst>
              <p:tags r:id="rId13"/>
            </p:custDataLst>
          </p:nvPr>
        </p:nvCxnSpPr>
        <p:spPr>
          <a:xfrm>
            <a:off x="5904803" y="1868763"/>
            <a:ext cx="2283311" cy="2730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矩形 61"/>
          <p:cNvSpPr/>
          <p:nvPr>
            <p:custDataLst>
              <p:tags r:id="rId14"/>
            </p:custDataLst>
          </p:nvPr>
        </p:nvSpPr>
        <p:spPr>
          <a:xfrm rot="3252240">
            <a:off x="6495282" y="2735461"/>
            <a:ext cx="1498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猜忌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3" name="直接箭头连接符 62"/>
          <p:cNvCxnSpPr/>
          <p:nvPr>
            <p:custDataLst>
              <p:tags r:id="rId15"/>
            </p:custDataLst>
          </p:nvPr>
        </p:nvCxnSpPr>
        <p:spPr>
          <a:xfrm>
            <a:off x="6058424" y="4982518"/>
            <a:ext cx="1188837" cy="9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>
            <p:custDataLst>
              <p:tags r:id="rId16"/>
            </p:custDataLst>
          </p:nvPr>
        </p:nvSpPr>
        <p:spPr>
          <a:xfrm>
            <a:off x="5956262" y="4245048"/>
            <a:ext cx="1601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责备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5" name="直接箭头连接符 64"/>
          <p:cNvCxnSpPr/>
          <p:nvPr>
            <p:custDataLst>
              <p:tags r:id="rId17"/>
            </p:custDataLst>
          </p:nvPr>
        </p:nvCxnSpPr>
        <p:spPr>
          <a:xfrm>
            <a:off x="5477373" y="2286313"/>
            <a:ext cx="6201" cy="2388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矩形 65"/>
          <p:cNvSpPr/>
          <p:nvPr>
            <p:custDataLst>
              <p:tags r:id="rId18"/>
            </p:custDataLst>
          </p:nvPr>
        </p:nvSpPr>
        <p:spPr>
          <a:xfrm>
            <a:off x="5443459" y="2860053"/>
            <a:ext cx="512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处死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7" name="直接箭头连接符 66"/>
          <p:cNvCxnSpPr>
            <a:endCxn id="69" idx="1"/>
          </p:cNvCxnSpPr>
          <p:nvPr>
            <p:custDataLst>
              <p:tags r:id="rId19"/>
            </p:custDataLst>
          </p:nvPr>
        </p:nvCxnSpPr>
        <p:spPr>
          <a:xfrm>
            <a:off x="8735695" y="4935222"/>
            <a:ext cx="1483275" cy="19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矩形 67"/>
          <p:cNvSpPr/>
          <p:nvPr>
            <p:custDataLst>
              <p:tags r:id="rId20"/>
            </p:custDataLst>
          </p:nvPr>
        </p:nvSpPr>
        <p:spPr>
          <a:xfrm>
            <a:off x="8812974" y="4366503"/>
            <a:ext cx="1770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出走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9" name="矩形 68"/>
          <p:cNvSpPr/>
          <p:nvPr>
            <p:custDataLst>
              <p:tags r:id="rId21"/>
            </p:custDataLst>
          </p:nvPr>
        </p:nvSpPr>
        <p:spPr>
          <a:xfrm>
            <a:off x="10218970" y="4662711"/>
            <a:ext cx="14205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被围歼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" name="矩形 69"/>
          <p:cNvSpPr/>
          <p:nvPr>
            <p:custDataLst>
              <p:tags r:id="rId22"/>
            </p:custDataLst>
          </p:nvPr>
        </p:nvSpPr>
        <p:spPr>
          <a:xfrm>
            <a:off x="6058424" y="4977483"/>
            <a:ext cx="1476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5.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滥杀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1" name="直接箭头连接符 70"/>
          <p:cNvCxnSpPr/>
          <p:nvPr>
            <p:custDataLst>
              <p:tags r:id="rId23"/>
            </p:custDataLst>
          </p:nvPr>
        </p:nvCxnSpPr>
        <p:spPr>
          <a:xfrm flipH="1" flipV="1">
            <a:off x="5761960" y="2322101"/>
            <a:ext cx="1927568" cy="2313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矩形 71"/>
          <p:cNvSpPr/>
          <p:nvPr>
            <p:custDataLst>
              <p:tags r:id="rId24"/>
            </p:custDataLst>
          </p:nvPr>
        </p:nvSpPr>
        <p:spPr>
          <a:xfrm rot="3012676">
            <a:off x="5794562" y="3397298"/>
            <a:ext cx="1601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6.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请杀</a:t>
            </a:r>
            <a:endParaRPr lang="zh-CN" altLang="en-US" sz="3200">
              <a:solidFill>
                <a:srgbClr val="FF0000"/>
              </a:solidFill>
            </a:endParaRPr>
          </a:p>
        </p:txBody>
      </p:sp>
      <p:cxnSp>
        <p:nvCxnSpPr>
          <p:cNvPr id="73" name="直接箭头连接符 72"/>
          <p:cNvCxnSpPr/>
          <p:nvPr>
            <p:custDataLst>
              <p:tags r:id="rId25"/>
            </p:custDataLst>
          </p:nvPr>
        </p:nvCxnSpPr>
        <p:spPr>
          <a:xfrm flipH="1">
            <a:off x="6058424" y="4813184"/>
            <a:ext cx="12216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26"/>
            </p:custDataLst>
          </p:nvPr>
        </p:nvSpPr>
        <p:spPr>
          <a:xfrm>
            <a:off x="1160512" y="6047519"/>
            <a:ext cx="10466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天京事变影响：太平天国由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兴盛走向衰败（转折点）</a:t>
            </a:r>
            <a:endParaRPr lang="zh-CN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1" grpId="0"/>
      <p:bldP spid="39" grpId="0"/>
      <p:bldP spid="54" grpId="0"/>
      <p:bldP spid="57" grpId="0"/>
      <p:bldP spid="62" grpId="0"/>
      <p:bldP spid="64" grpId="0"/>
      <p:bldP spid="66" grpId="0"/>
      <p:bldP spid="68" grpId="0"/>
      <p:bldP spid="69" grpId="0" animBg="1"/>
      <p:bldP spid="70" grpId="0"/>
      <p:bldP spid="7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959013" y="1763476"/>
            <a:ext cx="5797732" cy="3256907"/>
          </a:xfrm>
          <a:prstGeom prst="rect">
            <a:avLst/>
          </a:prstGeom>
          <a:ln>
            <a:noFill/>
          </a:ln>
        </p:spPr>
      </p:pic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426714" y="1486361"/>
            <a:ext cx="11049388" cy="3688615"/>
            <a:chOff x="960808" y="780280"/>
            <a:chExt cx="11049388" cy="3688615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960808" y="797421"/>
              <a:ext cx="2672833" cy="367147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8458992" y="780280"/>
              <a:ext cx="3551204" cy="36714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260094" y="795590"/>
              <a:ext cx="3496321" cy="36714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426713" y="4700633"/>
            <a:ext cx="2672835" cy="457200"/>
          </a:xfrm>
          <a:prstGeom prst="rect">
            <a:avLst/>
          </a:prstGeom>
          <a:solidFill>
            <a:schemeClr val="tx1">
              <a:lumMod val="75000"/>
              <a:lumOff val="25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洪仁玕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email"/>
          <a:srcRect l="51890" b="2206"/>
          <a:stretch>
            <a:fillRect/>
          </a:stretch>
        </p:blipFill>
        <p:spPr>
          <a:xfrm>
            <a:off x="426714" y="1483780"/>
            <a:ext cx="2672833" cy="3588154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7" name="矩形: 圆角 6"/>
          <p:cNvSpPr/>
          <p:nvPr>
            <p:custDataLst>
              <p:tags r:id="rId15"/>
            </p:custDataLst>
          </p:nvPr>
        </p:nvSpPr>
        <p:spPr>
          <a:xfrm>
            <a:off x="3361689" y="1397636"/>
            <a:ext cx="8589011" cy="42551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资政新篇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政治上：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提倡广开言路，实行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以法治国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，官吏由公众选举。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经济上：发展工商业，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奖励技术发明，提出兴建铁路、公路，仿制火车、轮船。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社会上：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设立新式学堂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、医院、福利机构。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auto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外交上：主张与外国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在平等基础上同各国自由通商、进行文化交流等，但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不准干涉国内政。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6"/>
            </p:custDataLst>
          </p:nvPr>
        </p:nvSpPr>
        <p:spPr>
          <a:xfrm>
            <a:off x="344169" y="201296"/>
            <a:ext cx="750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苏新诗柳楷简" panose="02010600000101010101" charset="-122"/>
              </a:rPr>
              <a:t>8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苏新诗柳楷简" panose="02010600000101010101" charset="-122"/>
              </a:rPr>
              <a:t>、重振——洪仁玕《资政新篇》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苏新诗柳楷简" panose="0201060000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>
            <p:custDataLst>
              <p:tags r:id="rId1"/>
            </p:custDataLst>
          </p:nvPr>
        </p:nvSpPr>
        <p:spPr>
          <a:xfrm>
            <a:off x="1" y="0"/>
            <a:ext cx="12192635" cy="66167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三、天京陷落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914400" eaLnBrk="0" fontAlgn="base" hangingPunct="0">
              <a:spcBef>
                <a:spcPct val="20000"/>
              </a:spcBef>
              <a:buClrTx/>
              <a:buSzTx/>
              <a:buFontTx/>
            </a:pPr>
            <a:endParaRPr lang="zh-CN" altLang="en-US" sz="3200" b="1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Text Box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090" y="914402"/>
            <a:ext cx="3562351" cy="61658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9、</a:t>
            </a:r>
            <a:r>
              <a:rPr lang="zh-CN" altLang="en-US" sz="32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安庆陷落：</a:t>
            </a:r>
            <a:endParaRPr lang="zh-CN" altLang="en-US" sz="3200" b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5298" name="TextBox 1"/>
          <p:cNvSpPr/>
          <p:nvPr>
            <p:custDataLst>
              <p:tags r:id="rId3"/>
            </p:custDataLst>
          </p:nvPr>
        </p:nvSpPr>
        <p:spPr>
          <a:xfrm>
            <a:off x="212090" y="1783715"/>
            <a:ext cx="5863591" cy="4573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-226695" algn="l">
              <a:lnSpc>
                <a:spcPct val="130000"/>
              </a:lnSpc>
              <a:buClrTx/>
              <a:buSzTx/>
              <a:buFontTx/>
            </a:pPr>
            <a:r>
              <a:rPr lang="zh-CN" altLang="zh-CN" sz="3200" b="1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1860年，</a:t>
            </a:r>
            <a:r>
              <a:rPr lang="zh-CN" altLang="zh-CN" sz="3200" b="1" dirty="0"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曾国藩的湘军包围安庆。陈玉成和李秀成率部救援失败，</a:t>
            </a:r>
            <a:r>
              <a:rPr lang="zh-CN" altLang="zh-CN" sz="3200" b="1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安庆陷落</a:t>
            </a:r>
            <a:r>
              <a:rPr lang="zh-CN" altLang="zh-CN" sz="3200" b="1" dirty="0"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。后来，陈玉成被俘就义。李秀成率太平军攻克杭州，进逼上海，遭到华尔率领的洋枪队和李鸿章率领的淮军的抵抗和反扑。</a:t>
            </a:r>
            <a:endParaRPr lang="zh-CN" altLang="zh-CN" sz="3200" b="1" dirty="0">
              <a:latin typeface="Calibri" panose="020F0502020204030204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98821" y="1730375"/>
            <a:ext cx="2851785" cy="3731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文本框 35843"/>
          <p:cNvSpPr txBox="1"/>
          <p:nvPr>
            <p:custDataLst>
              <p:tags r:id="rId6"/>
            </p:custDataLst>
          </p:nvPr>
        </p:nvSpPr>
        <p:spPr>
          <a:xfrm>
            <a:off x="6560504" y="5546091"/>
            <a:ext cx="15763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迷你简毡笔黑" charset="-122"/>
                <a:ea typeface="迷你简毡笔黑" charset="-122"/>
              </a:rPr>
              <a:t>曾国藩</a:t>
            </a:r>
            <a:endParaRPr lang="zh-CN" altLang="en-US" sz="3200">
              <a:solidFill>
                <a:srgbClr val="FF0000"/>
              </a:solidFill>
              <a:latin typeface="迷你简毡笔黑" charset="-122"/>
              <a:ea typeface="迷你简毡笔黑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27465" y="1790385"/>
            <a:ext cx="2859088" cy="355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9682799" y="5546091"/>
            <a:ext cx="1574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迷你简毡笔黑" charset="-122"/>
                <a:ea typeface="迷你简毡笔黑" charset="-122"/>
              </a:rPr>
              <a:t>李鸿章</a:t>
            </a:r>
            <a:endParaRPr lang="zh-CN" altLang="en-US" sz="3200">
              <a:solidFill>
                <a:srgbClr val="FF0000"/>
              </a:solidFill>
              <a:latin typeface="迷你简毡笔黑" charset="-122"/>
              <a:ea typeface="迷你简毡笔黑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>
            <p:custDataLst>
              <p:tags r:id="rId1"/>
            </p:custDataLst>
          </p:nvPr>
        </p:nvSpPr>
        <p:spPr>
          <a:xfrm>
            <a:off x="1" y="0"/>
            <a:ext cx="12192635" cy="66167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三、天京陷落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914400" eaLnBrk="0" fontAlgn="base" hangingPunct="0">
              <a:spcBef>
                <a:spcPct val="20000"/>
              </a:spcBef>
              <a:buClrTx/>
              <a:buSzTx/>
              <a:buFontTx/>
            </a:pPr>
            <a:endParaRPr lang="zh-CN" altLang="en-US" sz="3200" b="1">
              <a:ln>
                <a:noFill/>
              </a:ln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Text Box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090" y="914402"/>
            <a:ext cx="3562351" cy="61658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10、</a:t>
            </a:r>
            <a:r>
              <a:rPr lang="zh-CN" altLang="en-US" sz="32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天京陷落：</a:t>
            </a:r>
            <a:endParaRPr lang="zh-CN" altLang="en-US" sz="3200" b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6422" name="TextBox 1"/>
          <p:cNvSpPr/>
          <p:nvPr>
            <p:custDataLst>
              <p:tags r:id="rId3"/>
            </p:custDataLst>
          </p:nvPr>
        </p:nvSpPr>
        <p:spPr>
          <a:xfrm>
            <a:off x="212089" y="1697355"/>
            <a:ext cx="11195051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b="1"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</a:rPr>
              <a:t>1862年，湘军围困天京。李秀成从浙江、上海回师救援。太平军与敌军激战40多天，最终未能解除湘军对天京的威胁。</a:t>
            </a:r>
            <a:r>
              <a:rPr lang="zh-CN" altLang="zh-CN" sz="3200" b="1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</a:rPr>
              <a:t>1864年夏</a:t>
            </a:r>
            <a:r>
              <a:rPr lang="zh-CN" altLang="zh-CN" sz="3200" b="1"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</a:rPr>
              <a:t>，洪秀全病逝。湘军轰塌城墙，冲入城内。守城将士与敌人展开巷战，大部分战死，其余突围。</a:t>
            </a:r>
            <a:endParaRPr lang="zh-CN" altLang="zh-CN" sz="3200" b="1">
              <a:latin typeface="Calibri" panose="020F0502020204030204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3200" b="1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  <a:cs typeface="微软雅黑" panose="020B0503020204020204" pitchFamily="34" charset="-122"/>
              </a:rPr>
              <a:t>天京的陷落，标志着轰轰烈烈的太平天国农民运动的失败。</a:t>
            </a:r>
            <a:endParaRPr lang="zh-CN" altLang="zh-CN" sz="3200" b="1">
              <a:solidFill>
                <a:srgbClr val="FF0000"/>
              </a:solidFill>
              <a:latin typeface="Calibri" panose="020F0502020204030204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328166" y="4801491"/>
            <a:ext cx="3602991" cy="1900555"/>
          </a:xfrm>
          <a:prstGeom prst="rect">
            <a:avLst/>
          </a:prstGeom>
          <a:ln w="15875">
            <a:solidFill>
              <a:schemeClr val="bg2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5331587" y="4801491"/>
            <a:ext cx="3602991" cy="1900555"/>
          </a:xfrm>
          <a:prstGeom prst="rect">
            <a:avLst/>
          </a:prstGeom>
          <a:ln w="15875">
            <a:solidFill>
              <a:schemeClr val="bg2"/>
            </a:solidFill>
          </a:ln>
        </p:spPr>
      </p:pic>
      <p:sp>
        <p:nvSpPr>
          <p:cNvPr id="3" name="文本框 29"/>
          <p:cNvSpPr txBox="1"/>
          <p:nvPr>
            <p:custDataLst>
              <p:tags r:id="rId8"/>
            </p:custDataLst>
          </p:nvPr>
        </p:nvSpPr>
        <p:spPr>
          <a:xfrm>
            <a:off x="4142741" y="6415532"/>
            <a:ext cx="2723823" cy="369332"/>
          </a:xfrm>
          <a:prstGeom prst="rect">
            <a:avLst/>
          </a:prstGeom>
          <a:solidFill>
            <a:srgbClr val="E0CCA4"/>
          </a:solidFill>
        </p:spPr>
        <p:txBody>
          <a:bodyPr wrap="none" rtlCol="0">
            <a:spAutoFit/>
          </a:bodyPr>
          <a:lstStyle/>
          <a:p>
            <a:r>
              <a:rPr lang="zh-CN" altLang="en-US" b="1"/>
              <a:t>《平定太平天国陆战图》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8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16560" y="1499237"/>
            <a:ext cx="11358245" cy="240065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619125">
              <a:lnSpc>
                <a:spcPct val="100000"/>
              </a:lnSpc>
              <a:spcAft>
                <a:spcPct val="0"/>
              </a:spcAft>
            </a:pPr>
            <a:r>
              <a:rPr lang="zh-CN" altLang="zh-CN" sz="3000" kern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材料一 ：太平天国北伐西征并举。北伐军一直打到天津郊区，震动京师。清政府急忙从各地调集重兵，围攻北伐军。由于孤军深入，北伐军浴血奋战两年，最终失败。</a:t>
            </a:r>
            <a:endParaRPr lang="en-US" altLang="zh-CN" sz="3000" kern="1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619125">
              <a:lnSpc>
                <a:spcPct val="100000"/>
              </a:lnSpc>
              <a:spcAft>
                <a:spcPct val="0"/>
              </a:spcAft>
            </a:pPr>
            <a:r>
              <a:rPr lang="zh-CN" altLang="zh-CN" sz="3000" kern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材料二：洋枪队是清政府勾结美、英、法侵略者为镇压太平天国组成的武装。</a:t>
            </a:r>
            <a:r>
              <a:rPr lang="en-US" altLang="zh-CN" sz="3000" kern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1860</a:t>
            </a:r>
            <a:r>
              <a:rPr lang="zh-CN" altLang="zh-CN" sz="3000" kern="1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年（咸丰十年）在上海组成由美国人华尔统领。</a:t>
            </a:r>
            <a:endParaRPr lang="zh-CN" altLang="zh-CN" sz="3000" kern="10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16562" y="3978911"/>
            <a:ext cx="114992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这场历时达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年之久、席卷半个中国的农民运动为什么会失败？</a:t>
            </a:r>
            <a:endParaRPr lang="zh-CN" altLang="zh-CN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416561" y="4543425"/>
            <a:ext cx="1039495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00000"/>
              </a:lnSpc>
              <a:spcAft>
                <a:spcPct val="0"/>
              </a:spcAft>
            </a:pPr>
            <a:r>
              <a:rPr lang="zh-CN" altLang="en-US" sz="36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36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农民阶级局限性</a:t>
            </a:r>
            <a:r>
              <a:rPr lang="zh-CN" altLang="en-US" sz="36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36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00000"/>
              </a:lnSpc>
              <a:spcAft>
                <a:spcPct val="0"/>
              </a:spcAft>
            </a:pPr>
            <a:r>
              <a:rPr lang="zh-CN" altLang="en-US" sz="36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3600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中外反对势力联合绞杀。</a:t>
            </a:r>
            <a:endParaRPr lang="zh-CN" altLang="zh-CN" sz="3600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7093" y="730886"/>
            <a:ext cx="24416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探究活动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1275" y="90172"/>
            <a:ext cx="7285991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4000" b="1">
                <a:solidFill>
                  <a:schemeClr val="tx1"/>
                </a:solidFill>
                <a:latin typeface="SentyZHAO 新蒂赵孟頫" panose="03000600000000000000" charset="-122"/>
                <a:ea typeface="SentyZHAO 新蒂赵孟頫" panose="03000600000000000000" charset="-122"/>
              </a:rPr>
              <a:t>11</a:t>
            </a:r>
            <a:r>
              <a:rPr lang="zh-CN" altLang="en-US" sz="4000" b="1">
                <a:solidFill>
                  <a:schemeClr val="tx1"/>
                </a:solidFill>
                <a:latin typeface="SentyZHAO 新蒂赵孟頫" panose="03000600000000000000" charset="-122"/>
                <a:ea typeface="SentyZHAO 新蒂赵孟頫" panose="03000600000000000000" charset="-122"/>
              </a:rPr>
              <a:t>、太平天国运动失败的原因</a:t>
            </a:r>
            <a:endParaRPr lang="zh-CN" altLang="en-US" sz="4000" b="1">
              <a:solidFill>
                <a:schemeClr val="tx1"/>
              </a:solidFill>
              <a:latin typeface="SentyZHAO 新蒂赵孟頫" panose="03000600000000000000" charset="-122"/>
              <a:ea typeface="SentyZHAO 新蒂赵孟頫" panose="03000600000000000000" charset="-122"/>
            </a:endParaRPr>
          </a:p>
        </p:txBody>
      </p:sp>
      <p:sp>
        <p:nvSpPr>
          <p:cNvPr id="1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881" y="5679442"/>
            <a:ext cx="11826875" cy="108951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  <p:txBody>
          <a:bodyPr wrap="square" lIns="91430" tIns="45715" rIns="91430" bIns="45715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启示：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</a:rPr>
              <a:t>在半殖民地半封建社会，由于阶级的局限性和时代的局限性，农民阶级不能领导中国民主革命取得胜利。</a:t>
            </a:r>
            <a:endParaRPr lang="zh-CN" altLang="en-US" sz="36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7565" y="4642487"/>
            <a:ext cx="2590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>
                <a:ln w="0"/>
                <a:solidFill>
                  <a:schemeClr val="tx1"/>
                </a:solidFill>
                <a:latin typeface="方正魏碑_GBK" pitchFamily="65" charset="-122"/>
                <a:ea typeface="方正魏碑_GBK" pitchFamily="65" charset="-122"/>
              </a:defRPr>
            </a:lvl1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纲领不切合实际</a:t>
            </a:r>
            <a:endParaRPr lang="zh-CN" altLang="en-US" sz="2400" b="1" noProof="1">
              <a:solidFill>
                <a:srgbClr val="000000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80911" y="4642487"/>
            <a:ext cx="46304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>
                <a:ln w="0"/>
                <a:solidFill>
                  <a:schemeClr val="tx1"/>
                </a:solidFill>
                <a:latin typeface="方正魏碑_GBK" pitchFamily="65" charset="-122"/>
                <a:ea typeface="方正魏碑_GBK" pitchFamily="65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无法制止和克服领导集团的腐败</a:t>
            </a:r>
            <a:endParaRPr lang="zh-CN" altLang="en-US" sz="2400" b="1" noProof="1">
              <a:solidFill>
                <a:srgbClr val="00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97307" name="文本框 17"/>
          <p:cNvSpPr txBox="1"/>
          <p:nvPr>
            <p:custDataLst>
              <p:tags r:id="rId9"/>
            </p:custDataLst>
          </p:nvPr>
        </p:nvSpPr>
        <p:spPr>
          <a:xfrm>
            <a:off x="6452869" y="5140962"/>
            <a:ext cx="44043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000000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无法长期保持领导集团的团结</a:t>
            </a:r>
            <a:endParaRPr lang="zh-CN" altLang="en-US" sz="2400" b="1">
              <a:solidFill>
                <a:srgbClr val="000000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16" grpId="0" animBg="1"/>
      <p:bldP spid="973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8740" y="90172"/>
            <a:ext cx="6907531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tx1"/>
                </a:solidFill>
                <a:latin typeface="SentyZHAO 新蒂赵孟頫" panose="03000600000000000000" charset="-122"/>
                <a:ea typeface="SentyZHAO 新蒂赵孟頫" panose="03000600000000000000" charset="-122"/>
              </a:rPr>
              <a:t>12</a:t>
            </a:r>
            <a:r>
              <a:rPr lang="zh-CN" altLang="en-US" sz="4000" b="1" dirty="0">
                <a:solidFill>
                  <a:schemeClr val="tx1"/>
                </a:solidFill>
                <a:latin typeface="SentyZHAO 新蒂赵孟頫" panose="03000600000000000000" charset="-122"/>
                <a:ea typeface="SentyZHAO 新蒂赵孟頫" panose="03000600000000000000" charset="-122"/>
              </a:rPr>
              <a:t>、对太平天国运动的评价</a:t>
            </a:r>
            <a:endParaRPr lang="zh-CN" altLang="en-US" sz="4000" b="1" dirty="0">
              <a:solidFill>
                <a:schemeClr val="tx1"/>
              </a:solidFill>
              <a:latin typeface="SentyZHAO 新蒂赵孟頫" panose="03000600000000000000" charset="-122"/>
              <a:ea typeface="SentyZHAO 新蒂赵孟頫" panose="03000600000000000000" charset="-122"/>
            </a:endParaRPr>
          </a:p>
        </p:txBody>
      </p:sp>
      <p:sp>
        <p:nvSpPr>
          <p:cNvPr id="9" name="淘宝网chenying0907出品 8"/>
          <p:cNvSpPr/>
          <p:nvPr>
            <p:custDataLst>
              <p:tags r:id="rId2"/>
            </p:custDataLst>
          </p:nvPr>
        </p:nvSpPr>
        <p:spPr>
          <a:xfrm>
            <a:off x="1344295" y="1399858"/>
            <a:ext cx="1746251" cy="174625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110" b="1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211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淘宝网chenying0907出品 13"/>
          <p:cNvSpPr/>
          <p:nvPr>
            <p:custDataLst>
              <p:tags r:id="rId3"/>
            </p:custDataLst>
          </p:nvPr>
        </p:nvSpPr>
        <p:spPr>
          <a:xfrm>
            <a:off x="4001770" y="1965010"/>
            <a:ext cx="1747839" cy="17478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淘宝网chenying0907出品 16"/>
          <p:cNvSpPr/>
          <p:nvPr>
            <p:custDataLst>
              <p:tags r:id="rId4"/>
            </p:custDataLst>
          </p:nvPr>
        </p:nvSpPr>
        <p:spPr>
          <a:xfrm>
            <a:off x="6660833" y="1399858"/>
            <a:ext cx="1746251" cy="17462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淘宝网chenying0907出品 19"/>
          <p:cNvSpPr/>
          <p:nvPr>
            <p:custDataLst>
              <p:tags r:id="rId5"/>
            </p:custDataLst>
          </p:nvPr>
        </p:nvSpPr>
        <p:spPr>
          <a:xfrm>
            <a:off x="9318308" y="1965010"/>
            <a:ext cx="1746251" cy="17478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11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stCxn id="9" idx="6"/>
            <a:endCxn id="14" idx="2"/>
          </p:cNvCxnSpPr>
          <p:nvPr>
            <p:custDataLst>
              <p:tags r:id="rId6"/>
            </p:custDataLst>
          </p:nvPr>
        </p:nvCxnSpPr>
        <p:spPr>
          <a:xfrm>
            <a:off x="3090546" y="2272985"/>
            <a:ext cx="911225" cy="565785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4" idx="6"/>
            <a:endCxn id="17" idx="2"/>
          </p:cNvCxnSpPr>
          <p:nvPr>
            <p:custDataLst>
              <p:tags r:id="rId7"/>
            </p:custDataLst>
          </p:nvPr>
        </p:nvCxnSpPr>
        <p:spPr>
          <a:xfrm flipV="1">
            <a:off x="5749609" y="2273302"/>
            <a:ext cx="911225" cy="565785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7" idx="6"/>
            <a:endCxn id="7" idx="2"/>
          </p:cNvCxnSpPr>
          <p:nvPr>
            <p:custDataLst>
              <p:tags r:id="rId8"/>
            </p:custDataLst>
          </p:nvPr>
        </p:nvCxnSpPr>
        <p:spPr>
          <a:xfrm>
            <a:off x="8407085" y="2272985"/>
            <a:ext cx="911225" cy="565785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淘宝网chenying0907出品 170"/>
          <p:cNvSpPr txBox="1"/>
          <p:nvPr>
            <p:custDataLst>
              <p:tags r:id="rId9"/>
            </p:custDataLst>
          </p:nvPr>
        </p:nvSpPr>
        <p:spPr>
          <a:xfrm>
            <a:off x="129858" y="3066734"/>
            <a:ext cx="2430463" cy="6513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96431" tIns="48215" rIns="96431" bIns="48215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）地位</a:t>
            </a:r>
            <a:endParaRPr lang="en-US" altLang="zh-CN" sz="3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淘宝网chenying0907出品 171"/>
          <p:cNvSpPr txBox="1"/>
          <p:nvPr>
            <p:custDataLst>
              <p:tags r:id="rId10"/>
            </p:custDataLst>
          </p:nvPr>
        </p:nvSpPr>
        <p:spPr>
          <a:xfrm>
            <a:off x="78106" y="3862071"/>
            <a:ext cx="3517265" cy="1390033"/>
          </a:xfrm>
          <a:prstGeom prst="rect">
            <a:avLst/>
          </a:prstGeom>
          <a:noFill/>
        </p:spPr>
        <p:txBody>
          <a:bodyPr wrap="square" lIns="96431" tIns="48215" rIns="96431" bIns="48215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中国历史上规模最宏大的一次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农民战争。</a:t>
            </a:r>
            <a:endParaRPr lang="en-GB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淘宝网chenying0907出品 170"/>
          <p:cNvSpPr txBox="1"/>
          <p:nvPr>
            <p:custDataLst>
              <p:tags r:id="rId11"/>
            </p:custDataLst>
          </p:nvPr>
        </p:nvSpPr>
        <p:spPr>
          <a:xfrm>
            <a:off x="3738246" y="3341055"/>
            <a:ext cx="2949575" cy="589814"/>
          </a:xfrm>
          <a:prstGeom prst="rect">
            <a:avLst/>
          </a:prstGeom>
          <a:solidFill>
            <a:srgbClr val="A6A6A6"/>
          </a:solidFill>
        </p:spPr>
        <p:txBody>
          <a:bodyPr lIns="96431" tIns="48215" rIns="96431" bIns="48215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）局限性</a:t>
            </a:r>
            <a:endParaRPr lang="en-US" altLang="zh-CN" sz="3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淘宝网chenying0907出品 171"/>
          <p:cNvSpPr txBox="1"/>
          <p:nvPr>
            <p:custDataLst>
              <p:tags r:id="rId12"/>
            </p:custDataLst>
          </p:nvPr>
        </p:nvSpPr>
        <p:spPr>
          <a:xfrm>
            <a:off x="3595369" y="3919221"/>
            <a:ext cx="4240531" cy="2682695"/>
          </a:xfrm>
          <a:prstGeom prst="rect">
            <a:avLst/>
          </a:prstGeom>
          <a:noFill/>
        </p:spPr>
        <p:txBody>
          <a:bodyPr wrap="square" lIns="96431" tIns="48215" rIns="96431" bIns="48215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无法提出切合实际的革命纲领，无法制止和克服领导集团的腐败，也无法保持领导集团的团结。</a:t>
            </a:r>
            <a:endParaRPr lang="en-GB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淘宝网chenying0907出品 170"/>
          <p:cNvSpPr txBox="1"/>
          <p:nvPr>
            <p:custDataLst>
              <p:tags r:id="rId13"/>
            </p:custDataLst>
          </p:nvPr>
        </p:nvSpPr>
        <p:spPr>
          <a:xfrm>
            <a:off x="8491221" y="3581401"/>
            <a:ext cx="3429635" cy="651370"/>
          </a:xfrm>
          <a:prstGeom prst="rect">
            <a:avLst/>
          </a:prstGeom>
          <a:solidFill>
            <a:srgbClr val="A6A6A6"/>
          </a:solidFill>
        </p:spPr>
        <p:txBody>
          <a:bodyPr wrap="square" lIns="96431" tIns="48215" rIns="96431" bIns="48215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3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）积极作用</a:t>
            </a:r>
            <a:endParaRPr lang="en-US" altLang="zh-CN" sz="3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淘宝网chenying0907出品 171"/>
          <p:cNvSpPr txBox="1"/>
          <p:nvPr>
            <p:custDataLst>
              <p:tags r:id="rId14"/>
            </p:custDataLst>
          </p:nvPr>
        </p:nvSpPr>
        <p:spPr>
          <a:xfrm>
            <a:off x="8074026" y="4159251"/>
            <a:ext cx="4187825" cy="1574699"/>
          </a:xfrm>
          <a:prstGeom prst="rect">
            <a:avLst/>
          </a:prstGeom>
          <a:noFill/>
        </p:spPr>
        <p:txBody>
          <a:bodyPr wrap="square" lIns="96431" tIns="48215" rIns="96431" bIns="48215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沉重打击了清朝的统治和外国侵略势力。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7" grpId="0" animBg="1"/>
      <p:bldP spid="12" grpId="0" animBg="1"/>
      <p:bldP spid="36" grpId="0"/>
      <p:bldP spid="37" grpId="0" animBg="1"/>
      <p:bldP spid="13" grpId="0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左大括号 57"/>
          <p:cNvSpPr/>
          <p:nvPr>
            <p:custDataLst>
              <p:tags r:id="rId1"/>
            </p:custDataLst>
          </p:nvPr>
        </p:nvSpPr>
        <p:spPr>
          <a:xfrm>
            <a:off x="1886585" y="645160"/>
            <a:ext cx="370840" cy="5894070"/>
          </a:xfrm>
          <a:prstGeom prst="leftBrace">
            <a:avLst>
              <a:gd name="adj1" fmla="val 42247"/>
              <a:gd name="adj2" fmla="val 50000"/>
            </a:avLst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+mn-ea"/>
            </a:endParaRPr>
          </a:p>
        </p:txBody>
      </p:sp>
      <p:sp>
        <p:nvSpPr>
          <p:cNvPr id="37" name="Text Box 37">
            <a:hlinkClick r:id="" action="ppaction://noaction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62959" y="2972827"/>
            <a:ext cx="1360724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经过：</a:t>
            </a:r>
            <a:endParaRPr lang="zh-CN" altLang="en-US" sz="2400" b="1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66" name="Text Box 49">
            <a:hlinkClick r:id="" action="ppaction://noaction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8218" y="510799"/>
            <a:ext cx="1360724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背景：</a:t>
            </a:r>
            <a:endParaRPr lang="zh-CN" altLang="en-US" sz="2400" b="1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72" name="Text Box 62">
            <a:hlinkClick r:id="" action="ppaction://noaction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8373" y="6102788"/>
            <a:ext cx="2041087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历史意义：</a:t>
            </a:r>
            <a:endParaRPr lang="zh-CN" altLang="en-US" sz="2400" b="1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26" name="Text Box 49">
            <a:hlinkClick r:id="" action="ppaction://noaction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58218" y="1166518"/>
            <a:ext cx="136072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领导人：</a:t>
            </a:r>
            <a:endParaRPr lang="zh-CN" altLang="en-US" sz="2400" b="1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28" name="Text Box 62">
            <a:hlinkClick r:id="" action="ppaction://noaction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8373" y="5502345"/>
            <a:ext cx="2925556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失败原因：</a:t>
            </a:r>
            <a:endParaRPr lang="zh-CN" altLang="en-US" sz="2400" b="1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31" name="Text Box 62">
            <a:hlinkClick r:id="" action="ppaction://noaction"/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58217" y="4902415"/>
            <a:ext cx="142876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性质：</a:t>
            </a:r>
            <a:endParaRPr lang="zh-CN" altLang="en-US" sz="2400" b="1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38" name="TextBox 37"/>
          <p:cNvSpPr txBox="1"/>
          <p:nvPr>
            <p:custDataLst>
              <p:tags r:id="rId8"/>
            </p:custDataLst>
          </p:nvPr>
        </p:nvSpPr>
        <p:spPr>
          <a:xfrm>
            <a:off x="900431" y="2225677"/>
            <a:ext cx="6991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太平天国运动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3862433" y="1686774"/>
            <a:ext cx="5063067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ea"/>
                <a:sym typeface="+mn-ea"/>
              </a:rPr>
              <a:t>开始的标志：</a:t>
            </a:r>
            <a:endParaRPr lang="zh-CN" altLang="en-US" sz="2400" b="1">
              <a:ln>
                <a:noFill/>
              </a:ln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ea"/>
              <a:sym typeface="+mn-ea"/>
            </a:endParaRPr>
          </a:p>
          <a:p>
            <a:pPr marL="342900" marR="0" lvl="0" indent="-342900" algn="l" defTabSz="9144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ea"/>
                <a:sym typeface="+mn-ea"/>
              </a:rPr>
              <a:t>初步建立政权的标志：</a:t>
            </a:r>
            <a:endParaRPr lang="zh-CN" altLang="en-US" sz="2400" b="1">
              <a:ln>
                <a:noFill/>
              </a:ln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ea"/>
              <a:sym typeface="+mn-ea"/>
            </a:endParaRPr>
          </a:p>
          <a:p>
            <a:pPr marL="342900" marR="0" lvl="0" indent="-342900" algn="l" defTabSz="9144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ea"/>
                <a:sym typeface="+mn-ea"/>
              </a:rPr>
              <a:t>正式建立政权的标志：</a:t>
            </a:r>
            <a:endParaRPr lang="zh-CN" altLang="en-US" sz="2400" b="1">
              <a:ln>
                <a:noFill/>
              </a:ln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ea"/>
              <a:sym typeface="+mn-ea"/>
            </a:endParaRPr>
          </a:p>
          <a:p>
            <a:pPr marL="342900" marR="0" lvl="0" indent="-342900" algn="l" defTabSz="9144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ea"/>
                <a:sym typeface="+mn-ea"/>
              </a:rPr>
              <a:t>达到军事全盛的的标志：</a:t>
            </a:r>
            <a:endParaRPr lang="zh-CN" altLang="en-US" sz="2400" b="1">
              <a:ln>
                <a:noFill/>
              </a:ln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ea"/>
              <a:sym typeface="+mn-ea"/>
            </a:endParaRPr>
          </a:p>
          <a:p>
            <a:pPr marL="342900" marR="0" lvl="0" indent="-342900" algn="l" defTabSz="9144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ea"/>
                <a:sym typeface="+mn-ea"/>
              </a:rPr>
              <a:t>由盛转衰的标志：</a:t>
            </a:r>
            <a:endParaRPr lang="zh-CN" altLang="en-US" sz="2400" b="1">
              <a:ln>
                <a:noFill/>
              </a:ln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ea"/>
              <a:sym typeface="+mn-ea"/>
            </a:endParaRPr>
          </a:p>
          <a:p>
            <a:pPr marL="342900" marR="0" lvl="0" indent="-342900" algn="l" defTabSz="9144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ea"/>
                <a:sym typeface="+mn-ea"/>
              </a:rPr>
              <a:t>失败的标志：   </a:t>
            </a:r>
            <a:endParaRPr lang="zh-CN" altLang="en-US" sz="2400" b="1">
              <a:ln>
                <a:noFill/>
              </a:ln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ea"/>
              <a:sym typeface="+mn-ea"/>
            </a:endParaRPr>
          </a:p>
        </p:txBody>
      </p:sp>
      <p:sp>
        <p:nvSpPr>
          <p:cNvPr id="5" name="左大括号 4"/>
          <p:cNvSpPr/>
          <p:nvPr>
            <p:custDataLst>
              <p:tags r:id="rId10"/>
            </p:custDataLst>
          </p:nvPr>
        </p:nvSpPr>
        <p:spPr>
          <a:xfrm>
            <a:off x="3552191" y="1980567"/>
            <a:ext cx="360045" cy="2379345"/>
          </a:xfrm>
          <a:prstGeom prst="leftBrace">
            <a:avLst>
              <a:gd name="adj1" fmla="val 42247"/>
              <a:gd name="adj2" fmla="val 50000"/>
            </a:avLst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5556885" y="176530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金田起义</a:t>
            </a:r>
            <a:endParaRPr lang="zh-CN" altLang="en-US" sz="2400" b="1">
              <a:solidFill>
                <a:srgbClr val="C00000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6779895" y="223901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永安建制</a:t>
            </a:r>
            <a:endParaRPr lang="zh-CN" altLang="en-US" sz="2400" b="1">
              <a:solidFill>
                <a:srgbClr val="C00000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6760845" y="2710817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定都天京</a:t>
            </a:r>
            <a:endParaRPr lang="zh-CN" altLang="en-US" sz="2400" b="1">
              <a:solidFill>
                <a:srgbClr val="C00000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7069455" y="3190242"/>
            <a:ext cx="17235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北伐和西征</a:t>
            </a:r>
            <a:endParaRPr lang="zh-CN" altLang="en-US" sz="2400" b="1">
              <a:solidFill>
                <a:srgbClr val="C00000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6139815" y="3669666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天京事变</a:t>
            </a:r>
            <a:endParaRPr lang="zh-CN" altLang="en-US" sz="2400" b="1">
              <a:solidFill>
                <a:srgbClr val="C00000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5528311" y="4138932"/>
            <a:ext cx="1415772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+mn-ea"/>
              </a:rPr>
              <a:t>天京陷落</a:t>
            </a:r>
            <a:endParaRPr lang="zh-CN" altLang="en-US" sz="2400" b="1">
              <a:solidFill>
                <a:srgbClr val="C00000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3242476" y="675716"/>
            <a:ext cx="54168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62000" fontAlgn="base">
              <a:spcAft>
                <a:spcPct val="0"/>
              </a:spcAft>
              <a:defRPr/>
            </a:pPr>
            <a:r>
              <a:rPr kumimoji="1" lang="zh-CN" altLang="en-US" sz="2400" b="1">
                <a:solidFill>
                  <a:srgbClr val="C00000"/>
                </a:solidFill>
                <a:latin typeface="+mn-ea"/>
                <a:sym typeface="+mn-ea"/>
              </a:rPr>
              <a:t>内因：</a:t>
            </a:r>
            <a:r>
              <a:rPr kumimoji="1" lang="zh-CN" altLang="en-US" sz="2400" b="1">
                <a:latin typeface="+mn-ea"/>
                <a:sym typeface="+mn-ea"/>
              </a:rPr>
              <a:t>清政府腐败统治，</a:t>
            </a:r>
            <a:r>
              <a:rPr kumimoji="1" lang="zh-CN" altLang="en-US" sz="2400" b="1">
                <a:solidFill>
                  <a:srgbClr val="C00000"/>
                </a:solidFill>
                <a:latin typeface="+mn-ea"/>
                <a:sym typeface="+mn-ea"/>
              </a:rPr>
              <a:t>阶级矛盾激化</a:t>
            </a:r>
            <a:endParaRPr kumimoji="1" lang="zh-CN" altLang="en-US" sz="2400" b="1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8"/>
            </p:custDataLst>
          </p:nvPr>
        </p:nvSpPr>
        <p:spPr>
          <a:xfrm>
            <a:off x="3261586" y="320160"/>
            <a:ext cx="75713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62000" fontAlgn="base">
              <a:spcAft>
                <a:spcPct val="0"/>
              </a:spcAft>
              <a:defRPr/>
            </a:pP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外因：</a:t>
            </a:r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鸦片战争后</a:t>
            </a:r>
            <a:r>
              <a:rPr kumimoji="1" lang="zh-CN" altLang="en-US" sz="2400" b="1">
                <a:latin typeface="宋体" panose="02010600030101010101" pitchFamily="2" charset="-122"/>
                <a:sym typeface="+mn-ea"/>
              </a:rPr>
              <a:t>，外国资本主义侵略，</a:t>
            </a: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民族矛盾激化</a:t>
            </a:r>
            <a:endParaRPr kumimoji="1" lang="zh-CN" altLang="en-US" sz="2400" b="1">
              <a:solidFill>
                <a:srgbClr val="C0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9"/>
            </p:custDataLst>
          </p:nvPr>
        </p:nvSpPr>
        <p:spPr>
          <a:xfrm>
            <a:off x="3343911" y="1158242"/>
            <a:ext cx="2661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+mn-ea"/>
              </a:rPr>
              <a:t>洪秀全</a:t>
            </a:r>
            <a:endParaRPr lang="zh-CN" altLang="en-US" sz="2400" b="1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49004" name="Text Box 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17396" y="4901567"/>
            <a:ext cx="8025765" cy="46037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kumimoji="1" sz="2800" b="1">
                <a:latin typeface="方正魏碑_GBK" pitchFamily="65" charset="-122"/>
                <a:ea typeface="方正魏碑_GBK" pitchFamily="65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C00000"/>
                </a:solidFill>
                <a:latin typeface="+mn-ea"/>
                <a:ea typeface="+mn-ea"/>
              </a:rPr>
              <a:t>是中国历史上规模最宏大的一次农民战争。</a:t>
            </a:r>
            <a:endParaRPr lang="zh-CN" altLang="en-US" sz="240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048990" name="文本框 29"/>
          <p:cNvSpPr/>
          <p:nvPr>
            <p:custDataLst>
              <p:tags r:id="rId21"/>
            </p:custDataLst>
          </p:nvPr>
        </p:nvSpPr>
        <p:spPr>
          <a:xfrm>
            <a:off x="3491231" y="5369562"/>
            <a:ext cx="55753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方正粗倩简体" pitchFamily="1" charset="-122"/>
              </a:rPr>
              <a:t>主观：</a:t>
            </a:r>
            <a:r>
              <a:rPr lang="zh-CN" altLang="en-US" sz="2400" b="1">
                <a:solidFill>
                  <a:schemeClr val="tx1"/>
                </a:solidFill>
                <a:latin typeface="+mn-ea"/>
                <a:cs typeface="宋体" panose="02010600030101010101" pitchFamily="2" charset="-122"/>
                <a:sym typeface="方正粗倩简体" pitchFamily="1" charset="-122"/>
              </a:rPr>
              <a:t>农民阶级的局限性</a:t>
            </a:r>
            <a:r>
              <a:rPr lang="en-US" altLang="zh-CN" sz="2400" b="1" u="sng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方正粗倩简体" pitchFamily="1" charset="-122"/>
              </a:rPr>
              <a:t>(</a:t>
            </a:r>
            <a:r>
              <a:rPr lang="zh-CN" altLang="en-US" sz="2400" b="1" u="sng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方正粗倩简体" pitchFamily="1" charset="-122"/>
              </a:rPr>
              <a:t>根本原因</a:t>
            </a:r>
            <a:r>
              <a:rPr lang="en-US" altLang="zh-CN" sz="2400" b="1" u="sng">
                <a:solidFill>
                  <a:srgbClr val="C00000"/>
                </a:solidFill>
                <a:latin typeface="+mn-ea"/>
                <a:cs typeface="宋体" panose="02010600030101010101" pitchFamily="2" charset="-122"/>
                <a:sym typeface="方正粗倩简体" pitchFamily="1" charset="-122"/>
              </a:rPr>
              <a:t>)</a:t>
            </a:r>
            <a:endParaRPr lang="en-US" altLang="zh-CN" sz="2400" b="1" u="sng">
              <a:solidFill>
                <a:srgbClr val="C00000"/>
              </a:solidFill>
              <a:latin typeface="+mn-ea"/>
              <a:cs typeface="宋体" panose="02010600030101010101" pitchFamily="2" charset="-122"/>
              <a:sym typeface="方正粗倩简体" pitchFamily="1" charset="-122"/>
            </a:endParaRPr>
          </a:p>
        </p:txBody>
      </p:sp>
      <p:sp>
        <p:nvSpPr>
          <p:cNvPr id="1048991" name="文本框 29"/>
          <p:cNvSpPr/>
          <p:nvPr>
            <p:custDataLst>
              <p:tags r:id="rId22"/>
            </p:custDataLst>
          </p:nvPr>
        </p:nvSpPr>
        <p:spPr>
          <a:xfrm>
            <a:off x="2848611" y="5704842"/>
            <a:ext cx="6045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+mn-ea"/>
                <a:cs typeface="黑体" panose="02010609060101010101" pitchFamily="49" charset="-122"/>
                <a:sym typeface="方正粗倩简体" pitchFamily="1" charset="-122"/>
              </a:rPr>
              <a:t>客观：</a:t>
            </a:r>
            <a:r>
              <a:rPr lang="zh-CN" altLang="en-US" sz="2400" b="1">
                <a:solidFill>
                  <a:schemeClr val="tx1"/>
                </a:solidFill>
                <a:latin typeface="+mn-ea"/>
                <a:cs typeface="黑体" panose="02010609060101010101" pitchFamily="49" charset="-122"/>
                <a:sym typeface="方正粗倩简体" pitchFamily="1" charset="-122"/>
              </a:rPr>
              <a:t>中外反动联合势力绞杀</a:t>
            </a:r>
            <a:endParaRPr lang="zh-CN" altLang="en-US" sz="2400" b="1">
              <a:solidFill>
                <a:schemeClr val="tx1"/>
              </a:solidFill>
              <a:latin typeface="+mn-ea"/>
              <a:cs typeface="黑体" panose="02010609060101010101" pitchFamily="49" charset="-122"/>
              <a:sym typeface="方正粗倩简体" pitchFamily="1" charset="-122"/>
            </a:endParaRPr>
          </a:p>
        </p:txBody>
      </p:sp>
      <p:sp>
        <p:nvSpPr>
          <p:cNvPr id="14" name="左大括号 13"/>
          <p:cNvSpPr/>
          <p:nvPr>
            <p:custDataLst>
              <p:tags r:id="rId23"/>
            </p:custDataLst>
          </p:nvPr>
        </p:nvSpPr>
        <p:spPr>
          <a:xfrm>
            <a:off x="3745231" y="5475605"/>
            <a:ext cx="145415" cy="612140"/>
          </a:xfrm>
          <a:prstGeom prst="leftBrace">
            <a:avLst>
              <a:gd name="adj1" fmla="val 42247"/>
              <a:gd name="adj2" fmla="val 50000"/>
            </a:avLst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+mn-ea"/>
            </a:endParaRPr>
          </a:p>
        </p:txBody>
      </p:sp>
      <p:sp>
        <p:nvSpPr>
          <p:cNvPr id="15" name="左大括号 14"/>
          <p:cNvSpPr/>
          <p:nvPr>
            <p:custDataLst>
              <p:tags r:id="rId24"/>
            </p:custDataLst>
          </p:nvPr>
        </p:nvSpPr>
        <p:spPr>
          <a:xfrm>
            <a:off x="3218180" y="421005"/>
            <a:ext cx="125731" cy="548640"/>
          </a:xfrm>
          <a:prstGeom prst="leftBrace">
            <a:avLst>
              <a:gd name="adj1" fmla="val 42247"/>
              <a:gd name="adj2" fmla="val 50000"/>
            </a:avLst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5"/>
            </p:custDataLst>
          </p:nvPr>
        </p:nvSpPr>
        <p:spPr>
          <a:xfrm>
            <a:off x="3618865" y="6102986"/>
            <a:ext cx="762260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solidFill>
                  <a:srgbClr val="C00000"/>
                </a:solidFill>
                <a:latin typeface="+mn-ea"/>
                <a:sym typeface="+mn-ea"/>
              </a:rPr>
              <a:t>是中国历史上规模最宏大的一次农民战争。沉重打击清朝的统治和</a:t>
            </a:r>
            <a:endParaRPr lang="zh-CN" altLang="en-US" sz="2000" b="1">
              <a:solidFill>
                <a:srgbClr val="C00000"/>
              </a:solidFill>
              <a:latin typeface="+mn-ea"/>
              <a:sym typeface="+mn-ea"/>
            </a:endParaRPr>
          </a:p>
          <a:p>
            <a:r>
              <a:rPr lang="zh-CN" altLang="en-US" sz="2000" b="1">
                <a:solidFill>
                  <a:srgbClr val="C00000"/>
                </a:solidFill>
                <a:latin typeface="+mn-ea"/>
                <a:sym typeface="+mn-ea"/>
              </a:rPr>
              <a:t>外国资本主义侵略势力，谱写中国近代史上壮烈的一章。</a:t>
            </a:r>
            <a:endParaRPr lang="zh-CN" altLang="en-US" sz="2000" b="1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26"/>
            </p:custDataLst>
          </p:nvPr>
        </p:nvSpPr>
        <p:spPr>
          <a:xfrm>
            <a:off x="3261586" y="311270"/>
            <a:ext cx="75713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62000" fontAlgn="base">
              <a:spcAft>
                <a:spcPct val="0"/>
              </a:spcAft>
              <a:defRPr/>
            </a:pPr>
            <a:r>
              <a:rPr kumimoji="1" lang="zh-CN" altLang="en-US" sz="2400" b="1">
                <a:solidFill>
                  <a:srgbClr val="C00000"/>
                </a:solidFill>
                <a:latin typeface="+mn-ea"/>
                <a:sym typeface="+mn-ea"/>
              </a:rPr>
              <a:t>外因：</a:t>
            </a:r>
            <a:r>
              <a:rPr kumimoji="1" lang="zh-CN" altLang="en-US" sz="2400" b="1">
                <a:solidFill>
                  <a:schemeClr val="tx1"/>
                </a:solidFill>
                <a:latin typeface="+mn-ea"/>
                <a:sym typeface="+mn-ea"/>
              </a:rPr>
              <a:t>鸦片战争后</a:t>
            </a:r>
            <a:r>
              <a:rPr kumimoji="1" lang="zh-CN" altLang="en-US" sz="2400" b="1">
                <a:latin typeface="+mn-ea"/>
                <a:sym typeface="+mn-ea"/>
              </a:rPr>
              <a:t>，外国资本主义侵略，</a:t>
            </a:r>
            <a:r>
              <a:rPr kumimoji="1" lang="zh-CN" altLang="en-US" sz="2400" b="1">
                <a:solidFill>
                  <a:srgbClr val="C00000"/>
                </a:solidFill>
                <a:latin typeface="+mn-ea"/>
                <a:sym typeface="+mn-ea"/>
              </a:rPr>
              <a:t>民族矛盾激化</a:t>
            </a:r>
            <a:endParaRPr kumimoji="1" lang="zh-CN" altLang="en-US" sz="2400" b="1">
              <a:solidFill>
                <a:srgbClr val="C00000"/>
              </a:solidFill>
              <a:latin typeface="+mn-ea"/>
              <a:sym typeface="+mn-ea"/>
            </a:endParaRPr>
          </a:p>
        </p:txBody>
      </p:sp>
      <p:sp>
        <p:nvSpPr>
          <p:cNvPr id="18" name="左大括号 17"/>
          <p:cNvSpPr/>
          <p:nvPr>
            <p:custDataLst>
              <p:tags r:id="rId27"/>
            </p:custDataLst>
          </p:nvPr>
        </p:nvSpPr>
        <p:spPr>
          <a:xfrm>
            <a:off x="3218180" y="412115"/>
            <a:ext cx="125731" cy="548640"/>
          </a:xfrm>
          <a:prstGeom prst="leftBrace">
            <a:avLst>
              <a:gd name="adj1" fmla="val 42247"/>
              <a:gd name="adj2" fmla="val 50000"/>
            </a:avLst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+mn-ea"/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" y="-12421"/>
            <a:ext cx="2284947" cy="5232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分享小结</a:t>
            </a:r>
            <a:endParaRPr lang="zh-CN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4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25" grpId="0"/>
      <p:bldP spid="13" grpId="0"/>
      <p:bldP spid="1049004" grpId="0"/>
      <p:bldP spid="1048990" grpId="0"/>
      <p:bldP spid="1048991" grpId="0"/>
      <p:bldP spid="14" grpId="0" animBg="1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1802765" y="281307"/>
            <a:ext cx="8776971" cy="3874135"/>
          </a:xfrm>
          <a:prstGeom prst="rect">
            <a:avLst/>
          </a:prstGeom>
        </p:spPr>
      </p:pic>
      <p:sp>
        <p:nvSpPr>
          <p:cNvPr id="13322" name="矩形 19"/>
          <p:cNvSpPr/>
          <p:nvPr>
            <p:custDataLst>
              <p:tags r:id="rId3"/>
            </p:custDataLst>
          </p:nvPr>
        </p:nvSpPr>
        <p:spPr>
          <a:xfrm>
            <a:off x="1802765" y="4155441"/>
            <a:ext cx="877697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sz="2800">
                <a:sym typeface="+mn-ea"/>
              </a:rPr>
              <a:t>北京天安门广场人民英雄纪念碑上的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金田起义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浮雕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57200" y="4867277"/>
            <a:ext cx="11276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人民英雄纪念碑上为什么刻上了这样一幅浮雕？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以金田起义为开端的太平天国运动，是近代规模最大的一次农民起义。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4146" y="953136"/>
            <a:ext cx="11802745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材料一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鸦片战争后鸦片大量进口，造成白银大量外流，引发了银贵钱贱现象并日益严重。洋货涌入导致传统手工业破产，巨额赔款加重人民负担，所以有史学家评价说：太平天国运动是“鸦片战争炮声的回声”。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8475" y="4398010"/>
            <a:ext cx="6301740" cy="1198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600" dirty="0">
                <a:sym typeface="+mn-ea"/>
              </a:rPr>
              <a:t>①外因：鸦片战争后，外国资本主义的侵略。</a:t>
            </a:r>
            <a:endParaRPr lang="zh-CN" altLang="en-US" sz="3600" dirty="0"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16229" y="147321"/>
            <a:ext cx="501777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chemeClr val="tx1"/>
                </a:solidFill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</a:rPr>
              <a:t>、太平天国运动的历史背景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37451" y="3403600"/>
            <a:ext cx="4409440" cy="345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67245" y="3455670"/>
            <a:ext cx="4963160" cy="334518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32766" y="307341"/>
            <a:ext cx="11185525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>
              <a:lnSpc>
                <a:spcPct val="150000"/>
              </a:lnSpc>
              <a:buClrTx/>
              <a:buSzTx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材料二 清政府为了支付战争赔款和军费开支，极力搜刮，加捐加税。官府常抓人毒打交不起税的人。 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indent="457200" algn="l">
              <a:lnSpc>
                <a:spcPct val="150000"/>
              </a:lnSpc>
              <a:buClrTx/>
              <a:buSzTx/>
              <a:buNone/>
            </a:pP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457200" algn="l">
              <a:lnSpc>
                <a:spcPct val="150000"/>
              </a:lnSpc>
              <a:buClrTx/>
              <a:buSzTx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材料三 1846年——1850年,两广地区水、旱、虫灾不断，广大劳动人民陷于饥饿和死亡的困境。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01371" y="2009142"/>
            <a:ext cx="104438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sym typeface="+mn-ea"/>
              </a:rPr>
              <a:t>②内因：清政府腐败统治，阶级矛盾激化。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（根本原因）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34696" y="4591052"/>
            <a:ext cx="6115685" cy="1076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ym typeface="+mn-ea"/>
              </a:rPr>
              <a:t>③直接原因：连年不断的自然灾害。</a:t>
            </a:r>
            <a:endParaRPr lang="zh-CN" altLang="en-US" sz="3200" dirty="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5460" y="540452"/>
            <a:ext cx="3860669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洪秀全与</a:t>
            </a:r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“拜上帝教”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90017" y="836616"/>
            <a:ext cx="3418416" cy="120967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300"/>
              </a:lnSpc>
              <a:defRPr/>
            </a:pP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出身农家，苦读诗书</a:t>
            </a:r>
            <a:endParaRPr lang="zh-CN" altLang="en-US" sz="36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6806" name="Text Box 6">
            <a:hlinkClick r:id="" action="ppaction://hlinkshowjump?jump=nextslide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51917" y="2420941"/>
            <a:ext cx="3418416" cy="120967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300"/>
              </a:lnSpc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hlinkClick r:id="rId4" action="ppaction://hlinksldjump"/>
              </a:rPr>
              <a:t>四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次乡试，次次落榜</a:t>
            </a:r>
            <a:endParaRPr lang="zh-CN" altLang="en-US" sz="36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1917" y="4005266"/>
            <a:ext cx="3418416" cy="120967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300"/>
              </a:lnSpc>
              <a:defRPr/>
            </a:pP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仇视孔子，毁弃孔学</a:t>
            </a:r>
            <a:endParaRPr lang="zh-CN" altLang="en-US" sz="36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371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91251" y="2060578"/>
            <a:ext cx="192616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eaLnBrk="1" hangingPunct="1"/>
            <a:endParaRPr lang="zh-CN" altLang="en-US">
              <a:latin typeface="Calibri" panose="020F0502020204030204"/>
            </a:endParaRPr>
          </a:p>
        </p:txBody>
      </p:sp>
      <p:sp>
        <p:nvSpPr>
          <p:cNvPr id="15372" name="AutoShap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91251" y="3644903"/>
            <a:ext cx="192616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eaLnBrk="1" hangingPunct="1"/>
            <a:endParaRPr lang="zh-CN" altLang="en-US">
              <a:latin typeface="Calibri" panose="020F0502020204030204"/>
            </a:endParaRPr>
          </a:p>
        </p:txBody>
      </p:sp>
      <p:sp>
        <p:nvSpPr>
          <p:cNvPr id="15373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01052" y="1339853"/>
            <a:ext cx="768349" cy="207963"/>
          </a:xfrm>
          <a:prstGeom prst="rightArrow">
            <a:avLst>
              <a:gd name="adj1" fmla="val 50000"/>
              <a:gd name="adj2" fmla="val 1511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37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01052" y="2933703"/>
            <a:ext cx="768349" cy="207963"/>
          </a:xfrm>
          <a:prstGeom prst="rightArrow">
            <a:avLst>
              <a:gd name="adj1" fmla="val 50000"/>
              <a:gd name="adj2" fmla="val 1511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375" name="AutoShap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01052" y="4452938"/>
            <a:ext cx="768349" cy="207962"/>
          </a:xfrm>
          <a:prstGeom prst="rightArrow">
            <a:avLst>
              <a:gd name="adj1" fmla="val 50000"/>
              <a:gd name="adj2" fmla="val 1511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376" name="AutoShap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362019" y="995363"/>
            <a:ext cx="2302933" cy="849312"/>
          </a:xfrm>
          <a:prstGeom prst="roundRect">
            <a:avLst>
              <a:gd name="adj" fmla="val 16667"/>
            </a:avLst>
          </a:prstGeom>
          <a:solidFill>
            <a:srgbClr val="4F81BD">
              <a:alpha val="50196"/>
            </a:srgb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希望</a:t>
            </a:r>
            <a:endParaRPr lang="zh-CN" alt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5377" name="AutoShap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457268" y="2565403"/>
            <a:ext cx="2302933" cy="849313"/>
          </a:xfrm>
          <a:prstGeom prst="roundRect">
            <a:avLst>
              <a:gd name="adj" fmla="val 16667"/>
            </a:avLst>
          </a:prstGeom>
          <a:solidFill>
            <a:srgbClr val="4F81BD">
              <a:alpha val="50196"/>
            </a:srgb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  <a:hlinkClick r:id="rId4" action="ppaction://hlinksldjump"/>
              </a:rPr>
              <a:t>失望</a:t>
            </a:r>
            <a:endParaRPr lang="zh-CN" alt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5378" name="AutoShap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457268" y="4149728"/>
            <a:ext cx="2302933" cy="849313"/>
          </a:xfrm>
          <a:prstGeom prst="roundRect">
            <a:avLst>
              <a:gd name="adj" fmla="val 16667"/>
            </a:avLst>
          </a:prstGeom>
          <a:solidFill>
            <a:srgbClr val="4F81BD">
              <a:alpha val="50196"/>
            </a:srgb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痛恨</a:t>
            </a:r>
            <a:endParaRPr lang="zh-CN" alt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5380" name="AutoShap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91251" y="5229228"/>
            <a:ext cx="192616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eaLnBrk="1" hangingPunct="1"/>
            <a:endParaRPr lang="zh-CN" altLang="en-US">
              <a:latin typeface="Calibri" panose="020F0502020204030204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51919" y="5573716"/>
            <a:ext cx="3456516" cy="120967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300"/>
              </a:lnSpc>
              <a:defRPr/>
            </a:pP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创立组织，传教宣传</a:t>
            </a:r>
            <a:endParaRPr lang="zh-CN" altLang="en-US" sz="36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5382" name="AutoShap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96302" y="6094413"/>
            <a:ext cx="768351" cy="207962"/>
          </a:xfrm>
          <a:prstGeom prst="rightArrow">
            <a:avLst>
              <a:gd name="adj1" fmla="val 50000"/>
              <a:gd name="adj2" fmla="val 1511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383" name="AutoShape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552519" y="5732463"/>
            <a:ext cx="2302933" cy="849312"/>
          </a:xfrm>
          <a:prstGeom prst="roundRect">
            <a:avLst>
              <a:gd name="adj" fmla="val 16667"/>
            </a:avLst>
          </a:prstGeom>
          <a:solidFill>
            <a:srgbClr val="4F81BD">
              <a:alpha val="50196"/>
            </a:srgb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梦想</a:t>
            </a:r>
            <a:endParaRPr lang="zh-CN" alt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20" name="图片 19" descr="洪_副本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791" y="2164704"/>
            <a:ext cx="3215059" cy="3247753"/>
          </a:xfrm>
          <a:prstGeom prst="rect">
            <a:avLst/>
          </a:prstGeom>
        </p:spPr>
      </p:pic>
      <p:sp>
        <p:nvSpPr>
          <p:cNvPr id="21" name="文本框 4"/>
          <p:cNvSpPr txBox="1"/>
          <p:nvPr>
            <p:custDataLst>
              <p:tags r:id="rId20"/>
            </p:custDataLst>
          </p:nvPr>
        </p:nvSpPr>
        <p:spPr>
          <a:xfrm>
            <a:off x="1060602" y="5739520"/>
            <a:ext cx="288353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洪秀全相貌复原图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76804" grpId="0" animBg="1"/>
      <p:bldP spid="76806" grpId="0" animBg="1"/>
      <p:bldP spid="76807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80" grpId="0" animBg="1"/>
      <p:bldP spid="2" grpId="0" animBg="1"/>
      <p:bldP spid="15382" grpId="0" animBg="1"/>
      <p:bldP spid="15383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217171" y="217171"/>
            <a:ext cx="2573164" cy="5200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、金田起义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2880" y="1731137"/>
            <a:ext cx="2356485" cy="2787650"/>
          </a:xfrm>
          <a:prstGeom prst="round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98883" y="4893692"/>
            <a:ext cx="2456815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洪秀全</a:t>
            </a:r>
            <a:endParaRPr lang="zh-CN" altLang="en-US" sz="2800" b="1">
              <a:solidFill>
                <a:schemeClr val="accent6">
                  <a:lumMod val="20000"/>
                  <a:lumOff val="8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660"/>
              </a:lnSpc>
            </a:pPr>
            <a:r>
              <a:rPr lang="en-US" altLang="zh-CN" sz="2800" b="1">
                <a:solidFill>
                  <a:schemeClr val="accent6">
                    <a:lumMod val="20000"/>
                    <a:lumOff val="8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黑体" panose="02010609060101010101" pitchFamily="49" charset="-122"/>
              </a:rPr>
              <a:t> </a:t>
            </a:r>
            <a:r>
              <a:rPr lang="en-US" altLang="zh-CN" sz="2800" b="1">
                <a:latin typeface="华文行楷" panose="02010800040101010101" charset="-122"/>
                <a:ea typeface="华文行楷" panose="02010800040101010101" charset="-122"/>
                <a:cs typeface="黑体" panose="02010609060101010101" pitchFamily="49" charset="-122"/>
              </a:rPr>
              <a:t>1814——1864</a:t>
            </a:r>
            <a:endParaRPr lang="en-US" altLang="zh-CN" sz="2800" b="1">
              <a:latin typeface="华文行楷" panose="02010800040101010101" charset="-122"/>
              <a:ea typeface="华文行楷" panose="02010800040101010101" charset="-122"/>
              <a:cs typeface="黑体" panose="02010609060101010101" pitchFamily="49" charset="-122"/>
            </a:endParaRPr>
          </a:p>
        </p:txBody>
      </p:sp>
      <p:pic>
        <p:nvPicPr>
          <p:cNvPr id="48" name="Picture 4" descr="c83d70cf3bc79f3dd76f5e10b9a1cd11728b290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72985" y="3557017"/>
            <a:ext cx="4078223" cy="23078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685150" y="6054600"/>
            <a:ext cx="226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</a:rPr>
              <a:t>广西桂平紫荆山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7749541" y="253365"/>
            <a:ext cx="4212591" cy="3093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email"/>
          <a:srcRect/>
          <a:stretch>
            <a:fillRect/>
          </a:stretch>
        </p:blipFill>
        <p:spPr>
          <a:xfrm>
            <a:off x="11786871" y="687707"/>
            <a:ext cx="470535" cy="54038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2934969" y="192405"/>
            <a:ext cx="44935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1851.1.11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在广西桂平县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金田村发动武装起义，建号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太平天国，起义军称</a:t>
            </a: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太平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军</a:t>
            </a: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1" name="圆角矩形 30"/>
          <p:cNvSpPr/>
          <p:nvPr>
            <p:custDataLst>
              <p:tags r:id="rId13"/>
            </p:custDataLst>
          </p:nvPr>
        </p:nvSpPr>
        <p:spPr>
          <a:xfrm>
            <a:off x="2585086" y="165100"/>
            <a:ext cx="6932295" cy="1395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accent1">
                  <a:lumMod val="40000"/>
                  <a:lumOff val="6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email"/>
          <a:srcRect/>
          <a:stretch>
            <a:fillRect/>
          </a:stretch>
        </p:blipFill>
        <p:spPr>
          <a:xfrm>
            <a:off x="3098800" y="2886075"/>
            <a:ext cx="2122805" cy="1397000"/>
          </a:xfrm>
          <a:prstGeom prst="rect">
            <a:avLst/>
          </a:prstGeom>
          <a:ln w="15875">
            <a:solidFill>
              <a:srgbClr val="DFC13B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email"/>
          <a:srcRect/>
          <a:stretch>
            <a:fillRect/>
          </a:stretch>
        </p:blipFill>
        <p:spPr>
          <a:xfrm>
            <a:off x="5292090" y="2886075"/>
            <a:ext cx="2023111" cy="1397000"/>
          </a:xfrm>
          <a:prstGeom prst="rect">
            <a:avLst/>
          </a:prstGeom>
          <a:ln w="15875">
            <a:solidFill>
              <a:srgbClr val="DFC13B"/>
            </a:solidFill>
          </a:ln>
        </p:spPr>
      </p:pic>
      <p:pic>
        <p:nvPicPr>
          <p:cNvPr id="25" name="图片 24" descr="千库网_印章边框_元素编号11827216 (1)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email"/>
          <a:stretch>
            <a:fillRect/>
          </a:stretch>
        </p:blipFill>
        <p:spPr>
          <a:xfrm>
            <a:off x="4189581" y="1848409"/>
            <a:ext cx="2223135" cy="628015"/>
          </a:xfrm>
          <a:prstGeom prst="rect">
            <a:avLst/>
          </a:prstGeom>
        </p:spPr>
      </p:pic>
      <p:sp>
        <p:nvSpPr>
          <p:cNvPr id="22" name="圆角矩形 21"/>
          <p:cNvSpPr/>
          <p:nvPr>
            <p:custDataLst>
              <p:tags r:id="rId20"/>
            </p:custDataLst>
          </p:nvPr>
        </p:nvSpPr>
        <p:spPr>
          <a:xfrm>
            <a:off x="4074108" y="1845823"/>
            <a:ext cx="2433320" cy="5200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永安建制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9" name="Group 94"/>
          <p:cNvGraphicFramePr>
            <a:graphicFrameLocks noGrp="1"/>
          </p:cNvGraphicFramePr>
          <p:nvPr>
            <p:custDataLst>
              <p:tags r:id="rId21"/>
            </p:custDataLst>
          </p:nvPr>
        </p:nvGraphicFramePr>
        <p:xfrm>
          <a:off x="3216819" y="5199210"/>
          <a:ext cx="2091056" cy="453390"/>
        </p:xfrm>
        <a:graphic>
          <a:graphicData uri="http://schemas.openxmlformats.org/drawingml/2006/table">
            <a:tbl>
              <a:tblPr firstRow="1" firstCol="1" lastRow="1" bandRow="1" bandCol="1">
                <a:tableStyleId>{8799B23B-EC83-4686-B30A-512413B5E67A}</a:tableStyleId>
              </a:tblPr>
              <a:tblGrid>
                <a:gridCol w="890905"/>
                <a:gridCol w="1200151"/>
              </a:tblGrid>
              <a:tr h="45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新魏" panose="02010800040101010101" charset="-122"/>
                          <a:ea typeface="华文新魏" panose="02010800040101010101" charset="-122"/>
                        </a:rPr>
                        <a:t>东王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杨秀清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Group 94"/>
          <p:cNvGraphicFramePr>
            <a:graphicFrameLocks noGrp="1"/>
          </p:cNvGraphicFramePr>
          <p:nvPr>
            <p:custDataLst>
              <p:tags r:id="rId22"/>
            </p:custDataLst>
          </p:nvPr>
        </p:nvGraphicFramePr>
        <p:xfrm>
          <a:off x="3216819" y="5792935"/>
          <a:ext cx="2091056" cy="453390"/>
        </p:xfrm>
        <a:graphic>
          <a:graphicData uri="http://schemas.openxmlformats.org/drawingml/2006/table">
            <a:tbl>
              <a:tblPr firstRow="1" firstCol="1" lastRow="1" bandRow="1" bandCol="1">
                <a:tableStyleId>{8799B23B-EC83-4686-B30A-512413B5E67A}</a:tableStyleId>
              </a:tblPr>
              <a:tblGrid>
                <a:gridCol w="890905"/>
                <a:gridCol w="1200151"/>
              </a:tblGrid>
              <a:tr h="45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charset="-122"/>
                          <a:ea typeface="华文新魏" panose="02010800040101010101" charset="-122"/>
                        </a:rPr>
                        <a:t>西王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萧朝贵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Group 94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5400583" y="4605485"/>
          <a:ext cx="2029462" cy="453390"/>
        </p:xfrm>
        <a:graphic>
          <a:graphicData uri="http://schemas.openxmlformats.org/drawingml/2006/table">
            <a:tbl>
              <a:tblPr firstRow="1" firstCol="1" lastRow="1" bandRow="1" bandCol="1">
                <a:tableStyleId>{8799B23B-EC83-4686-B30A-512413B5E67A}</a:tableStyleId>
              </a:tblPr>
              <a:tblGrid>
                <a:gridCol w="864871"/>
                <a:gridCol w="1164591"/>
              </a:tblGrid>
              <a:tr h="45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charset="-122"/>
                          <a:ea typeface="华文新魏" panose="02010800040101010101" charset="-122"/>
                        </a:rPr>
                        <a:t>南王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冯云山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Group 94"/>
          <p:cNvGraphicFramePr>
            <a:graphicFrameLocks noGrp="1"/>
          </p:cNvGraphicFramePr>
          <p:nvPr>
            <p:custDataLst>
              <p:tags r:id="rId24"/>
            </p:custDataLst>
          </p:nvPr>
        </p:nvGraphicFramePr>
        <p:xfrm>
          <a:off x="5400583" y="5199210"/>
          <a:ext cx="2029460" cy="453390"/>
        </p:xfrm>
        <a:graphic>
          <a:graphicData uri="http://schemas.openxmlformats.org/drawingml/2006/table">
            <a:tbl>
              <a:tblPr firstRow="1" firstCol="1" lastRow="1" bandRow="1" bandCol="1">
                <a:tableStyleId>{8799B23B-EC83-4686-B30A-512413B5E67A}</a:tableStyleId>
              </a:tblPr>
              <a:tblGrid>
                <a:gridCol w="864235"/>
                <a:gridCol w="1165225"/>
              </a:tblGrid>
              <a:tr h="45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charset="-122"/>
                          <a:ea typeface="华文新魏" panose="02010800040101010101" charset="-122"/>
                        </a:rPr>
                        <a:t>北王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韦昌辉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Group 94"/>
          <p:cNvGraphicFramePr>
            <a:graphicFrameLocks noGrp="1"/>
          </p:cNvGraphicFramePr>
          <p:nvPr>
            <p:custDataLst>
              <p:tags r:id="rId25"/>
            </p:custDataLst>
          </p:nvPr>
        </p:nvGraphicFramePr>
        <p:xfrm>
          <a:off x="5400585" y="5792935"/>
          <a:ext cx="2028826" cy="453390"/>
        </p:xfrm>
        <a:graphic>
          <a:graphicData uri="http://schemas.openxmlformats.org/drawingml/2006/table">
            <a:tbl>
              <a:tblPr firstRow="1" firstCol="1" lastRow="1" bandRow="1" bandCol="1">
                <a:tableStyleId>{8799B23B-EC83-4686-B30A-512413B5E67A}</a:tableStyleId>
              </a:tblPr>
              <a:tblGrid>
                <a:gridCol w="864235"/>
                <a:gridCol w="1164591"/>
              </a:tblGrid>
              <a:tr h="45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charset="-122"/>
                          <a:ea typeface="华文新魏" panose="02010800040101010101" charset="-122"/>
                        </a:rPr>
                        <a:t>翼王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石达开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Group 94"/>
          <p:cNvGraphicFramePr>
            <a:graphicFrameLocks noGrp="1"/>
          </p:cNvGraphicFramePr>
          <p:nvPr>
            <p:custDataLst>
              <p:tags r:id="rId26"/>
            </p:custDataLst>
          </p:nvPr>
        </p:nvGraphicFramePr>
        <p:xfrm>
          <a:off x="3216819" y="4605485"/>
          <a:ext cx="2091056" cy="453390"/>
        </p:xfrm>
        <a:graphic>
          <a:graphicData uri="http://schemas.openxmlformats.org/drawingml/2006/table">
            <a:tbl>
              <a:tblPr firstRow="1" firstCol="1" lastRow="1" bandRow="1" bandCol="1">
                <a:tableStyleId>{8799B23B-EC83-4686-B30A-512413B5E67A}</a:tableStyleId>
              </a:tblPr>
              <a:tblGrid>
                <a:gridCol w="890905"/>
                <a:gridCol w="1200151"/>
              </a:tblGrid>
              <a:tr h="45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charset="-122"/>
                          <a:ea typeface="华文新魏" panose="02010800040101010101" charset="-122"/>
                        </a:rPr>
                        <a:t>天王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洪秀全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marL="87085" marR="87085" marT="43542" marB="43542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64820" y="963931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苏新诗柳楷简" panose="02010600000101010101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苏新诗柳楷简" panose="02010600000101010101" charset="-122"/>
              </a:rPr>
              <a:t>、高潮——定都天京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苏新诗柳楷简" panose="0201060000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335280" y="1990726"/>
            <a:ext cx="5847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苏新诗柳楷简" panose="02010600000101010101" charset="-122"/>
                <a:ea typeface="苏新诗柳楷简" panose="02010600000101010101" charset="-122"/>
                <a:cs typeface="苏新诗柳楷简" panose="02010600000101010101" charset="-122"/>
              </a:rPr>
              <a:t>）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概况：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1853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月，攻占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南京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，将南京改名为天京，作为都城。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58445" y="4002405"/>
            <a:ext cx="635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）意义：标志着天平天国和清朝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对峙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局面形成。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58" name="Group 19"/>
          <p:cNvGrpSpPr/>
          <p:nvPr>
            <p:custDataLst>
              <p:tags r:id="rId4"/>
            </p:custDataLst>
          </p:nvPr>
        </p:nvGrpSpPr>
        <p:grpSpPr>
          <a:xfrm>
            <a:off x="7150784" y="3153113"/>
            <a:ext cx="4597400" cy="3578382"/>
            <a:chOff x="2523" y="696"/>
            <a:chExt cx="3120" cy="2132"/>
          </a:xfrm>
        </p:grpSpPr>
        <p:pic>
          <p:nvPicPr>
            <p:cNvPr id="59" name="Picture 14" descr="55c1c4c4de2530e1ba533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 bwMode="auto">
            <a:xfrm>
              <a:off x="2523" y="696"/>
              <a:ext cx="3120" cy="1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0" name="Text Box 1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18" y="2571"/>
              <a:ext cx="2649" cy="2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anose="02010800040101010101" charset="-122"/>
                  <a:ea typeface="华文新魏" panose="02010800040101010101" charset="-122"/>
                </a:rPr>
                <a:t>英国随军画师笔下的天王府</a:t>
              </a:r>
              <a:endParaRPr lang="zh-CN" alt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grpSp>
        <p:nvGrpSpPr>
          <p:cNvPr id="55" name="Group 17"/>
          <p:cNvGrpSpPr/>
          <p:nvPr>
            <p:custDataLst>
              <p:tags r:id="rId8"/>
            </p:custDataLst>
          </p:nvPr>
        </p:nvGrpSpPr>
        <p:grpSpPr>
          <a:xfrm>
            <a:off x="7055453" y="257496"/>
            <a:ext cx="4286251" cy="2800350"/>
            <a:chOff x="-274" y="2397"/>
            <a:chExt cx="2700" cy="1764"/>
          </a:xfrm>
        </p:grpSpPr>
        <p:pic>
          <p:nvPicPr>
            <p:cNvPr id="56" name="Picture 2" descr="39688438_3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 bwMode="auto">
            <a:xfrm>
              <a:off x="131" y="2461"/>
              <a:ext cx="2295" cy="1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 Box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-274" y="2397"/>
              <a:ext cx="422" cy="1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新魏" panose="02010800040101010101" charset="-122"/>
                  <a:ea typeface="华文新魏" panose="02010800040101010101" charset="-122"/>
                </a:rPr>
                <a:t>复原的天王府大殿</a:t>
              </a:r>
              <a:endParaRPr lang="zh-CN" altLang="en-US" sz="220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490" y="775337"/>
            <a:ext cx="5320031" cy="616585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5、</a:t>
            </a:r>
            <a:r>
              <a:rPr lang="zh-CN" altLang="en-US" sz="32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颁布《天朝田亩制度》：</a:t>
            </a:r>
            <a:endParaRPr lang="zh-CN" altLang="en-US" sz="3200" b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45442" name="Group 3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8431" y="1591945"/>
          <a:ext cx="10957560" cy="4997450"/>
        </p:xfrm>
        <a:graphic>
          <a:graphicData uri="http://schemas.openxmlformats.org/drawingml/2006/table">
            <a:tbl>
              <a:tblPr/>
              <a:tblGrid>
                <a:gridCol w="1148715"/>
                <a:gridCol w="9808845"/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文鼎中楷简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文鼎中楷简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64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目的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文鼎中楷简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3795"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评价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31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文鼎中楷简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4" name="TextBox 2048"/>
          <p:cNvSpPr/>
          <p:nvPr>
            <p:custDataLst>
              <p:tags r:id="rId3"/>
            </p:custDataLst>
          </p:nvPr>
        </p:nvSpPr>
        <p:spPr>
          <a:xfrm>
            <a:off x="1511725" y="1491617"/>
            <a:ext cx="4703233" cy="6832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太平天国定都天京后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511935" y="2148206"/>
            <a:ext cx="7231380" cy="68326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lvl="0" algn="l" eaLnBrk="0" hangingPunct="0">
              <a:lnSpc>
                <a:spcPct val="12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不分男女，按人口和年龄平均分配土地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511936" y="2792730"/>
            <a:ext cx="9860915" cy="127419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lvl="0" algn="l" eaLnBrk="0" hangingPunct="0">
              <a:lnSpc>
                <a:spcPct val="12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建立“有田同耕，有饭同食，有衣同穿，有钱同使，无处不均匀，无人不饱暖”的理想社会。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(四有二无）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481457" y="4133215"/>
            <a:ext cx="9614535" cy="245605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lvl="0" algn="l" eaLnBrk="0" hangingPunct="0">
              <a:lnSpc>
                <a:spcPct val="120000"/>
              </a:lnSpc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虽因带有很大的空想色彩而在实践中难以施行，但它反映了千百年来农民要求得到土地的强烈愿望，对于发动和鼓舞广大农民起来参加反封建斗争起了积极的作用。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97180" y="139066"/>
            <a:ext cx="578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、全盛——北伐和西征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82246" y="1179831"/>
            <a:ext cx="719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北伐：逼近天津，全军覆没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777366" y="2039621"/>
            <a:ext cx="495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目的：推翻清政府</a:t>
            </a:r>
            <a:endParaRPr lang="zh-CN" altLang="en-US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82246" y="2959101"/>
            <a:ext cx="655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西征：取得重大胜利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617345" y="3878581"/>
            <a:ext cx="687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——目的：扩大地盘巩固政权</a:t>
            </a:r>
            <a:endParaRPr lang="zh-CN" altLang="en-US" sz="36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82245" y="4798061"/>
            <a:ext cx="745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意义：军事上进入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全盛时期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7990206" y="57785"/>
            <a:ext cx="4001135" cy="65633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AS_UNIQUEID" val="107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0.xml><?xml version="1.0" encoding="utf-8"?>
<p:tagLst xmlns:p="http://schemas.openxmlformats.org/presentationml/2006/main">
  <p:tag name="AS_UNIQUEID" val="1141"/>
</p:tagLst>
</file>

<file path=ppt/tags/tag101.xml><?xml version="1.0" encoding="utf-8"?>
<p:tagLst xmlns:p="http://schemas.openxmlformats.org/presentationml/2006/main">
  <p:tag name="AS_UNIQUEID" val="1142"/>
</p:tagLst>
</file>

<file path=ppt/tags/tag102.xml><?xml version="1.0" encoding="utf-8"?>
<p:tagLst xmlns:p="http://schemas.openxmlformats.org/presentationml/2006/main">
  <p:tag name="AS_UNIQUEID" val="1143"/>
</p:tagLst>
</file>

<file path=ppt/tags/tag103.xml><?xml version="1.0" encoding="utf-8"?>
<p:tagLst xmlns:p="http://schemas.openxmlformats.org/presentationml/2006/main">
  <p:tag name="AS_UNIQUEID" val="1144"/>
</p:tagLst>
</file>

<file path=ppt/tags/tag104.xml><?xml version="1.0" encoding="utf-8"?>
<p:tagLst xmlns:p="http://schemas.openxmlformats.org/presentationml/2006/main">
  <p:tag name="AS_UNIQUEID" val="1145"/>
</p:tagLst>
</file>

<file path=ppt/tags/tag105.xml><?xml version="1.0" encoding="utf-8"?>
<p:tagLst xmlns:p="http://schemas.openxmlformats.org/presentationml/2006/main">
  <p:tag name="AS_UNIQUEID" val="1146"/>
</p:tagLst>
</file>

<file path=ppt/tags/tag106.xml><?xml version="1.0" encoding="utf-8"?>
<p:tagLst xmlns:p="http://schemas.openxmlformats.org/presentationml/2006/main">
  <p:tag name="AS_UNIQUEID" val="1147"/>
</p:tagLst>
</file>

<file path=ppt/tags/tag107.xml><?xml version="1.0" encoding="utf-8"?>
<p:tagLst xmlns:p="http://schemas.openxmlformats.org/presentationml/2006/main">
  <p:tag name="AS_UNIQUEID" val="1148"/>
</p:tagLst>
</file>

<file path=ppt/tags/tag108.xml><?xml version="1.0" encoding="utf-8"?>
<p:tagLst xmlns:p="http://schemas.openxmlformats.org/presentationml/2006/main">
  <p:tag name="AS_UNIQUEID" val="1149"/>
</p:tagLst>
</file>

<file path=ppt/tags/tag109.xml><?xml version="1.0" encoding="utf-8"?>
<p:tagLst xmlns:p="http://schemas.openxmlformats.org/presentationml/2006/main">
  <p:tag name="AS_UNIQUEID" val="1150"/>
</p:tagLst>
</file>

<file path=ppt/tags/tag11.xml><?xml version="1.0" encoding="utf-8"?>
<p:tagLst xmlns:p="http://schemas.openxmlformats.org/presentationml/2006/main">
  <p:tag name="AS_UNIQUEID" val="394"/>
</p:tagLst>
</file>

<file path=ppt/tags/tag110.xml><?xml version="1.0" encoding="utf-8"?>
<p:tagLst xmlns:p="http://schemas.openxmlformats.org/presentationml/2006/main">
  <p:tag name="AS_UNIQUEID" val="1151"/>
</p:tagLst>
</file>

<file path=ppt/tags/tag111.xml><?xml version="1.0" encoding="utf-8"?>
<p:tagLst xmlns:p="http://schemas.openxmlformats.org/presentationml/2006/main">
  <p:tag name="AS_UNIQUEID" val="1152"/>
</p:tagLst>
</file>

<file path=ppt/tags/tag112.xml><?xml version="1.0" encoding="utf-8"?>
<p:tagLst xmlns:p="http://schemas.openxmlformats.org/presentationml/2006/main">
  <p:tag name="AS_UNIQUEID" val="1153"/>
</p:tagLst>
</file>

<file path=ppt/tags/tag113.xml><?xml version="1.0" encoding="utf-8"?>
<p:tagLst xmlns:p="http://schemas.openxmlformats.org/presentationml/2006/main">
  <p:tag name="AS_UNIQUEID" val="1154"/>
</p:tagLst>
</file>

<file path=ppt/tags/tag114.xml><?xml version="1.0" encoding="utf-8"?>
<p:tagLst xmlns:p="http://schemas.openxmlformats.org/presentationml/2006/main">
  <p:tag name="AS_UNIQUEID" val="1155"/>
</p:tagLst>
</file>

<file path=ppt/tags/tag115.xml><?xml version="1.0" encoding="utf-8"?>
<p:tagLst xmlns:p="http://schemas.openxmlformats.org/presentationml/2006/main">
  <p:tag name="AS_UNIQUEID" val="1156"/>
</p:tagLst>
</file>

<file path=ppt/tags/tag116.xml><?xml version="1.0" encoding="utf-8"?>
<p:tagLst xmlns:p="http://schemas.openxmlformats.org/presentationml/2006/main">
  <p:tag name="AS_UNIQUEID" val="1157"/>
</p:tagLst>
</file>

<file path=ppt/tags/tag117.xml><?xml version="1.0" encoding="utf-8"?>
<p:tagLst xmlns:p="http://schemas.openxmlformats.org/presentationml/2006/main">
  <p:tag name="AS_UNIQUEID" val="1158"/>
</p:tagLst>
</file>

<file path=ppt/tags/tag118.xml><?xml version="1.0" encoding="utf-8"?>
<p:tagLst xmlns:p="http://schemas.openxmlformats.org/presentationml/2006/main">
  <p:tag name="AS_UNIQUEID" val="1160"/>
</p:tagLst>
</file>

<file path=ppt/tags/tag119.xml><?xml version="1.0" encoding="utf-8"?>
<p:tagLst xmlns:p="http://schemas.openxmlformats.org/presentationml/2006/main">
  <p:tag name="AS_UNIQUEID" val="1130"/>
</p:tagLst>
</file>

<file path=ppt/tags/tag12.xml><?xml version="1.0" encoding="utf-8"?>
<p:tagLst xmlns:p="http://schemas.openxmlformats.org/presentationml/2006/main">
  <p:tag name="AS_UNIQUEID" val="395"/>
</p:tagLst>
</file>

<file path=ppt/tags/tag120.xml><?xml version="1.0" encoding="utf-8"?>
<p:tagLst xmlns:p="http://schemas.openxmlformats.org/presentationml/2006/main">
  <p:tag name="AS_UNIQUEID" val="1131"/>
</p:tagLst>
</file>

<file path=ppt/tags/tag121.xml><?xml version="1.0" encoding="utf-8"?>
<p:tagLst xmlns:p="http://schemas.openxmlformats.org/presentationml/2006/main">
  <p:tag name="AS_UNIQUEID" val="1132"/>
</p:tagLst>
</file>

<file path=ppt/tags/tag122.xml><?xml version="1.0" encoding="utf-8"?>
<p:tagLst xmlns:p="http://schemas.openxmlformats.org/presentationml/2006/main">
  <p:tag name="AS_UNIQUEID" val="1162"/>
</p:tagLst>
</file>

<file path=ppt/tags/tag123.xml><?xml version="1.0" encoding="utf-8"?>
<p:tagLst xmlns:p="http://schemas.openxmlformats.org/presentationml/2006/main">
  <p:tag name="AS_UNIQUEID" val="1164"/>
</p:tagLst>
</file>

<file path=ppt/tags/tag124.xml><?xml version="1.0" encoding="utf-8"?>
<p:tagLst xmlns:p="http://schemas.openxmlformats.org/presentationml/2006/main">
  <p:tag name="AS_UNIQUEID" val="1165"/>
</p:tagLst>
</file>

<file path=ppt/tags/tag125.xml><?xml version="1.0" encoding="utf-8"?>
<p:tagLst xmlns:p="http://schemas.openxmlformats.org/presentationml/2006/main">
  <p:tag name="AS_UNIQUEID" val="1166"/>
</p:tagLst>
</file>

<file path=ppt/tags/tag126.xml><?xml version="1.0" encoding="utf-8"?>
<p:tagLst xmlns:p="http://schemas.openxmlformats.org/presentationml/2006/main">
  <p:tag name="AS_UNIQUEID" val="1167"/>
</p:tagLst>
</file>

<file path=ppt/tags/tag127.xml><?xml version="1.0" encoding="utf-8"?>
<p:tagLst xmlns:p="http://schemas.openxmlformats.org/presentationml/2006/main">
  <p:tag name="AS_UNIQUEID" val="1168"/>
</p:tagLst>
</file>

<file path=ppt/tags/tag128.xml><?xml version="1.0" encoding="utf-8"?>
<p:tagLst xmlns:p="http://schemas.openxmlformats.org/presentationml/2006/main">
  <p:tag name="AS_UNIQUEID" val="1169"/>
</p:tagLst>
</file>

<file path=ppt/tags/tag129.xml><?xml version="1.0" encoding="utf-8"?>
<p:tagLst xmlns:p="http://schemas.openxmlformats.org/presentationml/2006/main">
  <p:tag name="AS_UNIQUEID" val="1170"/>
</p:tagLst>
</file>

<file path=ppt/tags/tag13.xml><?xml version="1.0" encoding="utf-8"?>
<p:tagLst xmlns:p="http://schemas.openxmlformats.org/presentationml/2006/main">
  <p:tag name="AS_UNIQUEID" val="658"/>
</p:tagLst>
</file>

<file path=ppt/tags/tag130.xml><?xml version="1.0" encoding="utf-8"?>
<p:tagLst xmlns:p="http://schemas.openxmlformats.org/presentationml/2006/main">
  <p:tag name="AS_UNIQUEID" val="1172"/>
</p:tagLst>
</file>

<file path=ppt/tags/tag131.xml><?xml version="1.0" encoding="utf-8"?>
<p:tagLst xmlns:p="http://schemas.openxmlformats.org/presentationml/2006/main">
  <p:tag name="AS_UNIQUEID" val="1841"/>
</p:tagLst>
</file>

<file path=ppt/tags/tag132.xml><?xml version="1.0" encoding="utf-8"?>
<p:tagLst xmlns:p="http://schemas.openxmlformats.org/presentationml/2006/main">
  <p:tag name="AS_UNIQUEID" val="1842"/>
</p:tagLst>
</file>

<file path=ppt/tags/tag133.xml><?xml version="1.0" encoding="utf-8"?>
<p:tagLst xmlns:p="http://schemas.openxmlformats.org/presentationml/2006/main">
  <p:tag name="AS_UNIQUEID" val="1843"/>
</p:tagLst>
</file>

<file path=ppt/tags/tag134.xml><?xml version="1.0" encoding="utf-8"?>
<p:tagLst xmlns:p="http://schemas.openxmlformats.org/presentationml/2006/main">
  <p:tag name="AS_UNIQUEID" val="1844"/>
</p:tagLst>
</file>

<file path=ppt/tags/tag135.xml><?xml version="1.0" encoding="utf-8"?>
<p:tagLst xmlns:p="http://schemas.openxmlformats.org/presentationml/2006/main">
  <p:tag name="AS_UNIQUEID" val="1845"/>
</p:tagLst>
</file>

<file path=ppt/tags/tag136.xml><?xml version="1.0" encoding="utf-8"?>
<p:tagLst xmlns:p="http://schemas.openxmlformats.org/presentationml/2006/main">
  <p:tag name="AS_UNIQUEID" val="1846"/>
</p:tagLst>
</file>

<file path=ppt/tags/tag137.xml><?xml version="1.0" encoding="utf-8"?>
<p:tagLst xmlns:p="http://schemas.openxmlformats.org/presentationml/2006/main">
  <p:tag name="AS_UNIQUEID" val="1847"/>
</p:tagLst>
</file>

<file path=ppt/tags/tag138.xml><?xml version="1.0" encoding="utf-8"?>
<p:tagLst xmlns:p="http://schemas.openxmlformats.org/presentationml/2006/main">
  <p:tag name="AS_UNIQUEID" val="1850"/>
</p:tagLst>
</file>

<file path=ppt/tags/tag139.xml><?xml version="1.0" encoding="utf-8"?>
<p:tagLst xmlns:p="http://schemas.openxmlformats.org/presentationml/2006/main">
  <p:tag name="AS_UNIQUEID" val="1851"/>
</p:tagLst>
</file>

<file path=ppt/tags/tag14.xml><?xml version="1.0" encoding="utf-8"?>
<p:tagLst xmlns:p="http://schemas.openxmlformats.org/presentationml/2006/main">
  <p:tag name="AS_UNIQUEID" val="659"/>
</p:tagLst>
</file>

<file path=ppt/tags/tag140.xml><?xml version="1.0" encoding="utf-8"?>
<p:tagLst xmlns:p="http://schemas.openxmlformats.org/presentationml/2006/main">
  <p:tag name="AS_UNIQUEID" val="1853"/>
</p:tagLst>
</file>

<file path=ppt/tags/tag141.xml><?xml version="1.0" encoding="utf-8"?>
<p:tagLst xmlns:p="http://schemas.openxmlformats.org/presentationml/2006/main">
  <p:tag name="AS_UNIQUEID" val="1998"/>
  <p:tag name="KSO_WM_UNIT_PLACING_PICTURE_USER_VIEWPORT" val="{&quot;height&quot;:2993,&quot;width&quot;:5674}"/>
</p:tagLst>
</file>

<file path=ppt/tags/tag142.xml><?xml version="1.0" encoding="utf-8"?>
<p:tagLst xmlns:p="http://schemas.openxmlformats.org/presentationml/2006/main">
  <p:tag name="AS_UNIQUEID" val="1999"/>
</p:tagLst>
</file>

<file path=ppt/tags/tag143.xml><?xml version="1.0" encoding="utf-8"?>
<p:tagLst xmlns:p="http://schemas.openxmlformats.org/presentationml/2006/main">
  <p:tag name="AS_UNIQUEID" val="2000"/>
</p:tagLst>
</file>

<file path=ppt/tags/tag144.xml><?xml version="1.0" encoding="utf-8"?>
<p:tagLst xmlns:p="http://schemas.openxmlformats.org/presentationml/2006/main">
  <p:tag name="AS_UNIQUEID" val="882"/>
</p:tagLst>
</file>

<file path=ppt/tags/tag145.xml><?xml version="1.0" encoding="utf-8"?>
<p:tagLst xmlns:p="http://schemas.openxmlformats.org/presentationml/2006/main">
  <p:tag name="AS_UNIQUEID" val="883"/>
</p:tagLst>
</file>

<file path=ppt/tags/tag146.xml><?xml version="1.0" encoding="utf-8"?>
<p:tagLst xmlns:p="http://schemas.openxmlformats.org/presentationml/2006/main">
  <p:tag name="AS_UNIQUEID" val="884"/>
</p:tagLst>
</file>

<file path=ppt/tags/tag147.xml><?xml version="1.0" encoding="utf-8"?>
<p:tagLst xmlns:p="http://schemas.openxmlformats.org/presentationml/2006/main">
  <p:tag name="AS_UNIQUEID" val="885"/>
</p:tagLst>
</file>

<file path=ppt/tags/tag148.xml><?xml version="1.0" encoding="utf-8"?>
<p:tagLst xmlns:p="http://schemas.openxmlformats.org/presentationml/2006/main">
  <p:tag name="AS_UNIQUEID" val="886"/>
</p:tagLst>
</file>

<file path=ppt/tags/tag149.xml><?xml version="1.0" encoding="utf-8"?>
<p:tagLst xmlns:p="http://schemas.openxmlformats.org/presentationml/2006/main">
  <p:tag name="AS_UNIQUEID" val="887"/>
</p:tagLst>
</file>

<file path=ppt/tags/tag15.xml><?xml version="1.0" encoding="utf-8"?>
<p:tagLst xmlns:p="http://schemas.openxmlformats.org/presentationml/2006/main">
  <p:tag name="AS_UNIQUEID" val="662"/>
</p:tagLst>
</file>

<file path=ppt/tags/tag150.xml><?xml version="1.0" encoding="utf-8"?>
<p:tagLst xmlns:p="http://schemas.openxmlformats.org/presentationml/2006/main">
  <p:tag name="AS_UNIQUEID" val="539"/>
</p:tagLst>
</file>

<file path=ppt/tags/tag151.xml><?xml version="1.0" encoding="utf-8"?>
<p:tagLst xmlns:p="http://schemas.openxmlformats.org/presentationml/2006/main">
  <p:tag name="AS_UNIQUEID" val="544"/>
</p:tagLst>
</file>

<file path=ppt/tags/tag152.xml><?xml version="1.0" encoding="utf-8"?>
<p:tagLst xmlns:p="http://schemas.openxmlformats.org/presentationml/2006/main">
  <p:tag name="AS_UNIQUEID" val="547"/>
</p:tagLst>
</file>

<file path=ppt/tags/tag153.xml><?xml version="1.0" encoding="utf-8"?>
<p:tagLst xmlns:p="http://schemas.openxmlformats.org/presentationml/2006/main">
  <p:tag name="AS_UNIQUEID" val="889"/>
</p:tagLst>
</file>

<file path=ppt/tags/tag154.xml><?xml version="1.0" encoding="utf-8"?>
<p:tagLst xmlns:p="http://schemas.openxmlformats.org/presentationml/2006/main">
  <p:tag name="AS_UNIQUEID" val="890"/>
</p:tagLst>
</file>

<file path=ppt/tags/tag155.xml><?xml version="1.0" encoding="utf-8"?>
<p:tagLst xmlns:p="http://schemas.openxmlformats.org/presentationml/2006/main">
  <p:tag name="AS_UNIQUEID" val="891"/>
</p:tagLst>
</file>

<file path=ppt/tags/tag156.xml><?xml version="1.0" encoding="utf-8"?>
<p:tagLst xmlns:p="http://schemas.openxmlformats.org/presentationml/2006/main">
  <p:tag name="AS_UNIQUEID" val="892"/>
</p:tagLst>
</file>

<file path=ppt/tags/tag157.xml><?xml version="1.0" encoding="utf-8"?>
<p:tagLst xmlns:p="http://schemas.openxmlformats.org/presentationml/2006/main">
  <p:tag name="AS_UNIQUEID" val="893"/>
</p:tagLst>
</file>

<file path=ppt/tags/tag158.xml><?xml version="1.0" encoding="utf-8"?>
<p:tagLst xmlns:p="http://schemas.openxmlformats.org/presentationml/2006/main">
  <p:tag name="AS_UNIQUEID" val="894"/>
</p:tagLst>
</file>

<file path=ppt/tags/tag159.xml><?xml version="1.0" encoding="utf-8"?>
<p:tagLst xmlns:p="http://schemas.openxmlformats.org/presentationml/2006/main">
  <p:tag name="AS_UNIQUEID" val="895"/>
</p:tagLst>
</file>

<file path=ppt/tags/tag16.xml><?xml version="1.0" encoding="utf-8"?>
<p:tagLst xmlns:p="http://schemas.openxmlformats.org/presentationml/2006/main">
  <p:tag name="AS_UNIQUEID" val="1084"/>
</p:tagLst>
</file>

<file path=ppt/tags/tag160.xml><?xml version="1.0" encoding="utf-8"?>
<p:tagLst xmlns:p="http://schemas.openxmlformats.org/presentationml/2006/main">
  <p:tag name="AS_UNIQUEID" val="896"/>
</p:tagLst>
</file>

<file path=ppt/tags/tag161.xml><?xml version="1.0" encoding="utf-8"?>
<p:tagLst xmlns:p="http://schemas.openxmlformats.org/presentationml/2006/main">
  <p:tag name="AS_UNIQUEID" val="897"/>
</p:tagLst>
</file>

<file path=ppt/tags/tag162.xml><?xml version="1.0" encoding="utf-8"?>
<p:tagLst xmlns:p="http://schemas.openxmlformats.org/presentationml/2006/main">
  <p:tag name="AS_UNIQUEID" val="898"/>
</p:tagLst>
</file>

<file path=ppt/tags/tag163.xml><?xml version="1.0" encoding="utf-8"?>
<p:tagLst xmlns:p="http://schemas.openxmlformats.org/presentationml/2006/main">
  <p:tag name="AS_UNIQUEID" val="899"/>
</p:tagLst>
</file>

<file path=ppt/tags/tag164.xml><?xml version="1.0" encoding="utf-8"?>
<p:tagLst xmlns:p="http://schemas.openxmlformats.org/presentationml/2006/main">
  <p:tag name="AS_UNIQUEID" val="900"/>
</p:tagLst>
</file>

<file path=ppt/tags/tag165.xml><?xml version="1.0" encoding="utf-8"?>
<p:tagLst xmlns:p="http://schemas.openxmlformats.org/presentationml/2006/main">
  <p:tag name="AS_UNIQUEID" val="901"/>
</p:tagLst>
</file>

<file path=ppt/tags/tag166.xml><?xml version="1.0" encoding="utf-8"?>
<p:tagLst xmlns:p="http://schemas.openxmlformats.org/presentationml/2006/main">
  <p:tag name="AS_UNIQUEID" val="902"/>
</p:tagLst>
</file>

<file path=ppt/tags/tag167.xml><?xml version="1.0" encoding="utf-8"?>
<p:tagLst xmlns:p="http://schemas.openxmlformats.org/presentationml/2006/main">
  <p:tag name="AS_UNIQUEID" val="2009"/>
</p:tagLst>
</file>

<file path=ppt/tags/tag168.xml><?xml version="1.0" encoding="utf-8"?>
<p:tagLst xmlns:p="http://schemas.openxmlformats.org/presentationml/2006/main">
  <p:tag name="AS_UNIQUEID" val="2010"/>
</p:tagLst>
</file>

<file path=ppt/tags/tag169.xml><?xml version="1.0" encoding="utf-8"?>
<p:tagLst xmlns:p="http://schemas.openxmlformats.org/presentationml/2006/main">
  <p:tag name="AS_UNIQUEID" val="2011"/>
</p:tagLst>
</file>

<file path=ppt/tags/tag17.xml><?xml version="1.0" encoding="utf-8"?>
<p:tagLst xmlns:p="http://schemas.openxmlformats.org/presentationml/2006/main">
  <p:tag name="AS_UNIQUEID" val="1086"/>
</p:tagLst>
</file>

<file path=ppt/tags/tag170.xml><?xml version="1.0" encoding="utf-8"?>
<p:tagLst xmlns:p="http://schemas.openxmlformats.org/presentationml/2006/main">
  <p:tag name="AS_UNIQUEID" val="2012"/>
</p:tagLst>
</file>

<file path=ppt/tags/tag171.xml><?xml version="1.0" encoding="utf-8"?>
<p:tagLst xmlns:p="http://schemas.openxmlformats.org/presentationml/2006/main">
  <p:tag name="AS_UNIQUEID" val="2013"/>
</p:tagLst>
</file>

<file path=ppt/tags/tag172.xml><?xml version="1.0" encoding="utf-8"?>
<p:tagLst xmlns:p="http://schemas.openxmlformats.org/presentationml/2006/main">
  <p:tag name="AS_UNIQUEID" val="2014"/>
</p:tagLst>
</file>

<file path=ppt/tags/tag173.xml><?xml version="1.0" encoding="utf-8"?>
<p:tagLst xmlns:p="http://schemas.openxmlformats.org/presentationml/2006/main">
  <p:tag name="AS_UNIQUEID" val="2015"/>
</p:tagLst>
</file>

<file path=ppt/tags/tag174.xml><?xml version="1.0" encoding="utf-8"?>
<p:tagLst xmlns:p="http://schemas.openxmlformats.org/presentationml/2006/main">
  <p:tag name="AS_UNIQUEID" val="2016"/>
</p:tagLst>
</file>

<file path=ppt/tags/tag175.xml><?xml version="1.0" encoding="utf-8"?>
<p:tagLst xmlns:p="http://schemas.openxmlformats.org/presentationml/2006/main">
  <p:tag name="AS_UNIQUEID" val="2017"/>
</p:tagLst>
</file>

<file path=ppt/tags/tag176.xml><?xml version="1.0" encoding="utf-8"?>
<p:tagLst xmlns:p="http://schemas.openxmlformats.org/presentationml/2006/main">
  <p:tag name="AS_UNIQUEID" val="2018"/>
</p:tagLst>
</file>

<file path=ppt/tags/tag177.xml><?xml version="1.0" encoding="utf-8"?>
<p:tagLst xmlns:p="http://schemas.openxmlformats.org/presentationml/2006/main">
  <p:tag name="AS_UNIQUEID" val="2019"/>
</p:tagLst>
</file>

<file path=ppt/tags/tag178.xml><?xml version="1.0" encoding="utf-8"?>
<p:tagLst xmlns:p="http://schemas.openxmlformats.org/presentationml/2006/main">
  <p:tag name="AS_UNIQUEID" val="2020"/>
</p:tagLst>
</file>

<file path=ppt/tags/tag179.xml><?xml version="1.0" encoding="utf-8"?>
<p:tagLst xmlns:p="http://schemas.openxmlformats.org/presentationml/2006/main">
  <p:tag name="AS_UNIQUEID" val="2021"/>
</p:tagLst>
</file>

<file path=ppt/tags/tag18.xml><?xml version="1.0" encoding="utf-8"?>
<p:tagLst xmlns:p="http://schemas.openxmlformats.org/presentationml/2006/main">
  <p:tag name="AS_UNIQUEID" val="1087"/>
</p:tagLst>
</file>

<file path=ppt/tags/tag180.xml><?xml version="1.0" encoding="utf-8"?>
<p:tagLst xmlns:p="http://schemas.openxmlformats.org/presentationml/2006/main">
  <p:tag name="AS_UNIQUEID" val="2022"/>
</p:tagLst>
</file>

<file path=ppt/tags/tag181.xml><?xml version="1.0" encoding="utf-8"?>
<p:tagLst xmlns:p="http://schemas.openxmlformats.org/presentationml/2006/main">
  <p:tag name="AS_UNIQUEID" val="2023"/>
</p:tagLst>
</file>

<file path=ppt/tags/tag182.xml><?xml version="1.0" encoding="utf-8"?>
<p:tagLst xmlns:p="http://schemas.openxmlformats.org/presentationml/2006/main">
  <p:tag name="AS_UNIQUEID" val="2024"/>
</p:tagLst>
</file>

<file path=ppt/tags/tag183.xml><?xml version="1.0" encoding="utf-8"?>
<p:tagLst xmlns:p="http://schemas.openxmlformats.org/presentationml/2006/main">
  <p:tag name="AS_UNIQUEID" val="2025"/>
</p:tagLst>
</file>

<file path=ppt/tags/tag184.xml><?xml version="1.0" encoding="utf-8"?>
<p:tagLst xmlns:p="http://schemas.openxmlformats.org/presentationml/2006/main">
  <p:tag name="AS_UNIQUEID" val="2026"/>
</p:tagLst>
</file>

<file path=ppt/tags/tag185.xml><?xml version="1.0" encoding="utf-8"?>
<p:tagLst xmlns:p="http://schemas.openxmlformats.org/presentationml/2006/main">
  <p:tag name="AS_UNIQUEID" val="2027"/>
</p:tagLst>
</file>

<file path=ppt/tags/tag186.xml><?xml version="1.0" encoding="utf-8"?>
<p:tagLst xmlns:p="http://schemas.openxmlformats.org/presentationml/2006/main">
  <p:tag name="AS_UNIQUEID" val="2028"/>
</p:tagLst>
</file>

<file path=ppt/tags/tag187.xml><?xml version="1.0" encoding="utf-8"?>
<p:tagLst xmlns:p="http://schemas.openxmlformats.org/presentationml/2006/main">
  <p:tag name="AS_UNIQUEID" val="2029"/>
</p:tagLst>
</file>

<file path=ppt/tags/tag188.xml><?xml version="1.0" encoding="utf-8"?>
<p:tagLst xmlns:p="http://schemas.openxmlformats.org/presentationml/2006/main">
  <p:tag name="AS_UNIQUEID" val="2030"/>
</p:tagLst>
</file>

<file path=ppt/tags/tag189.xml><?xml version="1.0" encoding="utf-8"?>
<p:tagLst xmlns:p="http://schemas.openxmlformats.org/presentationml/2006/main">
  <p:tag name="AS_UNIQUEID" val="2031"/>
</p:tagLst>
</file>

<file path=ppt/tags/tag19.xml><?xml version="1.0" encoding="utf-8"?>
<p:tagLst xmlns:p="http://schemas.openxmlformats.org/presentationml/2006/main">
  <p:tag name="AS_UNIQUEID" val="660"/>
</p:tagLst>
</file>

<file path=ppt/tags/tag190.xml><?xml version="1.0" encoding="utf-8"?>
<p:tagLst xmlns:p="http://schemas.openxmlformats.org/presentationml/2006/main">
  <p:tag name="AS_UNIQUEID" val="2032"/>
</p:tagLst>
</file>

<file path=ppt/tags/tag191.xml><?xml version="1.0" encoding="utf-8"?>
<p:tagLst xmlns:p="http://schemas.openxmlformats.org/presentationml/2006/main">
  <p:tag name="AS_UNIQUEID" val="2033"/>
</p:tagLst>
</file>

<file path=ppt/tags/tag192.xml><?xml version="1.0" encoding="utf-8"?>
<p:tagLst xmlns:p="http://schemas.openxmlformats.org/presentationml/2006/main">
  <p:tag name="AS_UNIQUEID" val="2034"/>
</p:tagLst>
</file>

<file path=ppt/tags/tag193.xml><?xml version="1.0" encoding="utf-8"?>
<p:tagLst xmlns:p="http://schemas.openxmlformats.org/presentationml/2006/main">
  <p:tag name="AS_UNIQUEID" val="2035"/>
</p:tagLst>
</file>

<file path=ppt/tags/tag194.xml><?xml version="1.0" encoding="utf-8"?>
<p:tagLst xmlns:p="http://schemas.openxmlformats.org/presentationml/2006/main">
  <p:tag name="AS_UNIQUEID" val="2036"/>
</p:tagLst>
</file>

<file path=ppt/tags/tag195.xml><?xml version="1.0" encoding="utf-8"?>
<p:tagLst xmlns:p="http://schemas.openxmlformats.org/presentationml/2006/main">
  <p:tag name="AS_UNIQUEID" val="2005"/>
</p:tagLst>
</file>

<file path=ppt/tags/tag196.xml><?xml version="1.0" encoding="utf-8"?>
<p:tagLst xmlns:p="http://schemas.openxmlformats.org/presentationml/2006/main">
  <p:tag name="AS_UNIQUEID" val="2006"/>
</p:tagLst>
</file>

<file path=ppt/tags/tag197.xml><?xml version="1.0" encoding="utf-8"?>
<p:tagLst xmlns:p="http://schemas.openxmlformats.org/presentationml/2006/main">
  <p:tag name="AS_UNIQUEID" val="2007"/>
</p:tagLst>
</file>

<file path=ppt/tags/tag198.xml><?xml version="1.0" encoding="utf-8"?>
<p:tagLst xmlns:p="http://schemas.openxmlformats.org/presentationml/2006/main">
  <p:tag name="KSO_WPP_MARK_KEY" val="52f4f136-7cdf-4c85-8a61-ed2f2bba7993"/>
  <p:tag name="COMMONDATA" val="eyJoZGlkIjoiNDkxODA5ZmMxNjFiMTI5YzExNjcwYTUxNGMxMTg4MjcifQ=="/>
</p:tagLst>
</file>

<file path=ppt/tags/tag2.xml><?xml version="1.0" encoding="utf-8"?>
<p:tagLst xmlns:p="http://schemas.openxmlformats.org/presentationml/2006/main">
  <p:tag name="AS_UNIQUEID" val="1929"/>
</p:tagLst>
</file>

<file path=ppt/tags/tag20.xml><?xml version="1.0" encoding="utf-8"?>
<p:tagLst xmlns:p="http://schemas.openxmlformats.org/presentationml/2006/main">
  <p:tag name="AS_UNIQUEID" val="661"/>
</p:tagLst>
</file>

<file path=ppt/tags/tag21.xml><?xml version="1.0" encoding="utf-8"?>
<p:tagLst xmlns:p="http://schemas.openxmlformats.org/presentationml/2006/main">
  <p:tag name="AS_UNIQUEID" val="1937"/>
</p:tagLst>
</file>

<file path=ppt/tags/tag22.xml><?xml version="1.0" encoding="utf-8"?>
<p:tagLst xmlns:p="http://schemas.openxmlformats.org/presentationml/2006/main">
  <p:tag name="AS_UNIQUEID" val="1938"/>
</p:tagLst>
</file>

<file path=ppt/tags/tag23.xml><?xml version="1.0" encoding="utf-8"?>
<p:tagLst xmlns:p="http://schemas.openxmlformats.org/presentationml/2006/main">
  <p:tag name="AS_UNIQUEID" val="1939"/>
</p:tagLst>
</file>

<file path=ppt/tags/tag24.xml><?xml version="1.0" encoding="utf-8"?>
<p:tagLst xmlns:p="http://schemas.openxmlformats.org/presentationml/2006/main">
  <p:tag name="AS_UNIQUEID" val="1940"/>
</p:tagLst>
</file>

<file path=ppt/tags/tag25.xml><?xml version="1.0" encoding="utf-8"?>
<p:tagLst xmlns:p="http://schemas.openxmlformats.org/presentationml/2006/main">
  <p:tag name="AS_UNIQUEID" val="1941"/>
</p:tagLst>
</file>

<file path=ppt/tags/tag26.xml><?xml version="1.0" encoding="utf-8"?>
<p:tagLst xmlns:p="http://schemas.openxmlformats.org/presentationml/2006/main">
  <p:tag name="AS_UNIQUEID" val="1942"/>
</p:tagLst>
</file>

<file path=ppt/tags/tag27.xml><?xml version="1.0" encoding="utf-8"?>
<p:tagLst xmlns:p="http://schemas.openxmlformats.org/presentationml/2006/main">
  <p:tag name="AS_UNIQUEID" val="1943"/>
</p:tagLst>
</file>

<file path=ppt/tags/tag28.xml><?xml version="1.0" encoding="utf-8"?>
<p:tagLst xmlns:p="http://schemas.openxmlformats.org/presentationml/2006/main">
  <p:tag name="AS_UNIQUEID" val="1944"/>
</p:tagLst>
</file>

<file path=ppt/tags/tag29.xml><?xml version="1.0" encoding="utf-8"?>
<p:tagLst xmlns:p="http://schemas.openxmlformats.org/presentationml/2006/main">
  <p:tag name="AS_UNIQUEID" val="1945"/>
</p:tagLst>
</file>

<file path=ppt/tags/tag3.xml><?xml version="1.0" encoding="utf-8"?>
<p:tagLst xmlns:p="http://schemas.openxmlformats.org/presentationml/2006/main">
  <p:tag name="AS_UNIQUEID" val="1072"/>
</p:tagLst>
</file>

<file path=ppt/tags/tag30.xml><?xml version="1.0" encoding="utf-8"?>
<p:tagLst xmlns:p="http://schemas.openxmlformats.org/presentationml/2006/main">
  <p:tag name="AS_UNIQUEID" val="1946"/>
</p:tagLst>
</file>

<file path=ppt/tags/tag31.xml><?xml version="1.0" encoding="utf-8"?>
<p:tagLst xmlns:p="http://schemas.openxmlformats.org/presentationml/2006/main">
  <p:tag name="AS_UNIQUEID" val="1947"/>
</p:tagLst>
</file>

<file path=ppt/tags/tag32.xml><?xml version="1.0" encoding="utf-8"?>
<p:tagLst xmlns:p="http://schemas.openxmlformats.org/presentationml/2006/main">
  <p:tag name="AS_UNIQUEID" val="1948"/>
</p:tagLst>
</file>

<file path=ppt/tags/tag33.xml><?xml version="1.0" encoding="utf-8"?>
<p:tagLst xmlns:p="http://schemas.openxmlformats.org/presentationml/2006/main">
  <p:tag name="AS_UNIQUEID" val="1949"/>
</p:tagLst>
</file>

<file path=ppt/tags/tag34.xml><?xml version="1.0" encoding="utf-8"?>
<p:tagLst xmlns:p="http://schemas.openxmlformats.org/presentationml/2006/main">
  <p:tag name="AS_UNIQUEID" val="1950"/>
</p:tagLst>
</file>

<file path=ppt/tags/tag35.xml><?xml version="1.0" encoding="utf-8"?>
<p:tagLst xmlns:p="http://schemas.openxmlformats.org/presentationml/2006/main">
  <p:tag name="AS_UNIQUEID" val="1951"/>
</p:tagLst>
</file>

<file path=ppt/tags/tag36.xml><?xml version="1.0" encoding="utf-8"?>
<p:tagLst xmlns:p="http://schemas.openxmlformats.org/presentationml/2006/main">
  <p:tag name="AS_UNIQUEID" val="1952"/>
</p:tagLst>
</file>

<file path=ppt/tags/tag37.xml><?xml version="1.0" encoding="utf-8"?>
<p:tagLst xmlns:p="http://schemas.openxmlformats.org/presentationml/2006/main">
  <p:tag name="AS_UNIQUEID" val="1953"/>
</p:tagLst>
</file>

<file path=ppt/tags/tag38.xml><?xml version="1.0" encoding="utf-8"?>
<p:tagLst xmlns:p="http://schemas.openxmlformats.org/presentationml/2006/main">
  <p:tag name="AS_UNIQUEID" val="1954"/>
</p:tagLst>
</file>

<file path=ppt/tags/tag39.xml><?xml version="1.0" encoding="utf-8"?>
<p:tagLst xmlns:p="http://schemas.openxmlformats.org/presentationml/2006/main">
  <p:tag name="AS_UNIQUEID" val="1959"/>
</p:tagLst>
</file>

<file path=ppt/tags/tag4.xml><?xml version="1.0" encoding="utf-8"?>
<p:tagLst xmlns:p="http://schemas.openxmlformats.org/presentationml/2006/main">
  <p:tag name="AS_UNIQUEID" val="1073"/>
</p:tagLst>
</file>

<file path=ppt/tags/tag40.xml><?xml version="1.0" encoding="utf-8"?>
<p:tagLst xmlns:p="http://schemas.openxmlformats.org/presentationml/2006/main">
  <p:tag name="AS_UNIQUEID" val="1960"/>
</p:tagLst>
</file>

<file path=ppt/tags/tag41.xml><?xml version="1.0" encoding="utf-8"?>
<p:tagLst xmlns:p="http://schemas.openxmlformats.org/presentationml/2006/main">
  <p:tag name="AS_UNIQUEID" val="1961"/>
</p:tagLst>
</file>

<file path=ppt/tags/tag42.xml><?xml version="1.0" encoding="utf-8"?>
<p:tagLst xmlns:p="http://schemas.openxmlformats.org/presentationml/2006/main">
  <p:tag name="AS_UNIQUEID" val="1962"/>
</p:tagLst>
</file>

<file path=ppt/tags/tag43.xml><?xml version="1.0" encoding="utf-8"?>
<p:tagLst xmlns:p="http://schemas.openxmlformats.org/presentationml/2006/main">
  <p:tag name="AS_UNIQUEID" val="1963"/>
</p:tagLst>
</file>

<file path=ppt/tags/tag44.xml><?xml version="1.0" encoding="utf-8"?>
<p:tagLst xmlns:p="http://schemas.openxmlformats.org/presentationml/2006/main">
  <p:tag name="AS_UNIQUEID" val="1964"/>
</p:tagLst>
</file>

<file path=ppt/tags/tag45.xml><?xml version="1.0" encoding="utf-8"?>
<p:tagLst xmlns:p="http://schemas.openxmlformats.org/presentationml/2006/main">
  <p:tag name="AS_UNIQUEID" val="1965"/>
</p:tagLst>
</file>

<file path=ppt/tags/tag46.xml><?xml version="1.0" encoding="utf-8"?>
<p:tagLst xmlns:p="http://schemas.openxmlformats.org/presentationml/2006/main">
  <p:tag name="AS_UNIQUEID" val="1966"/>
</p:tagLst>
</file>

<file path=ppt/tags/tag47.xml><?xml version="1.0" encoding="utf-8"?>
<p:tagLst xmlns:p="http://schemas.openxmlformats.org/presentationml/2006/main">
  <p:tag name="AS_UNIQUEID" val="1967"/>
</p:tagLst>
</file>

<file path=ppt/tags/tag48.xml><?xml version="1.0" encoding="utf-8"?>
<p:tagLst xmlns:p="http://schemas.openxmlformats.org/presentationml/2006/main">
  <p:tag name="AS_UNIQUEID" val="1968"/>
</p:tagLst>
</file>

<file path=ppt/tags/tag49.xml><?xml version="1.0" encoding="utf-8"?>
<p:tagLst xmlns:p="http://schemas.openxmlformats.org/presentationml/2006/main">
  <p:tag name="AS_UNIQUEID" val="1969"/>
</p:tagLst>
</file>

<file path=ppt/tags/tag5.xml><?xml version="1.0" encoding="utf-8"?>
<p:tagLst xmlns:p="http://schemas.openxmlformats.org/presentationml/2006/main">
  <p:tag name="AS_UNIQUEID" val="1074"/>
</p:tagLst>
</file>

<file path=ppt/tags/tag50.xml><?xml version="1.0" encoding="utf-8"?>
<p:tagLst xmlns:p="http://schemas.openxmlformats.org/presentationml/2006/main">
  <p:tag name="AS_UNIQUEID" val="1970"/>
</p:tagLst>
</file>

<file path=ppt/tags/tag51.xml><?xml version="1.0" encoding="utf-8"?>
<p:tagLst xmlns:p="http://schemas.openxmlformats.org/presentationml/2006/main">
  <p:tag name="AS_UNIQUEID" val="1971"/>
</p:tagLst>
</file>

<file path=ppt/tags/tag52.xml><?xml version="1.0" encoding="utf-8"?>
<p:tagLst xmlns:p="http://schemas.openxmlformats.org/presentationml/2006/main">
  <p:tag name="AS_UNIQUEID" val="1972"/>
</p:tagLst>
</file>

<file path=ppt/tags/tag53.xml><?xml version="1.0" encoding="utf-8"?>
<p:tagLst xmlns:p="http://schemas.openxmlformats.org/presentationml/2006/main">
  <p:tag name="AS_UNIQUEID" val="1973"/>
</p:tagLst>
</file>

<file path=ppt/tags/tag54.xml><?xml version="1.0" encoding="utf-8"?>
<p:tagLst xmlns:p="http://schemas.openxmlformats.org/presentationml/2006/main">
  <p:tag name="AS_UNIQUEID" val="1974"/>
</p:tagLst>
</file>

<file path=ppt/tags/tag55.xml><?xml version="1.0" encoding="utf-8"?>
<p:tagLst xmlns:p="http://schemas.openxmlformats.org/presentationml/2006/main">
  <p:tag name="AS_UNIQUEID" val="1975"/>
</p:tagLst>
</file>

<file path=ppt/tags/tag56.xml><?xml version="1.0" encoding="utf-8"?>
<p:tagLst xmlns:p="http://schemas.openxmlformats.org/presentationml/2006/main">
  <p:tag name="AS_UNIQUEID" val="1976"/>
</p:tagLst>
</file>

<file path=ppt/tags/tag57.xml><?xml version="1.0" encoding="utf-8"?>
<p:tagLst xmlns:p="http://schemas.openxmlformats.org/presentationml/2006/main">
  <p:tag name="AS_UNIQUEID" val="1977"/>
</p:tagLst>
</file>

<file path=ppt/tags/tag58.xml><?xml version="1.0" encoding="utf-8"?>
<p:tagLst xmlns:p="http://schemas.openxmlformats.org/presentationml/2006/main">
  <p:tag name="AS_UNIQUEID" val="1956"/>
</p:tagLst>
</file>

<file path=ppt/tags/tag59.xml><?xml version="1.0" encoding="utf-8"?>
<p:tagLst xmlns:p="http://schemas.openxmlformats.org/presentationml/2006/main">
  <p:tag name="AS_UNIQUEID" val="1957"/>
</p:tagLst>
</file>

<file path=ppt/tags/tag6.xml><?xml version="1.0" encoding="utf-8"?>
<p:tagLst xmlns:p="http://schemas.openxmlformats.org/presentationml/2006/main">
  <p:tag name="AS_UNIQUEID" val="1075"/>
</p:tagLst>
</file>

<file path=ppt/tags/tag60.xml><?xml version="1.0" encoding="utf-8"?>
<p:tagLst xmlns:p="http://schemas.openxmlformats.org/presentationml/2006/main">
  <p:tag name="AS_UNIQUEID" val="791"/>
</p:tagLst>
</file>

<file path=ppt/tags/tag61.xml><?xml version="1.0" encoding="utf-8"?>
<p:tagLst xmlns:p="http://schemas.openxmlformats.org/presentationml/2006/main">
  <p:tag name="AS_UNIQUEID" val="792"/>
</p:tagLst>
</file>

<file path=ppt/tags/tag62.xml><?xml version="1.0" encoding="utf-8"?>
<p:tagLst xmlns:p="http://schemas.openxmlformats.org/presentationml/2006/main">
  <p:tag name="AS_UNIQUEID" val="793"/>
</p:tagLst>
</file>

<file path=ppt/tags/tag63.xml><?xml version="1.0" encoding="utf-8"?>
<p:tagLst xmlns:p="http://schemas.openxmlformats.org/presentationml/2006/main">
  <p:tag name="AS_UNIQUEID" val="1097"/>
</p:tagLst>
</file>

<file path=ppt/tags/tag64.xml><?xml version="1.0" encoding="utf-8"?>
<p:tagLst xmlns:p="http://schemas.openxmlformats.org/presentationml/2006/main">
  <p:tag name="AS_UNIQUEID" val="1098"/>
</p:tagLst>
</file>

<file path=ppt/tags/tag65.xml><?xml version="1.0" encoding="utf-8"?>
<p:tagLst xmlns:p="http://schemas.openxmlformats.org/presentationml/2006/main">
  <p:tag name="AS_UNIQUEID" val="1099"/>
</p:tagLst>
</file>

<file path=ppt/tags/tag66.xml><?xml version="1.0" encoding="utf-8"?>
<p:tagLst xmlns:p="http://schemas.openxmlformats.org/presentationml/2006/main">
  <p:tag name="AS_UNIQUEID" val="1100"/>
</p:tagLst>
</file>

<file path=ppt/tags/tag67.xml><?xml version="1.0" encoding="utf-8"?>
<p:tagLst xmlns:p="http://schemas.openxmlformats.org/presentationml/2006/main">
  <p:tag name="AS_UNIQUEID" val="1101"/>
</p:tagLst>
</file>

<file path=ppt/tags/tag68.xml><?xml version="1.0" encoding="utf-8"?>
<p:tagLst xmlns:p="http://schemas.openxmlformats.org/presentationml/2006/main">
  <p:tag name="AS_UNIQUEID" val="1102"/>
</p:tagLst>
</file>

<file path=ppt/tags/tag69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7.xml><?xml version="1.0" encoding="utf-8"?>
<p:tagLst xmlns:p="http://schemas.openxmlformats.org/presentationml/2006/main">
  <p:tag name="AS_UNIQUEID" val="397"/>
</p:tagLst>
</file>

<file path=ppt/tags/tag70.xml><?xml version="1.0" encoding="utf-8"?>
<p:tagLst xmlns:p="http://schemas.openxmlformats.org/presentationml/2006/main">
  <p:tag name="AS_UNIQUEID" val="787"/>
</p:tagLst>
</file>

<file path=ppt/tags/tag71.xml><?xml version="1.0" encoding="utf-8"?>
<p:tagLst xmlns:p="http://schemas.openxmlformats.org/presentationml/2006/main">
  <p:tag name="AS_UNIQUEID" val="788"/>
</p:tagLst>
</file>

<file path=ppt/tags/tag72.xml><?xml version="1.0" encoding="utf-8"?>
<p:tagLst xmlns:p="http://schemas.openxmlformats.org/presentationml/2006/main">
  <p:tag name="AS_UNIQUEID" val="789"/>
</p:tagLst>
</file>

<file path=ppt/tags/tag73.xml><?xml version="1.0" encoding="utf-8"?>
<p:tagLst xmlns:p="http://schemas.openxmlformats.org/presentationml/2006/main">
  <p:tag name="AS_UNIQUEID" val="1769"/>
</p:tagLst>
</file>

<file path=ppt/tags/tag74.xml><?xml version="1.0" encoding="utf-8"?>
<p:tagLst xmlns:p="http://schemas.openxmlformats.org/presentationml/2006/main">
  <p:tag name="AS_UNIQUEID" val="1770"/>
  <p:tag name="KSO_WM_UNIT_TABLE_BEAUTIFY" val="smartTable{e7f0602d-d430-4c7a-a1fc-0e160511d578}"/>
  <p:tag name="TABLE_ENDDRAG_ORIGIN_RECT" val="862*385"/>
  <p:tag name="TABLE_ENDDRAG_RECT" val="10*125*862*385"/>
</p:tagLst>
</file>

<file path=ppt/tags/tag75.xml><?xml version="1.0" encoding="utf-8"?>
<p:tagLst xmlns:p="http://schemas.openxmlformats.org/presentationml/2006/main">
  <p:tag name="AS_UNIQUEID" val="1771"/>
</p:tagLst>
</file>

<file path=ppt/tags/tag76.xml><?xml version="1.0" encoding="utf-8"?>
<p:tagLst xmlns:p="http://schemas.openxmlformats.org/presentationml/2006/main">
  <p:tag name="AS_UNIQUEID" val="1773"/>
</p:tagLst>
</file>

<file path=ppt/tags/tag77.xml><?xml version="1.0" encoding="utf-8"?>
<p:tagLst xmlns:p="http://schemas.openxmlformats.org/presentationml/2006/main">
  <p:tag name="AS_UNIQUEID" val="1774"/>
</p:tagLst>
</file>

<file path=ppt/tags/tag78.xml><?xml version="1.0" encoding="utf-8"?>
<p:tagLst xmlns:p="http://schemas.openxmlformats.org/presentationml/2006/main">
  <p:tag name="AS_UNIQUEID" val="1775"/>
</p:tagLst>
</file>

<file path=ppt/tags/tag79.xml><?xml version="1.0" encoding="utf-8"?>
<p:tagLst xmlns:p="http://schemas.openxmlformats.org/presentationml/2006/main">
  <p:tag name="AS_UNIQUEID" val="794"/>
</p:tagLst>
</file>

<file path=ppt/tags/tag8.xml><?xml version="1.0" encoding="utf-8"?>
<p:tagLst xmlns:p="http://schemas.openxmlformats.org/presentationml/2006/main">
  <p:tag name="AS_UNIQUEID" val="398"/>
</p:tagLst>
</file>

<file path=ppt/tags/tag80.xml><?xml version="1.0" encoding="utf-8"?>
<p:tagLst xmlns:p="http://schemas.openxmlformats.org/presentationml/2006/main">
  <p:tag name="AS_UNIQUEID" val="795"/>
</p:tagLst>
</file>

<file path=ppt/tags/tag81.xml><?xml version="1.0" encoding="utf-8"?>
<p:tagLst xmlns:p="http://schemas.openxmlformats.org/presentationml/2006/main">
  <p:tag name="AS_UNIQUEID" val="796"/>
</p:tagLst>
</file>

<file path=ppt/tags/tag82.xml><?xml version="1.0" encoding="utf-8"?>
<p:tagLst xmlns:p="http://schemas.openxmlformats.org/presentationml/2006/main">
  <p:tag name="AS_UNIQUEID" val="797"/>
</p:tagLst>
</file>

<file path=ppt/tags/tag83.xml><?xml version="1.0" encoding="utf-8"?>
<p:tagLst xmlns:p="http://schemas.openxmlformats.org/presentationml/2006/main">
  <p:tag name="AS_UNIQUEID" val="798"/>
</p:tagLst>
</file>

<file path=ppt/tags/tag84.xml><?xml version="1.0" encoding="utf-8"?>
<p:tagLst xmlns:p="http://schemas.openxmlformats.org/presentationml/2006/main">
  <p:tag name="AS_UNIQUEID" val="799"/>
</p:tagLst>
</file>

<file path=ppt/tags/tag85.xml><?xml version="1.0" encoding="utf-8"?>
<p:tagLst xmlns:p="http://schemas.openxmlformats.org/presentationml/2006/main">
  <p:tag name="AS_UNIQUEID" val="111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AS_UNIQUEID" val="1124"/>
</p:tagLst>
</file>

<file path=ppt/tags/tag88.xml><?xml version="1.0" encoding="utf-8"?>
<p:tagLst xmlns:p="http://schemas.openxmlformats.org/presentationml/2006/main">
  <p:tag name="AS_UNIQUEID" val="1125"/>
</p:tagLst>
</file>

<file path=ppt/tags/tag89.xml><?xml version="1.0" encoding="utf-8"?>
<p:tagLst xmlns:p="http://schemas.openxmlformats.org/presentationml/2006/main">
  <p:tag name="AS_UNIQUEID" val="1126"/>
</p:tagLst>
</file>

<file path=ppt/tags/tag9.xml><?xml version="1.0" encoding="utf-8"?>
<p:tagLst xmlns:p="http://schemas.openxmlformats.org/presentationml/2006/main">
  <p:tag name="AS_UNIQUEID" val="399"/>
</p:tagLst>
</file>

<file path=ppt/tags/tag90.xml><?xml version="1.0" encoding="utf-8"?>
<p:tagLst xmlns:p="http://schemas.openxmlformats.org/presentationml/2006/main">
  <p:tag name="AS_UNIQUEID" val="1120"/>
</p:tagLst>
</file>

<file path=ppt/tags/tag91.xml><?xml version="1.0" encoding="utf-8"?>
<p:tagLst xmlns:p="http://schemas.openxmlformats.org/presentationml/2006/main">
  <p:tag name="AS_UNIQUEID" val="1121"/>
</p:tagLst>
</file>

<file path=ppt/tags/tag92.xml><?xml version="1.0" encoding="utf-8"?>
<p:tagLst xmlns:p="http://schemas.openxmlformats.org/presentationml/2006/main">
  <p:tag name="AS_UNIQUEID" val="1122"/>
</p:tagLst>
</file>

<file path=ppt/tags/tag93.xml><?xml version="1.0" encoding="utf-8"?>
<p:tagLst xmlns:p="http://schemas.openxmlformats.org/presentationml/2006/main">
  <p:tag name="AS_UNIQUEID" val="1134"/>
</p:tagLst>
</file>

<file path=ppt/tags/tag94.xml><?xml version="1.0" encoding="utf-8"?>
<p:tagLst xmlns:p="http://schemas.openxmlformats.org/presentationml/2006/main">
  <p:tag name="AS_UNIQUEID" val="1135"/>
</p:tagLst>
</file>

<file path=ppt/tags/tag95.xml><?xml version="1.0" encoding="utf-8"?>
<p:tagLst xmlns:p="http://schemas.openxmlformats.org/presentationml/2006/main">
  <p:tag name="AS_UNIQUEID" val="1136"/>
</p:tagLst>
</file>

<file path=ppt/tags/tag96.xml><?xml version="1.0" encoding="utf-8"?>
<p:tagLst xmlns:p="http://schemas.openxmlformats.org/presentationml/2006/main">
  <p:tag name="AS_UNIQUEID" val="1137"/>
</p:tagLst>
</file>

<file path=ppt/tags/tag97.xml><?xml version="1.0" encoding="utf-8"?>
<p:tagLst xmlns:p="http://schemas.openxmlformats.org/presentationml/2006/main">
  <p:tag name="AS_UNIQUEID" val="1138"/>
</p:tagLst>
</file>

<file path=ppt/tags/tag98.xml><?xml version="1.0" encoding="utf-8"?>
<p:tagLst xmlns:p="http://schemas.openxmlformats.org/presentationml/2006/main">
  <p:tag name="AS_UNIQUEID" val="1139"/>
</p:tagLst>
</file>

<file path=ppt/tags/tag99.xml><?xml version="1.0" encoding="utf-8"?>
<p:tagLst xmlns:p="http://schemas.openxmlformats.org/presentationml/2006/main">
  <p:tag name="AS_UNIQUEID" val="114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2184</Words>
  <Application>WPS 演示</Application>
  <PresentationFormat>宽屏</PresentationFormat>
  <Paragraphs>290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黑体</vt:lpstr>
      <vt:lpstr>楷体</vt:lpstr>
      <vt:lpstr>Calibri</vt:lpstr>
      <vt:lpstr>华文彩云</vt:lpstr>
      <vt:lpstr>华文楷体</vt:lpstr>
      <vt:lpstr>华文行楷</vt:lpstr>
      <vt:lpstr>华文中宋</vt:lpstr>
      <vt:lpstr>华文新魏</vt:lpstr>
      <vt:lpstr>Arial</vt:lpstr>
      <vt:lpstr>苏新诗柳楷简</vt:lpstr>
      <vt:lpstr>文鼎中楷简</vt:lpstr>
      <vt:lpstr>迷你简毡笔黑</vt:lpstr>
      <vt:lpstr>Times New Roman</vt:lpstr>
      <vt:lpstr>SentyZHAO 新蒂赵孟頫</vt:lpstr>
      <vt:lpstr>方正魏碑_GBK</vt:lpstr>
      <vt:lpstr>方正宋刻本秀楷简体</vt:lpstr>
      <vt:lpstr>方正粗倩简体</vt:lpstr>
      <vt:lpstr>等线</vt:lpstr>
      <vt:lpstr>等线 Light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wd15705115321@outlook.com</dc:creator>
  <cp:lastModifiedBy>婷之鹤</cp:lastModifiedBy>
  <cp:revision>8</cp:revision>
  <dcterms:created xsi:type="dcterms:W3CDTF">2022-12-04T14:08:00Z</dcterms:created>
  <dcterms:modified xsi:type="dcterms:W3CDTF">2023-02-21T08:59:16Z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D8FAAA66C10E467AB6176F7EAECADC63</vt:lpwstr>
  </property>
  <property fmtid="{D5CDD505-2E9C-101B-9397-08002B2CF9AE}" pid="3" name="KSOProductBuildVer">
    <vt:lpwstr>2052-11.1.0.13703</vt:lpwstr>
  </property>
</Properties>
</file>