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handoutMasterIdLst>
    <p:handoutMasterId r:id="rId15"/>
  </p:handoutMasterIdLst>
  <p:sldIdLst>
    <p:sldId id="268" r:id="rId3"/>
    <p:sldId id="260" r:id="rId4"/>
    <p:sldId id="274" r:id="rId5"/>
    <p:sldId id="289" r:id="rId6"/>
    <p:sldId id="290" r:id="rId7"/>
    <p:sldId id="299" r:id="rId8"/>
    <p:sldId id="292" r:id="rId9"/>
    <p:sldId id="294" r:id="rId10"/>
    <p:sldId id="296" r:id="rId11"/>
    <p:sldId id="295" r:id="rId12"/>
    <p:sldId id="279" r:id="rId13"/>
  </p:sldIdLst>
  <p:sldSz cx="12192000" cy="6858000"/>
  <p:notesSz cx="6858000" cy="9144000"/>
  <p:embeddedFontLst>
    <p:embeddedFont>
      <p:font typeface="汉仪劲楷简" panose="00020600040101010101" charset="-122"/>
      <p:regular r:id="rId19"/>
    </p:embeddedFont>
    <p:embeddedFont>
      <p:font typeface="汉仪程行简" panose="00020600040101010101" charset="-122"/>
      <p:regular r:id="rId20"/>
    </p:embeddedFont>
    <p:embeddedFont>
      <p:font typeface="Calibri" panose="020F0502020204030204" charset="0"/>
      <p:regular r:id="rId21"/>
      <p:bold r:id="rId22"/>
      <p:italic r:id="rId23"/>
      <p:boldItalic r:id="rId24"/>
    </p:embeddedFont>
  </p:embeddedFontLst>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5" userDrawn="1">
          <p15:clr>
            <a:srgbClr val="A4A3A4"/>
          </p15:clr>
        </p15:guide>
        <p15:guide id="2" pos="3840" userDrawn="1">
          <p15:clr>
            <a:srgbClr val="A4A3A4"/>
          </p15:clr>
        </p15:guide>
        <p15:guide id="3" pos="356" userDrawn="1">
          <p15:clr>
            <a:srgbClr val="A4A3A4"/>
          </p15:clr>
        </p15:guide>
        <p15:guide id="4" pos="7323" userDrawn="1">
          <p15:clr>
            <a:srgbClr val="A4A3A4"/>
          </p15:clr>
        </p15:guide>
        <p15:guide id="5" orient="horz" pos="323" userDrawn="1">
          <p15:clr>
            <a:srgbClr val="A4A3A4"/>
          </p15:clr>
        </p15:guide>
        <p15:guide id="6" orient="horz" pos="397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0000"/>
    <a:srgbClr val="FFFFFF"/>
    <a:srgbClr val="B1080B"/>
    <a:srgbClr val="9C0000"/>
    <a:srgbClr val="B00000"/>
    <a:srgbClr val="FFB787"/>
    <a:srgbClr val="FFA060"/>
    <a:srgbClr val="FFF9F1"/>
    <a:srgbClr val="DCDCDC"/>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55"/>
        <p:guide pos="3840"/>
        <p:guide pos="356"/>
        <p:guide pos="7323"/>
        <p:guide orient="horz" pos="323"/>
        <p:guide orient="horz" pos="397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gs" Target="tags/tag74.xml"/><Relationship Id="rId24" Type="http://schemas.openxmlformats.org/officeDocument/2006/relationships/font" Target="fonts/font6.fntdata"/><Relationship Id="rId23" Type="http://schemas.openxmlformats.org/officeDocument/2006/relationships/font" Target="fonts/font5.fntdata"/><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汉仪劲楷简" panose="00020600040101010101" charset="-122"/>
              <a:ea typeface="汉仪劲楷简" panose="00020600040101010101" charset="-122"/>
              <a:cs typeface="汉仪劲楷简"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汉仪劲楷简" panose="00020600040101010101" charset="-122"/>
              </a:rPr>
            </a:fld>
            <a:endParaRPr lang="zh-CN" altLang="en-US">
              <a:cs typeface="汉仪劲楷简"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汉仪劲楷简" panose="00020600040101010101" charset="-122"/>
              <a:ea typeface="汉仪劲楷简" panose="00020600040101010101" charset="-122"/>
              <a:cs typeface="汉仪劲楷简"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汉仪劲楷简" panose="00020600040101010101" charset="-122"/>
              </a:rPr>
            </a:fld>
            <a:endParaRPr lang="zh-CN" altLang="en-US">
              <a:cs typeface="汉仪劲楷简" panose="00020600040101010101"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劲楷简" panose="00020600040101010101" charset="-122"/>
                <a:ea typeface="汉仪劲楷简" panose="00020600040101010101" charset="-122"/>
                <a:cs typeface="汉仪劲楷简"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劲楷简" panose="00020600040101010101" charset="-122"/>
                <a:ea typeface="汉仪劲楷简" panose="00020600040101010101" charset="-122"/>
                <a:cs typeface="汉仪劲楷简" panose="00020600040101010101"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劲楷简" panose="00020600040101010101" charset="-122"/>
                <a:ea typeface="汉仪劲楷简" panose="00020600040101010101" charset="-122"/>
                <a:cs typeface="汉仪劲楷简"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劲楷简" panose="00020600040101010101" charset="-122"/>
                <a:ea typeface="汉仪劲楷简" panose="00020600040101010101" charset="-122"/>
                <a:cs typeface="汉仪劲楷简" panose="00020600040101010101"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劲楷简" panose="00020600040101010101" charset="-122"/>
        <a:ea typeface="汉仪劲楷简" panose="00020600040101010101" charset="-122"/>
        <a:cs typeface="汉仪劲楷简" panose="00020600040101010101" charset="-122"/>
      </a:defRPr>
    </a:lvl1pPr>
    <a:lvl2pPr marL="457200" algn="l" defTabSz="914400" rtl="0" eaLnBrk="1" latinLnBrk="0" hangingPunct="1">
      <a:defRPr sz="1200" kern="1200">
        <a:solidFill>
          <a:schemeClr val="tx1"/>
        </a:solidFill>
        <a:latin typeface="汉仪劲楷简" panose="00020600040101010101" charset="-122"/>
        <a:ea typeface="汉仪劲楷简" panose="00020600040101010101" charset="-122"/>
        <a:cs typeface="汉仪劲楷简" panose="00020600040101010101" charset="-122"/>
      </a:defRPr>
    </a:lvl2pPr>
    <a:lvl3pPr marL="914400" algn="l" defTabSz="914400" rtl="0" eaLnBrk="1" latinLnBrk="0" hangingPunct="1">
      <a:defRPr sz="1200" kern="1200">
        <a:solidFill>
          <a:schemeClr val="tx1"/>
        </a:solidFill>
        <a:latin typeface="汉仪劲楷简" panose="00020600040101010101" charset="-122"/>
        <a:ea typeface="汉仪劲楷简" panose="00020600040101010101" charset="-122"/>
        <a:cs typeface="汉仪劲楷简" panose="00020600040101010101" charset="-122"/>
      </a:defRPr>
    </a:lvl3pPr>
    <a:lvl4pPr marL="1371600" algn="l" defTabSz="914400" rtl="0" eaLnBrk="1" latinLnBrk="0" hangingPunct="1">
      <a:defRPr sz="1200" kern="1200">
        <a:solidFill>
          <a:schemeClr val="tx1"/>
        </a:solidFill>
        <a:latin typeface="汉仪劲楷简" panose="00020600040101010101" charset="-122"/>
        <a:ea typeface="汉仪劲楷简" panose="00020600040101010101" charset="-122"/>
        <a:cs typeface="汉仪劲楷简" panose="00020600040101010101" charset="-122"/>
      </a:defRPr>
    </a:lvl4pPr>
    <a:lvl5pPr marL="1828800" algn="l" defTabSz="914400" rtl="0" eaLnBrk="1" latinLnBrk="0" hangingPunct="1">
      <a:defRPr sz="1200" kern="1200">
        <a:solidFill>
          <a:schemeClr val="tx1"/>
        </a:solidFill>
        <a:latin typeface="汉仪劲楷简" panose="00020600040101010101" charset="-122"/>
        <a:ea typeface="汉仪劲楷简" panose="00020600040101010101" charset="-122"/>
        <a:cs typeface="汉仪劲楷简"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6" name="矩形 5"/>
          <p:cNvSpPr/>
          <p:nvPr userDrawn="1"/>
        </p:nvSpPr>
        <p:spPr>
          <a:xfrm>
            <a:off x="0" y="0"/>
            <a:ext cx="12192000" cy="6858000"/>
          </a:xfrm>
          <a:prstGeom prst="rect">
            <a:avLst/>
          </a:prstGeom>
          <a:solidFill>
            <a:srgbClr val="8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3" name="矩形 12"/>
          <p:cNvSpPr/>
          <p:nvPr userDrawn="1"/>
        </p:nvSpPr>
        <p:spPr>
          <a:xfrm>
            <a:off x="169228" y="141288"/>
            <a:ext cx="11853545" cy="6575425"/>
          </a:xfrm>
          <a:prstGeom prst="rect">
            <a:avLst/>
          </a:prstGeom>
          <a:solidFill>
            <a:schemeClr val="bg1"/>
          </a:solidFill>
          <a:ln w="12700" cmpd="sng">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汉仪劲楷简" panose="00020600040101010101" charset="-122"/>
                <a:ea typeface="汉仪劲楷简" panose="00020600040101010101" charset="-122"/>
                <a:cs typeface="汉仪劲楷简"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汉仪劲楷简" panose="00020600040101010101" charset="-122"/>
                <a:ea typeface="汉仪劲楷简" panose="00020600040101010101" charset="-122"/>
                <a:cs typeface="汉仪劲楷简" panose="00020600040101010101"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汉仪劲楷简" panose="00020600040101010101" charset="-122"/>
                <a:ea typeface="汉仪劲楷简" panose="00020600040101010101" charset="-122"/>
                <a:cs typeface="汉仪劲楷简" panose="00020600040101010101"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劲楷简" panose="00020600040101010101" charset="-122"/>
          <a:ea typeface="汉仪劲楷简" panose="00020600040101010101" charset="-122"/>
          <a:cs typeface="汉仪劲楷简" panose="00020600040101010101"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63.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2.xml"/><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73.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4.xml"/><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6.xml"/><Relationship Id="rId2" Type="http://schemas.openxmlformats.org/officeDocument/2006/relationships/image" Target="../media/image7.jpe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7.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8.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9.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0.xml"/><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1.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0" y="0"/>
            <a:ext cx="12192000" cy="6858000"/>
          </a:xfrm>
          <a:prstGeom prst="rect">
            <a:avLst/>
          </a:prstGeom>
          <a:solidFill>
            <a:srgbClr val="8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27" name="任意多边形 26"/>
          <p:cNvSpPr/>
          <p:nvPr/>
        </p:nvSpPr>
        <p:spPr>
          <a:xfrm>
            <a:off x="-1159510" y="8255"/>
            <a:ext cx="13351510" cy="5105400"/>
          </a:xfrm>
          <a:custGeom>
            <a:avLst/>
            <a:gdLst/>
            <a:ahLst/>
            <a:cxnLst>
              <a:cxn ang="3">
                <a:pos x="hc" y="t"/>
              </a:cxn>
              <a:cxn ang="cd2">
                <a:pos x="l" y="vc"/>
              </a:cxn>
              <a:cxn ang="cd4">
                <a:pos x="hc" y="b"/>
              </a:cxn>
              <a:cxn ang="0">
                <a:pos x="r" y="vc"/>
              </a:cxn>
            </a:cxnLst>
            <a:rect l="l" t="t" r="r" b="b"/>
            <a:pathLst>
              <a:path w="18865" h="7478">
                <a:moveTo>
                  <a:pt x="0" y="0"/>
                </a:moveTo>
                <a:lnTo>
                  <a:pt x="18865" y="0"/>
                </a:lnTo>
                <a:lnTo>
                  <a:pt x="18865" y="7478"/>
                </a:lnTo>
                <a:lnTo>
                  <a:pt x="0" y="7478"/>
                </a:lnTo>
                <a:lnTo>
                  <a:pt x="0" y="0"/>
                </a:lnTo>
                <a:close/>
              </a:path>
            </a:pathLst>
          </a:custGeom>
          <a:blipFill rotWithShape="1">
            <a:blip r:embed="rId1">
              <a:alphaModFix amt="48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cs typeface="汉仪劲楷简" panose="00020600040101010101" charset="-122"/>
            </a:endParaRPr>
          </a:p>
        </p:txBody>
      </p:sp>
      <p:sp>
        <p:nvSpPr>
          <p:cNvPr id="13" name="任意多边形 12"/>
          <p:cNvSpPr/>
          <p:nvPr/>
        </p:nvSpPr>
        <p:spPr>
          <a:xfrm>
            <a:off x="213043" y="141288"/>
            <a:ext cx="11765915" cy="6575425"/>
          </a:xfrm>
          <a:custGeom>
            <a:avLst/>
            <a:gdLst/>
            <a:ahLst/>
            <a:cxnLst>
              <a:cxn ang="3">
                <a:pos x="hc" y="t"/>
              </a:cxn>
              <a:cxn ang="cd2">
                <a:pos x="l" y="vc"/>
              </a:cxn>
              <a:cxn ang="cd4">
                <a:pos x="hc" y="b"/>
              </a:cxn>
              <a:cxn ang="0">
                <a:pos x="r" y="vc"/>
              </a:cxn>
            </a:cxnLst>
            <a:rect l="l" t="t" r="r" b="b"/>
            <a:pathLst>
              <a:path w="18529" h="10355">
                <a:moveTo>
                  <a:pt x="0" y="0"/>
                </a:moveTo>
                <a:lnTo>
                  <a:pt x="18529" y="0"/>
                </a:lnTo>
                <a:lnTo>
                  <a:pt x="18529" y="10355"/>
                </a:lnTo>
                <a:lnTo>
                  <a:pt x="0" y="10355"/>
                </a:lnTo>
                <a:lnTo>
                  <a:pt x="0" y="0"/>
                </a:lnTo>
                <a:close/>
              </a:path>
            </a:pathLst>
          </a:custGeom>
          <a:noFill/>
          <a:ln w="31750" cmpd="dbl">
            <a:solidFill>
              <a:schemeClr val="accent4">
                <a:lumMod val="60000"/>
                <a:lumOff val="4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cs typeface="汉仪劲楷简" panose="00020600040101010101" charset="-122"/>
            </a:endParaRPr>
          </a:p>
        </p:txBody>
      </p:sp>
      <p:pic>
        <p:nvPicPr>
          <p:cNvPr id="18" name="图片 17" descr="efa00408d0079f1cbb4b2e8d48d8a5573de55015e5f9b-zjGbk8"/>
          <p:cNvPicPr>
            <a:picLocks noGrp="1" noChangeAspect="1"/>
          </p:cNvPicPr>
          <p:nvPr isPhoto="1"/>
        </p:nvPicPr>
        <p:blipFill>
          <a:blip r:embed="rId2">
            <a:lum bright="-18000"/>
            <a:extLst>
              <a:ext uri="{28A0092B-C50C-407E-A947-70E740481C1C}">
                <a14:useLocalDpi xmlns:a14="http://schemas.microsoft.com/office/drawing/2010/main" val="0"/>
              </a:ext>
            </a:extLst>
          </a:blip>
          <a:stretch>
            <a:fillRect/>
          </a:stretch>
        </p:blipFill>
        <p:spPr>
          <a:xfrm>
            <a:off x="0" y="5322570"/>
            <a:ext cx="12192000" cy="1535113"/>
          </a:xfrm>
          <a:prstGeom prst="rect">
            <a:avLst/>
          </a:prstGeom>
        </p:spPr>
      </p:pic>
      <p:pic>
        <p:nvPicPr>
          <p:cNvPr id="14" name="图片 13" descr="2842cd8f9d05aa9f0aa7d17cf4041cc1df6f953911d457-QlV49F"/>
          <p:cNvPicPr>
            <a:picLocks noGrp="1" noChangeAspect="1"/>
          </p:cNvPicPr>
          <p:nvPr isPhoto="1"/>
        </p:nvPicPr>
        <p:blipFill>
          <a:blip r:embed="rId3">
            <a:lum/>
            <a:extLst>
              <a:ext uri="{28A0092B-C50C-407E-A947-70E740481C1C}">
                <a14:useLocalDpi xmlns:a14="http://schemas.microsoft.com/office/drawing/2010/main" val="0"/>
              </a:ext>
            </a:extLst>
          </a:blip>
          <a:srcRect b="19418"/>
          <a:stretch>
            <a:fillRect/>
          </a:stretch>
        </p:blipFill>
        <p:spPr>
          <a:xfrm>
            <a:off x="9732645" y="4564380"/>
            <a:ext cx="2189480" cy="2305685"/>
          </a:xfrm>
          <a:prstGeom prst="rect">
            <a:avLst/>
          </a:prstGeom>
        </p:spPr>
      </p:pic>
      <p:pic>
        <p:nvPicPr>
          <p:cNvPr id="102" name="图片 101" descr="图片包含 水, 日落, 大型, 背景&#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20000">
            <a:off x="6096000" y="6462395"/>
            <a:ext cx="1296035" cy="147320"/>
          </a:xfrm>
          <a:prstGeom prst="rect">
            <a:avLst/>
          </a:prstGeom>
        </p:spPr>
      </p:pic>
      <p:grpSp>
        <p:nvGrpSpPr>
          <p:cNvPr id="10" name="组合 9"/>
          <p:cNvGrpSpPr/>
          <p:nvPr/>
        </p:nvGrpSpPr>
        <p:grpSpPr>
          <a:xfrm>
            <a:off x="4173220" y="1188720"/>
            <a:ext cx="3845560" cy="521970"/>
            <a:chOff x="6588" y="1872"/>
            <a:chExt cx="6056" cy="822"/>
          </a:xfrm>
        </p:grpSpPr>
        <p:sp>
          <p:nvSpPr>
            <p:cNvPr id="12" name="文本框 11"/>
            <p:cNvSpPr txBox="1"/>
            <p:nvPr/>
          </p:nvSpPr>
          <p:spPr>
            <a:xfrm>
              <a:off x="7721" y="1872"/>
              <a:ext cx="3759" cy="822"/>
            </a:xfrm>
            <a:prstGeom prst="rect">
              <a:avLst/>
            </a:prstGeom>
            <a:noFill/>
          </p:spPr>
          <p:txBody>
            <a:bodyPr wrap="square" rtlCol="0">
              <a:spAutoFit/>
            </a:bodyPr>
            <a:p>
              <a:pPr algn="dist"/>
              <a:r>
                <a:rPr lang="zh-CN" altLang="en-US" sz="2800">
                  <a:solidFill>
                    <a:schemeClr val="accent4">
                      <a:lumMod val="20000"/>
                      <a:lumOff val="80000"/>
                    </a:schemeClr>
                  </a:solidFill>
                  <a:latin typeface="汉仪程行简" panose="00020600040101010101" charset="-122"/>
                  <a:ea typeface="汉仪程行简" panose="00020600040101010101" charset="-122"/>
                  <a:cs typeface="汉仪劲楷简" panose="00020600040101010101" charset="-122"/>
                </a:rPr>
                <a:t>深入学习贯彻</a:t>
              </a:r>
              <a:endParaRPr lang="zh-CN" altLang="en-US" sz="2800">
                <a:solidFill>
                  <a:schemeClr val="accent4">
                    <a:lumMod val="20000"/>
                    <a:lumOff val="80000"/>
                  </a:schemeClr>
                </a:solidFill>
                <a:latin typeface="汉仪程行简" panose="00020600040101010101" charset="-122"/>
                <a:ea typeface="汉仪程行简" panose="00020600040101010101" charset="-122"/>
                <a:cs typeface="汉仪劲楷简" panose="00020600040101010101" charset="-122"/>
              </a:endParaRPr>
            </a:p>
          </p:txBody>
        </p:sp>
        <p:grpSp>
          <p:nvGrpSpPr>
            <p:cNvPr id="9" name="组合 8"/>
            <p:cNvGrpSpPr/>
            <p:nvPr/>
          </p:nvGrpSpPr>
          <p:grpSpPr>
            <a:xfrm>
              <a:off x="6588" y="2028"/>
              <a:ext cx="6056" cy="397"/>
              <a:chOff x="6535" y="2763"/>
              <a:chExt cx="6056" cy="397"/>
            </a:xfrm>
          </p:grpSpPr>
          <p:sp>
            <p:nvSpPr>
              <p:cNvPr id="7" name="五角星 6"/>
              <p:cNvSpPr/>
              <p:nvPr/>
            </p:nvSpPr>
            <p:spPr>
              <a:xfrm>
                <a:off x="7063" y="2763"/>
                <a:ext cx="397" cy="397"/>
              </a:xfrm>
              <a:prstGeom prst="star5">
                <a:avLst>
                  <a:gd name="adj" fmla="val 25816"/>
                  <a:gd name="hf" fmla="val 105146"/>
                  <a:gd name="vf" fmla="val 11055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8" name="五角星 7"/>
              <p:cNvSpPr/>
              <p:nvPr/>
            </p:nvSpPr>
            <p:spPr>
              <a:xfrm>
                <a:off x="11636" y="2763"/>
                <a:ext cx="397" cy="397"/>
              </a:xfrm>
              <a:prstGeom prst="star5">
                <a:avLst>
                  <a:gd name="adj" fmla="val 25816"/>
                  <a:gd name="hf" fmla="val 105146"/>
                  <a:gd name="vf" fmla="val 11055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21" name="五角星 20"/>
              <p:cNvSpPr/>
              <p:nvPr/>
            </p:nvSpPr>
            <p:spPr>
              <a:xfrm>
                <a:off x="6535" y="2763"/>
                <a:ext cx="397" cy="397"/>
              </a:xfrm>
              <a:prstGeom prst="star5">
                <a:avLst>
                  <a:gd name="adj" fmla="val 25816"/>
                  <a:gd name="hf" fmla="val 105146"/>
                  <a:gd name="vf" fmla="val 11055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22" name="五角星 21"/>
              <p:cNvSpPr/>
              <p:nvPr/>
            </p:nvSpPr>
            <p:spPr>
              <a:xfrm>
                <a:off x="12194" y="2763"/>
                <a:ext cx="397" cy="397"/>
              </a:xfrm>
              <a:prstGeom prst="star5">
                <a:avLst>
                  <a:gd name="adj" fmla="val 25816"/>
                  <a:gd name="hf" fmla="val 105146"/>
                  <a:gd name="vf" fmla="val 11055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grpSp>
      <p:pic>
        <p:nvPicPr>
          <p:cNvPr id="5" name="图片 4" descr="图片包含 水, 日落, 大型, 背景&#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0000">
            <a:off x="759460" y="5842000"/>
            <a:ext cx="1296035" cy="147320"/>
          </a:xfrm>
          <a:prstGeom prst="rect">
            <a:avLst/>
          </a:prstGeom>
        </p:spPr>
      </p:pic>
      <p:sp>
        <p:nvSpPr>
          <p:cNvPr id="16" name="圆角矩形 15"/>
          <p:cNvSpPr/>
          <p:nvPr/>
        </p:nvSpPr>
        <p:spPr>
          <a:xfrm>
            <a:off x="6909435" y="4507865"/>
            <a:ext cx="2310130" cy="38354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9" name="文本框 18"/>
          <p:cNvSpPr txBox="1"/>
          <p:nvPr/>
        </p:nvSpPr>
        <p:spPr>
          <a:xfrm>
            <a:off x="7014845" y="4523105"/>
            <a:ext cx="2098675" cy="368300"/>
          </a:xfrm>
          <a:prstGeom prst="rect">
            <a:avLst/>
          </a:prstGeom>
          <a:noFill/>
        </p:spPr>
        <p:txBody>
          <a:bodyPr wrap="square" rtlCol="0">
            <a:spAutoFit/>
          </a:bodyPr>
          <a:p>
            <a:r>
              <a:rPr lang="zh-CN" altLang="en-US">
                <a:solidFill>
                  <a:srgbClr val="C00000"/>
                </a:solidFill>
                <a:latin typeface="汉仪程行简" panose="00020600040101010101" charset="-122"/>
                <a:ea typeface="汉仪程行简" panose="00020600040101010101" charset="-122"/>
                <a:cs typeface="汉仪劲楷简" panose="00020600040101010101" charset="-122"/>
              </a:rPr>
              <a:t>时间：</a:t>
            </a:r>
            <a:r>
              <a:rPr lang="en-US" altLang="zh-CN">
                <a:solidFill>
                  <a:srgbClr val="C00000"/>
                </a:solidFill>
                <a:latin typeface="汉仪程行简" panose="00020600040101010101" charset="-122"/>
                <a:ea typeface="汉仪程行简" panose="00020600040101010101" charset="-122"/>
                <a:cs typeface="汉仪劲楷简" panose="00020600040101010101" charset="-122"/>
              </a:rPr>
              <a:t>2022</a:t>
            </a:r>
            <a:r>
              <a:rPr lang="zh-CN" altLang="en-US">
                <a:solidFill>
                  <a:srgbClr val="C00000"/>
                </a:solidFill>
                <a:latin typeface="汉仪程行简" panose="00020600040101010101" charset="-122"/>
                <a:ea typeface="汉仪程行简" panose="00020600040101010101" charset="-122"/>
                <a:cs typeface="汉仪劲楷简" panose="00020600040101010101" charset="-122"/>
              </a:rPr>
              <a:t>年</a:t>
            </a:r>
            <a:r>
              <a:rPr lang="en-US" altLang="zh-CN">
                <a:solidFill>
                  <a:srgbClr val="C00000"/>
                </a:solidFill>
                <a:latin typeface="汉仪程行简" panose="00020600040101010101" charset="-122"/>
                <a:ea typeface="汉仪程行简" panose="00020600040101010101" charset="-122"/>
                <a:cs typeface="汉仪劲楷简" panose="00020600040101010101" charset="-122"/>
              </a:rPr>
              <a:t>11</a:t>
            </a:r>
            <a:r>
              <a:rPr lang="zh-CN" altLang="en-US">
                <a:solidFill>
                  <a:srgbClr val="C00000"/>
                </a:solidFill>
                <a:latin typeface="汉仪程行简" panose="00020600040101010101" charset="-122"/>
                <a:ea typeface="汉仪程行简" panose="00020600040101010101" charset="-122"/>
                <a:cs typeface="汉仪劲楷简" panose="00020600040101010101" charset="-122"/>
              </a:rPr>
              <a:t>月</a:t>
            </a:r>
            <a:endParaRPr lang="zh-CN" altLang="en-US">
              <a:solidFill>
                <a:srgbClr val="C00000"/>
              </a:solidFill>
              <a:latin typeface="汉仪程行简" panose="00020600040101010101" charset="-122"/>
              <a:ea typeface="汉仪程行简" panose="00020600040101010101" charset="-122"/>
              <a:cs typeface="汉仪劲楷简" panose="00020600040101010101" charset="-122"/>
            </a:endParaRPr>
          </a:p>
        </p:txBody>
      </p:sp>
      <p:sp>
        <p:nvSpPr>
          <p:cNvPr id="38" name="文本框 37"/>
          <p:cNvSpPr txBox="1"/>
          <p:nvPr/>
        </p:nvSpPr>
        <p:spPr>
          <a:xfrm>
            <a:off x="1965325" y="2099945"/>
            <a:ext cx="8241030" cy="1322070"/>
          </a:xfrm>
          <a:prstGeom prst="rect">
            <a:avLst/>
          </a:prstGeom>
          <a:noFill/>
        </p:spPr>
        <p:txBody>
          <a:bodyPr wrap="square" rtlCol="0">
            <a:spAutoFit/>
          </a:bodyPr>
          <a:p>
            <a:pPr algn="dist"/>
            <a:r>
              <a:rPr lang="zh-CN" altLang="en-US" sz="8000">
                <a:solidFill>
                  <a:schemeClr val="accent4">
                    <a:lumMod val="20000"/>
                    <a:lumOff val="80000"/>
                  </a:schemeClr>
                </a:solidFill>
                <a:effectLst>
                  <a:outerShdw blurRad="50800" dist="38100" dir="2700000" algn="tl" rotWithShape="0">
                    <a:schemeClr val="tx1">
                      <a:alpha val="40000"/>
                    </a:schemeClr>
                  </a:outerShdw>
                </a:effectLst>
                <a:latin typeface="汉仪程行简" panose="00020600040101010101" charset="-122"/>
                <a:ea typeface="汉仪程行简" panose="00020600040101010101" charset="-122"/>
                <a:cs typeface="汉仪劲楷简" panose="00020600040101010101" charset="-122"/>
              </a:rPr>
              <a:t>邓小平</a:t>
            </a:r>
            <a:r>
              <a:rPr lang="zh-CN" altLang="en-US" sz="8000">
                <a:solidFill>
                  <a:schemeClr val="accent4">
                    <a:lumMod val="20000"/>
                    <a:lumOff val="80000"/>
                  </a:schemeClr>
                </a:solidFill>
                <a:effectLst>
                  <a:outerShdw blurRad="50800" dist="38100" dir="2700000" algn="tl" rotWithShape="0">
                    <a:schemeClr val="tx1">
                      <a:alpha val="40000"/>
                    </a:schemeClr>
                  </a:outerShdw>
                </a:effectLst>
                <a:latin typeface="汉仪程行简" panose="00020600040101010101" charset="-122"/>
                <a:ea typeface="汉仪程行简" panose="00020600040101010101" charset="-122"/>
                <a:cs typeface="汉仪劲楷简" panose="00020600040101010101" charset="-122"/>
              </a:rPr>
              <a:t>理论</a:t>
            </a:r>
            <a:endParaRPr lang="zh-CN" altLang="en-US" sz="8000">
              <a:solidFill>
                <a:schemeClr val="accent4">
                  <a:lumMod val="20000"/>
                  <a:lumOff val="80000"/>
                </a:schemeClr>
              </a:solidFill>
              <a:effectLst>
                <a:outerShdw blurRad="50800" dist="38100" dir="2700000" algn="tl" rotWithShape="0">
                  <a:schemeClr val="tx1">
                    <a:alpha val="40000"/>
                  </a:schemeClr>
                </a:outerShdw>
              </a:effectLst>
              <a:latin typeface="汉仪程行简" panose="00020600040101010101" charset="-122"/>
              <a:ea typeface="汉仪程行简" panose="00020600040101010101" charset="-122"/>
              <a:cs typeface="汉仪劲楷简" panose="00020600040101010101" charset="-122"/>
            </a:endParaRPr>
          </a:p>
        </p:txBody>
      </p:sp>
      <p:sp>
        <p:nvSpPr>
          <p:cNvPr id="2" name="圆角矩形 1"/>
          <p:cNvSpPr/>
          <p:nvPr/>
        </p:nvSpPr>
        <p:spPr>
          <a:xfrm>
            <a:off x="2709545" y="4507865"/>
            <a:ext cx="2310130" cy="38354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a:solidFill>
                  <a:srgbClr val="C00000"/>
                </a:solidFill>
                <a:latin typeface="汉仪程行简" panose="00020600040101010101" charset="-122"/>
                <a:ea typeface="汉仪程行简" panose="00020600040101010101" charset="-122"/>
                <a:cs typeface="汉仪劲楷简" panose="00020600040101010101" charset="-122"/>
              </a:rPr>
              <a:t>组长：赵静雯</a:t>
            </a:r>
            <a:endParaRPr lang="en-US" altLang="zh-CN">
              <a:solidFill>
                <a:srgbClr val="C00000"/>
              </a:solidFill>
              <a:latin typeface="汉仪程行简" panose="00020600040101010101" charset="-122"/>
              <a:ea typeface="汉仪程行简" panose="00020600040101010101" charset="-122"/>
              <a:cs typeface="汉仪劲楷简" panose="00020600040101010101"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0" y="1903440"/>
            <a:ext cx="11710670" cy="3799131"/>
            <a:chOff x="6023" y="3310"/>
            <a:chExt cx="18442" cy="5983"/>
          </a:xfrm>
        </p:grpSpPr>
        <p:sp>
          <p:nvSpPr>
            <p:cNvPr id="20" name="任意多边形 19"/>
            <p:cNvSpPr/>
            <p:nvPr/>
          </p:nvSpPr>
          <p:spPr>
            <a:xfrm flipV="1">
              <a:off x="6023" y="7738"/>
              <a:ext cx="936" cy="801"/>
            </a:xfrm>
            <a:custGeom>
              <a:avLst/>
              <a:gdLst>
                <a:gd name="connisteX0" fmla="*/ 594360 w 594360"/>
                <a:gd name="connsiteY0" fmla="*/ 680720 h 680720"/>
                <a:gd name="connisteX1" fmla="*/ 594360 w 594360"/>
                <a:gd name="connsiteY1" fmla="*/ 19050 h 680720"/>
                <a:gd name="connisteX2" fmla="*/ 0 w 594360"/>
                <a:gd name="connsiteY2" fmla="*/ 19050 h 680720"/>
                <a:gd name="connisteX3" fmla="*/ 0 w 594360"/>
                <a:gd name="connsiteY3" fmla="*/ 0 h 680720"/>
              </a:gdLst>
              <a:ahLst/>
              <a:cxnLst>
                <a:cxn ang="0">
                  <a:pos x="connisteX0" y="connsiteY0"/>
                </a:cxn>
                <a:cxn ang="0">
                  <a:pos x="connisteX1" y="connsiteY1"/>
                </a:cxn>
                <a:cxn ang="0">
                  <a:pos x="connisteX2" y="connsiteY2"/>
                </a:cxn>
                <a:cxn ang="0">
                  <a:pos x="connisteX3" y="connsiteY3"/>
                </a:cxn>
              </a:cxnLst>
              <a:rect l="l" t="t" r="r" b="b"/>
              <a:pathLst>
                <a:path w="594360" h="680720">
                  <a:moveTo>
                    <a:pt x="594360" y="680720"/>
                  </a:moveTo>
                  <a:lnTo>
                    <a:pt x="594360" y="19050"/>
                  </a:lnTo>
                  <a:lnTo>
                    <a:pt x="0" y="19050"/>
                  </a:lnTo>
                  <a:lnTo>
                    <a:pt x="0" y="0"/>
                  </a:lnTo>
                </a:path>
              </a:pathLst>
            </a:custGeom>
            <a:noFill/>
            <a:ln>
              <a:solidFill>
                <a:schemeClr val="accent4">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sp>
          <p:nvSpPr>
            <p:cNvPr id="18" name="任意多边形 17"/>
            <p:cNvSpPr/>
            <p:nvPr/>
          </p:nvSpPr>
          <p:spPr>
            <a:xfrm flipH="1">
              <a:off x="12186" y="3935"/>
              <a:ext cx="965" cy="1072"/>
            </a:xfrm>
            <a:custGeom>
              <a:avLst/>
              <a:gdLst>
                <a:gd name="connisteX0" fmla="*/ 594360 w 594360"/>
                <a:gd name="connsiteY0" fmla="*/ 680720 h 680720"/>
                <a:gd name="connisteX1" fmla="*/ 594360 w 594360"/>
                <a:gd name="connsiteY1" fmla="*/ 19050 h 680720"/>
                <a:gd name="connisteX2" fmla="*/ 0 w 594360"/>
                <a:gd name="connsiteY2" fmla="*/ 19050 h 680720"/>
                <a:gd name="connisteX3" fmla="*/ 0 w 594360"/>
                <a:gd name="connsiteY3" fmla="*/ 0 h 680720"/>
              </a:gdLst>
              <a:ahLst/>
              <a:cxnLst>
                <a:cxn ang="0">
                  <a:pos x="connisteX0" y="connsiteY0"/>
                </a:cxn>
                <a:cxn ang="0">
                  <a:pos x="connisteX1" y="connsiteY1"/>
                </a:cxn>
                <a:cxn ang="0">
                  <a:pos x="connisteX2" y="connsiteY2"/>
                </a:cxn>
                <a:cxn ang="0">
                  <a:pos x="connisteX3" y="connsiteY3"/>
                </a:cxn>
              </a:cxnLst>
              <a:rect l="l" t="t" r="r" b="b"/>
              <a:pathLst>
                <a:path w="594360" h="680720">
                  <a:moveTo>
                    <a:pt x="594360" y="680720"/>
                  </a:moveTo>
                  <a:lnTo>
                    <a:pt x="594360" y="19050"/>
                  </a:lnTo>
                  <a:lnTo>
                    <a:pt x="0" y="19050"/>
                  </a:lnTo>
                  <a:lnTo>
                    <a:pt x="0" y="0"/>
                  </a:lnTo>
                </a:path>
              </a:pathLst>
            </a:custGeom>
            <a:noFill/>
            <a:ln>
              <a:solidFill>
                <a:schemeClr val="accent4">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grpSp>
          <p:nvGrpSpPr>
            <p:cNvPr id="7" name="组合 6"/>
            <p:cNvGrpSpPr/>
            <p:nvPr/>
          </p:nvGrpSpPr>
          <p:grpSpPr>
            <a:xfrm>
              <a:off x="6745" y="3616"/>
              <a:ext cx="5712" cy="5677"/>
              <a:chOff x="6353" y="3211"/>
              <a:chExt cx="6471" cy="6431"/>
            </a:xfrm>
          </p:grpSpPr>
          <p:pic>
            <p:nvPicPr>
              <p:cNvPr id="3" name="图片 2" descr="C:\Users\86181\Desktop\微信图片_20221108002732.jpg微信图片_20221108002732"/>
              <p:cNvPicPr>
                <a:picLocks noChangeAspect="1"/>
              </p:cNvPicPr>
              <p:nvPr/>
            </p:nvPicPr>
            <p:blipFill>
              <a:blip r:embed="rId1"/>
              <a:srcRect/>
              <a:stretch>
                <a:fillRect/>
              </a:stretch>
            </p:blipFill>
            <p:spPr>
              <a:xfrm>
                <a:off x="6788" y="3475"/>
                <a:ext cx="5728" cy="5902"/>
              </a:xfrm>
              <a:custGeom>
                <a:avLst/>
                <a:gdLst/>
                <a:ahLst/>
                <a:cxnLst>
                  <a:cxn ang="3">
                    <a:pos x="hc" y="t"/>
                  </a:cxn>
                  <a:cxn ang="cd2">
                    <a:pos x="l" y="vc"/>
                  </a:cxn>
                  <a:cxn ang="cd4">
                    <a:pos x="hc" y="b"/>
                  </a:cxn>
                  <a:cxn ang="0">
                    <a:pos x="r" y="vc"/>
                  </a:cxn>
                </a:cxnLst>
                <a:rect l="l" t="t" r="r" b="b"/>
                <a:pathLst>
                  <a:path w="5902" h="5902">
                    <a:moveTo>
                      <a:pt x="2951" y="0"/>
                    </a:moveTo>
                    <a:cubicBezTo>
                      <a:pt x="4581" y="0"/>
                      <a:pt x="5902" y="1321"/>
                      <a:pt x="5902" y="2951"/>
                    </a:cubicBezTo>
                    <a:cubicBezTo>
                      <a:pt x="5902" y="4581"/>
                      <a:pt x="4581" y="5902"/>
                      <a:pt x="2951" y="5902"/>
                    </a:cubicBezTo>
                    <a:cubicBezTo>
                      <a:pt x="1321" y="5902"/>
                      <a:pt x="0" y="4581"/>
                      <a:pt x="0" y="2951"/>
                    </a:cubicBezTo>
                    <a:cubicBezTo>
                      <a:pt x="0" y="1321"/>
                      <a:pt x="1321" y="0"/>
                      <a:pt x="2951" y="0"/>
                    </a:cubicBezTo>
                    <a:close/>
                  </a:path>
                </a:pathLst>
              </a:custGeom>
            </p:spPr>
          </p:pic>
          <p:sp>
            <p:nvSpPr>
              <p:cNvPr id="5" name="弧形 4"/>
              <p:cNvSpPr/>
              <p:nvPr/>
            </p:nvSpPr>
            <p:spPr>
              <a:xfrm>
                <a:off x="6393" y="3211"/>
                <a:ext cx="6431" cy="6431"/>
              </a:xfrm>
              <a:prstGeom prst="arc">
                <a:avLst>
                  <a:gd name="adj1" fmla="val 18490372"/>
                  <a:gd name="adj2" fmla="val 2962721"/>
                </a:avLst>
              </a:prstGeom>
              <a:noFill/>
              <a:ln>
                <a:gradFill>
                  <a:gsLst>
                    <a:gs pos="0">
                      <a:srgbClr val="8F0000">
                        <a:alpha val="0"/>
                      </a:srgbClr>
                    </a:gs>
                    <a:gs pos="53000">
                      <a:srgbClr val="8F0000"/>
                    </a:gs>
                    <a:gs pos="100000">
                      <a:srgbClr val="8F0000">
                        <a:alpha val="0"/>
                      </a:srgbClr>
                    </a:gs>
                  </a:gsLst>
                  <a:lin ang="5400000" scaled="1"/>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sp>
            <p:nvSpPr>
              <p:cNvPr id="6" name="弧形 5"/>
              <p:cNvSpPr/>
              <p:nvPr/>
            </p:nvSpPr>
            <p:spPr>
              <a:xfrm flipH="1">
                <a:off x="6353" y="3211"/>
                <a:ext cx="6431" cy="6431"/>
              </a:xfrm>
              <a:prstGeom prst="arc">
                <a:avLst>
                  <a:gd name="adj1" fmla="val 18398334"/>
                  <a:gd name="adj2" fmla="val 2750453"/>
                </a:avLst>
              </a:prstGeom>
              <a:noFill/>
              <a:ln>
                <a:gradFill>
                  <a:gsLst>
                    <a:gs pos="0">
                      <a:srgbClr val="8F0000">
                        <a:alpha val="0"/>
                      </a:srgbClr>
                    </a:gs>
                    <a:gs pos="53000">
                      <a:srgbClr val="8F0000"/>
                    </a:gs>
                    <a:gs pos="100000">
                      <a:srgbClr val="8F0000">
                        <a:alpha val="0"/>
                      </a:srgbClr>
                    </a:gs>
                  </a:gsLst>
                  <a:lin ang="5400000" scaled="1"/>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grpSp>
        <p:sp>
          <p:nvSpPr>
            <p:cNvPr id="15" name="椭圆 14"/>
            <p:cNvSpPr/>
            <p:nvPr/>
          </p:nvSpPr>
          <p:spPr>
            <a:xfrm>
              <a:off x="12014" y="4961"/>
              <a:ext cx="227" cy="227"/>
            </a:xfrm>
            <a:prstGeom prst="ellipse">
              <a:avLst/>
            </a:prstGeom>
            <a:solidFill>
              <a:schemeClr val="accent4">
                <a:lumMod val="75000"/>
              </a:schemeClr>
            </a:solidFill>
            <a:ln>
              <a:no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sp>
          <p:nvSpPr>
            <p:cNvPr id="11" name="圆角矩形 10"/>
            <p:cNvSpPr/>
            <p:nvPr/>
          </p:nvSpPr>
          <p:spPr>
            <a:xfrm>
              <a:off x="13393" y="3310"/>
              <a:ext cx="11072" cy="5229"/>
            </a:xfrm>
            <a:prstGeom prst="roundRect">
              <a:avLst>
                <a:gd name="adj" fmla="val 10387"/>
              </a:avLst>
            </a:prstGeom>
            <a:solidFill>
              <a:srgbClr val="FFF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汉仪劲楷简" panose="00020600040101010101" charset="-122"/>
              </a:endParaRPr>
            </a:p>
          </p:txBody>
        </p:sp>
      </p:grpSp>
      <p:sp>
        <p:nvSpPr>
          <p:cNvPr id="2" name="文本框 1"/>
          <p:cNvSpPr txBox="1"/>
          <p:nvPr/>
        </p:nvSpPr>
        <p:spPr>
          <a:xfrm>
            <a:off x="3088004" y="580897"/>
            <a:ext cx="6654801" cy="646331"/>
          </a:xfrm>
          <a:prstGeom prst="rect">
            <a:avLst/>
          </a:prstGeom>
          <a:noFill/>
        </p:spPr>
        <p:txBody>
          <a:bodyPr wrap="square" rtlCol="0">
            <a:spAutoFit/>
          </a:bodyPr>
          <a:lstStyle/>
          <a:p>
            <a:pPr algn="dist"/>
            <a:r>
              <a:rPr lang="zh-CN" altLang="en-US" sz="3600" dirty="0">
                <a:solidFill>
                  <a:srgbClr val="8F0000"/>
                </a:solidFill>
                <a:latin typeface="汉仪程行简" panose="00020600040101010101" charset="-122"/>
                <a:ea typeface="汉仪程行简" panose="00020600040101010101" charset="-122"/>
                <a:cs typeface="汉仪劲楷简" panose="00020600040101010101" charset="-122"/>
              </a:rPr>
              <a:t>邓小平理论对当今时代的影响</a:t>
            </a:r>
            <a:endParaRPr lang="zh-CN" altLang="en-US" sz="3600" dirty="0">
              <a:solidFill>
                <a:srgbClr val="8F0000"/>
              </a:solidFill>
              <a:latin typeface="汉仪程行简" panose="00020600040101010101" charset="-122"/>
              <a:ea typeface="汉仪程行简" panose="00020600040101010101" charset="-122"/>
              <a:cs typeface="汉仪劲楷简" panose="00020600040101010101" charset="-122"/>
            </a:endParaRPr>
          </a:p>
        </p:txBody>
      </p:sp>
      <p:sp>
        <p:nvSpPr>
          <p:cNvPr id="8" name="文本框 7"/>
          <p:cNvSpPr txBox="1"/>
          <p:nvPr/>
        </p:nvSpPr>
        <p:spPr>
          <a:xfrm>
            <a:off x="5038625" y="2234647"/>
            <a:ext cx="6262686" cy="2553335"/>
          </a:xfrm>
          <a:prstGeom prst="rect">
            <a:avLst/>
          </a:prstGeom>
          <a:noFill/>
        </p:spPr>
        <p:txBody>
          <a:bodyPr wrap="square">
            <a:spAutoFit/>
          </a:bodyPr>
          <a:lstStyle/>
          <a:p>
            <a:r>
              <a:rPr lang="zh-CN" altLang="en-US" sz="2000" dirty="0"/>
              <a:t>在全面建成小康社会的基础上，分两步走在</a:t>
            </a:r>
            <a:r>
              <a:rPr lang="en-US" altLang="zh-CN" sz="2000" dirty="0"/>
              <a:t>21</a:t>
            </a:r>
            <a:r>
              <a:rPr lang="zh-CN" altLang="en-US" sz="2000" dirty="0"/>
              <a:t>世纪中叶建成富强、民主、文明、和谐、美丽的社会主义现代化强国，中国人民从此开启全面建设社会主义现代化国家新征程。全面建设社会主义现代化强国的新时代，为邓小平小康社会理论画上完满的句号。在中国特色社会主义理论体系中，邓小平小康社会理论仍将以其独特的光辉，照亮中国社会主义现代化新征程的壮美历程。</a:t>
            </a:r>
            <a:endParaRPr lang="zh-CN" altLang="en-US" sz="2000"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0" y="0"/>
            <a:ext cx="12192000" cy="6858000"/>
          </a:xfrm>
          <a:prstGeom prst="rect">
            <a:avLst/>
          </a:prstGeom>
          <a:solidFill>
            <a:srgbClr val="8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27" name="任意多边形 26"/>
          <p:cNvSpPr/>
          <p:nvPr/>
        </p:nvSpPr>
        <p:spPr>
          <a:xfrm>
            <a:off x="-1159510" y="8255"/>
            <a:ext cx="13351510" cy="5105400"/>
          </a:xfrm>
          <a:custGeom>
            <a:avLst/>
            <a:gdLst/>
            <a:ahLst/>
            <a:cxnLst>
              <a:cxn ang="3">
                <a:pos x="hc" y="t"/>
              </a:cxn>
              <a:cxn ang="cd2">
                <a:pos x="l" y="vc"/>
              </a:cxn>
              <a:cxn ang="cd4">
                <a:pos x="hc" y="b"/>
              </a:cxn>
              <a:cxn ang="0">
                <a:pos x="r" y="vc"/>
              </a:cxn>
            </a:cxnLst>
            <a:rect l="l" t="t" r="r" b="b"/>
            <a:pathLst>
              <a:path w="18865" h="7478">
                <a:moveTo>
                  <a:pt x="0" y="0"/>
                </a:moveTo>
                <a:lnTo>
                  <a:pt x="18865" y="0"/>
                </a:lnTo>
                <a:lnTo>
                  <a:pt x="18865" y="7478"/>
                </a:lnTo>
                <a:lnTo>
                  <a:pt x="0" y="7478"/>
                </a:lnTo>
                <a:lnTo>
                  <a:pt x="0" y="0"/>
                </a:lnTo>
                <a:close/>
              </a:path>
            </a:pathLst>
          </a:custGeom>
          <a:blipFill rotWithShape="1">
            <a:blip r:embed="rId1">
              <a:alphaModFix amt="48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cs typeface="汉仪劲楷简" panose="00020600040101010101" charset="-122"/>
            </a:endParaRPr>
          </a:p>
        </p:txBody>
      </p:sp>
      <p:sp>
        <p:nvSpPr>
          <p:cNvPr id="13" name="任意多边形 12"/>
          <p:cNvSpPr/>
          <p:nvPr/>
        </p:nvSpPr>
        <p:spPr>
          <a:xfrm>
            <a:off x="213043" y="141288"/>
            <a:ext cx="11765915" cy="6575425"/>
          </a:xfrm>
          <a:custGeom>
            <a:avLst/>
            <a:gdLst/>
            <a:ahLst/>
            <a:cxnLst>
              <a:cxn ang="3">
                <a:pos x="hc" y="t"/>
              </a:cxn>
              <a:cxn ang="cd2">
                <a:pos x="l" y="vc"/>
              </a:cxn>
              <a:cxn ang="cd4">
                <a:pos x="hc" y="b"/>
              </a:cxn>
              <a:cxn ang="0">
                <a:pos x="r" y="vc"/>
              </a:cxn>
            </a:cxnLst>
            <a:rect l="l" t="t" r="r" b="b"/>
            <a:pathLst>
              <a:path w="18529" h="10355">
                <a:moveTo>
                  <a:pt x="0" y="0"/>
                </a:moveTo>
                <a:lnTo>
                  <a:pt x="18529" y="0"/>
                </a:lnTo>
                <a:lnTo>
                  <a:pt x="18529" y="10355"/>
                </a:lnTo>
                <a:lnTo>
                  <a:pt x="0" y="10355"/>
                </a:lnTo>
                <a:lnTo>
                  <a:pt x="0" y="0"/>
                </a:lnTo>
                <a:close/>
              </a:path>
            </a:pathLst>
          </a:custGeom>
          <a:noFill/>
          <a:ln w="31750" cmpd="dbl">
            <a:solidFill>
              <a:schemeClr val="accent4">
                <a:lumMod val="60000"/>
                <a:lumOff val="4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cs typeface="汉仪劲楷简" panose="00020600040101010101" charset="-122"/>
            </a:endParaRPr>
          </a:p>
        </p:txBody>
      </p:sp>
      <p:pic>
        <p:nvPicPr>
          <p:cNvPr id="18" name="图片 17" descr="efa00408d0079f1cbb4b2e8d48d8a5573de55015e5f9b-zjGbk8"/>
          <p:cNvPicPr>
            <a:picLocks noGrp="1" noChangeAspect="1"/>
          </p:cNvPicPr>
          <p:nvPr isPhoto="1"/>
        </p:nvPicPr>
        <p:blipFill>
          <a:blip r:embed="rId2">
            <a:lum bright="-18000"/>
            <a:extLst>
              <a:ext uri="{28A0092B-C50C-407E-A947-70E740481C1C}">
                <a14:useLocalDpi xmlns:a14="http://schemas.microsoft.com/office/drawing/2010/main" val="0"/>
              </a:ext>
            </a:extLst>
          </a:blip>
          <a:stretch>
            <a:fillRect/>
          </a:stretch>
        </p:blipFill>
        <p:spPr>
          <a:xfrm>
            <a:off x="0" y="5322570"/>
            <a:ext cx="12192000" cy="1535113"/>
          </a:xfrm>
          <a:prstGeom prst="rect">
            <a:avLst/>
          </a:prstGeom>
        </p:spPr>
      </p:pic>
      <p:pic>
        <p:nvPicPr>
          <p:cNvPr id="14" name="图片 13" descr="2842cd8f9d05aa9f0aa7d17cf4041cc1df6f953911d457-QlV49F"/>
          <p:cNvPicPr>
            <a:picLocks noGrp="1" noChangeAspect="1"/>
          </p:cNvPicPr>
          <p:nvPr isPhoto="1"/>
        </p:nvPicPr>
        <p:blipFill>
          <a:blip r:embed="rId3">
            <a:lum/>
            <a:extLst>
              <a:ext uri="{28A0092B-C50C-407E-A947-70E740481C1C}">
                <a14:useLocalDpi xmlns:a14="http://schemas.microsoft.com/office/drawing/2010/main" val="0"/>
              </a:ext>
            </a:extLst>
          </a:blip>
          <a:srcRect b="19418"/>
          <a:stretch>
            <a:fillRect/>
          </a:stretch>
        </p:blipFill>
        <p:spPr>
          <a:xfrm>
            <a:off x="9732645" y="4564380"/>
            <a:ext cx="2189480" cy="2305685"/>
          </a:xfrm>
          <a:prstGeom prst="rect">
            <a:avLst/>
          </a:prstGeom>
        </p:spPr>
      </p:pic>
      <p:pic>
        <p:nvPicPr>
          <p:cNvPr id="102" name="图片 101" descr="图片包含 水, 日落, 大型, 背景&#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20000">
            <a:off x="6096000" y="6462395"/>
            <a:ext cx="1296035" cy="147320"/>
          </a:xfrm>
          <a:prstGeom prst="rect">
            <a:avLst/>
          </a:prstGeom>
        </p:spPr>
      </p:pic>
      <p:grpSp>
        <p:nvGrpSpPr>
          <p:cNvPr id="10" name="组合 9"/>
          <p:cNvGrpSpPr/>
          <p:nvPr/>
        </p:nvGrpSpPr>
        <p:grpSpPr>
          <a:xfrm>
            <a:off x="4173220" y="1188720"/>
            <a:ext cx="3845560" cy="521970"/>
            <a:chOff x="6588" y="1872"/>
            <a:chExt cx="6056" cy="822"/>
          </a:xfrm>
        </p:grpSpPr>
        <p:sp>
          <p:nvSpPr>
            <p:cNvPr id="12" name="文本框 11"/>
            <p:cNvSpPr txBox="1"/>
            <p:nvPr/>
          </p:nvSpPr>
          <p:spPr>
            <a:xfrm>
              <a:off x="7721" y="1872"/>
              <a:ext cx="3759" cy="822"/>
            </a:xfrm>
            <a:prstGeom prst="rect">
              <a:avLst/>
            </a:prstGeom>
            <a:noFill/>
          </p:spPr>
          <p:txBody>
            <a:bodyPr wrap="square" rtlCol="0">
              <a:spAutoFit/>
            </a:bodyPr>
            <a:p>
              <a:pPr algn="dist"/>
              <a:r>
                <a:rPr lang="zh-CN" altLang="en-US" sz="2800">
                  <a:solidFill>
                    <a:schemeClr val="accent4">
                      <a:lumMod val="20000"/>
                      <a:lumOff val="80000"/>
                    </a:schemeClr>
                  </a:solidFill>
                  <a:latin typeface="汉仪程行简" panose="00020600040101010101" charset="-122"/>
                  <a:ea typeface="汉仪程行简" panose="00020600040101010101" charset="-122"/>
                  <a:cs typeface="汉仪劲楷简" panose="00020600040101010101" charset="-122"/>
                </a:rPr>
                <a:t>与君共勉</a:t>
              </a:r>
              <a:endParaRPr lang="zh-CN" altLang="en-US" sz="2800">
                <a:solidFill>
                  <a:schemeClr val="accent4">
                    <a:lumMod val="20000"/>
                    <a:lumOff val="80000"/>
                  </a:schemeClr>
                </a:solidFill>
                <a:latin typeface="汉仪程行简" panose="00020600040101010101" charset="-122"/>
                <a:ea typeface="汉仪程行简" panose="00020600040101010101" charset="-122"/>
                <a:cs typeface="汉仪劲楷简" panose="00020600040101010101" charset="-122"/>
              </a:endParaRPr>
            </a:p>
          </p:txBody>
        </p:sp>
        <p:grpSp>
          <p:nvGrpSpPr>
            <p:cNvPr id="9" name="组合 8"/>
            <p:cNvGrpSpPr/>
            <p:nvPr/>
          </p:nvGrpSpPr>
          <p:grpSpPr>
            <a:xfrm>
              <a:off x="6588" y="2028"/>
              <a:ext cx="6056" cy="397"/>
              <a:chOff x="6535" y="2763"/>
              <a:chExt cx="6056" cy="397"/>
            </a:xfrm>
          </p:grpSpPr>
          <p:sp>
            <p:nvSpPr>
              <p:cNvPr id="7" name="五角星 6"/>
              <p:cNvSpPr/>
              <p:nvPr/>
            </p:nvSpPr>
            <p:spPr>
              <a:xfrm>
                <a:off x="7063" y="2763"/>
                <a:ext cx="397" cy="397"/>
              </a:xfrm>
              <a:prstGeom prst="star5">
                <a:avLst>
                  <a:gd name="adj" fmla="val 25816"/>
                  <a:gd name="hf" fmla="val 105146"/>
                  <a:gd name="vf" fmla="val 11055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8" name="五角星 7"/>
              <p:cNvSpPr/>
              <p:nvPr/>
            </p:nvSpPr>
            <p:spPr>
              <a:xfrm>
                <a:off x="11636" y="2763"/>
                <a:ext cx="397" cy="397"/>
              </a:xfrm>
              <a:prstGeom prst="star5">
                <a:avLst>
                  <a:gd name="adj" fmla="val 25816"/>
                  <a:gd name="hf" fmla="val 105146"/>
                  <a:gd name="vf" fmla="val 11055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21" name="五角星 20"/>
              <p:cNvSpPr/>
              <p:nvPr/>
            </p:nvSpPr>
            <p:spPr>
              <a:xfrm>
                <a:off x="6535" y="2763"/>
                <a:ext cx="397" cy="397"/>
              </a:xfrm>
              <a:prstGeom prst="star5">
                <a:avLst>
                  <a:gd name="adj" fmla="val 25816"/>
                  <a:gd name="hf" fmla="val 105146"/>
                  <a:gd name="vf" fmla="val 11055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22" name="五角星 21"/>
              <p:cNvSpPr/>
              <p:nvPr/>
            </p:nvSpPr>
            <p:spPr>
              <a:xfrm>
                <a:off x="12194" y="2763"/>
                <a:ext cx="397" cy="397"/>
              </a:xfrm>
              <a:prstGeom prst="star5">
                <a:avLst>
                  <a:gd name="adj" fmla="val 25816"/>
                  <a:gd name="hf" fmla="val 105146"/>
                  <a:gd name="vf" fmla="val 11055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grpSp>
      <p:pic>
        <p:nvPicPr>
          <p:cNvPr id="5" name="图片 4" descr="图片包含 水, 日落, 大型, 背景&#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0000">
            <a:off x="759460" y="5842000"/>
            <a:ext cx="1296035" cy="147320"/>
          </a:xfrm>
          <a:prstGeom prst="rect">
            <a:avLst/>
          </a:prstGeom>
        </p:spPr>
      </p:pic>
      <p:sp>
        <p:nvSpPr>
          <p:cNvPr id="15" name="圆角矩形 14"/>
          <p:cNvSpPr/>
          <p:nvPr/>
        </p:nvSpPr>
        <p:spPr>
          <a:xfrm>
            <a:off x="3351530" y="4036060"/>
            <a:ext cx="2639060" cy="138938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6" name="圆角矩形 15"/>
          <p:cNvSpPr/>
          <p:nvPr/>
        </p:nvSpPr>
        <p:spPr>
          <a:xfrm>
            <a:off x="6909435" y="4507865"/>
            <a:ext cx="2310130" cy="38354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9" name="文本框 18"/>
          <p:cNvSpPr txBox="1"/>
          <p:nvPr/>
        </p:nvSpPr>
        <p:spPr>
          <a:xfrm>
            <a:off x="7121525" y="4546600"/>
            <a:ext cx="2098040" cy="368300"/>
          </a:xfrm>
          <a:prstGeom prst="rect">
            <a:avLst/>
          </a:prstGeom>
          <a:noFill/>
        </p:spPr>
        <p:txBody>
          <a:bodyPr wrap="square" rtlCol="0">
            <a:spAutoFit/>
          </a:bodyPr>
          <a:p>
            <a:r>
              <a:rPr lang="zh-CN" altLang="en-US">
                <a:solidFill>
                  <a:srgbClr val="C00000"/>
                </a:solidFill>
                <a:latin typeface="汉仪程行简" panose="00020600040101010101" charset="-122"/>
                <a:ea typeface="汉仪程行简" panose="00020600040101010101" charset="-122"/>
                <a:cs typeface="汉仪劲楷简" panose="00020600040101010101" charset="-122"/>
              </a:rPr>
              <a:t>时间：</a:t>
            </a:r>
            <a:r>
              <a:rPr lang="en-US" altLang="zh-CN">
                <a:solidFill>
                  <a:srgbClr val="C00000"/>
                </a:solidFill>
                <a:latin typeface="汉仪程行简" panose="00020600040101010101" charset="-122"/>
                <a:ea typeface="汉仪程行简" panose="00020600040101010101" charset="-122"/>
                <a:cs typeface="汉仪劲楷简" panose="00020600040101010101" charset="-122"/>
              </a:rPr>
              <a:t>2022</a:t>
            </a:r>
            <a:r>
              <a:rPr lang="zh-CN" altLang="en-US">
                <a:solidFill>
                  <a:srgbClr val="C00000"/>
                </a:solidFill>
                <a:latin typeface="汉仪程行简" panose="00020600040101010101" charset="-122"/>
                <a:ea typeface="汉仪程行简" panose="00020600040101010101" charset="-122"/>
                <a:cs typeface="汉仪劲楷简" panose="00020600040101010101" charset="-122"/>
              </a:rPr>
              <a:t>年</a:t>
            </a:r>
            <a:r>
              <a:rPr lang="en-US" altLang="zh-CN">
                <a:solidFill>
                  <a:srgbClr val="C00000"/>
                </a:solidFill>
                <a:latin typeface="汉仪程行简" panose="00020600040101010101" charset="-122"/>
                <a:ea typeface="汉仪程行简" panose="00020600040101010101" charset="-122"/>
                <a:cs typeface="汉仪劲楷简" panose="00020600040101010101" charset="-122"/>
              </a:rPr>
              <a:t>11</a:t>
            </a:r>
            <a:r>
              <a:rPr lang="zh-CN" altLang="en-US">
                <a:solidFill>
                  <a:srgbClr val="C00000"/>
                </a:solidFill>
                <a:latin typeface="汉仪程行简" panose="00020600040101010101" charset="-122"/>
                <a:ea typeface="汉仪程行简" panose="00020600040101010101" charset="-122"/>
                <a:cs typeface="汉仪劲楷简" panose="00020600040101010101" charset="-122"/>
              </a:rPr>
              <a:t>月</a:t>
            </a:r>
            <a:endParaRPr lang="zh-CN" altLang="en-US">
              <a:solidFill>
                <a:srgbClr val="C00000"/>
              </a:solidFill>
              <a:latin typeface="汉仪程行简" panose="00020600040101010101" charset="-122"/>
              <a:ea typeface="汉仪程行简" panose="00020600040101010101" charset="-122"/>
              <a:cs typeface="汉仪劲楷简" panose="00020600040101010101" charset="-122"/>
            </a:endParaRPr>
          </a:p>
        </p:txBody>
      </p:sp>
      <p:sp>
        <p:nvSpPr>
          <p:cNvPr id="38" name="文本框 37"/>
          <p:cNvSpPr txBox="1"/>
          <p:nvPr/>
        </p:nvSpPr>
        <p:spPr>
          <a:xfrm>
            <a:off x="1376363" y="2110740"/>
            <a:ext cx="9439275" cy="1322070"/>
          </a:xfrm>
          <a:prstGeom prst="rect">
            <a:avLst/>
          </a:prstGeom>
          <a:noFill/>
        </p:spPr>
        <p:txBody>
          <a:bodyPr wrap="square" rtlCol="0">
            <a:spAutoFit/>
          </a:bodyPr>
          <a:p>
            <a:pPr algn="dist"/>
            <a:r>
              <a:rPr lang="zh-CN" altLang="en-US" sz="8000">
                <a:solidFill>
                  <a:schemeClr val="accent4">
                    <a:lumMod val="20000"/>
                    <a:lumOff val="80000"/>
                  </a:schemeClr>
                </a:solidFill>
                <a:effectLst>
                  <a:outerShdw blurRad="50800" dist="38100" dir="2700000" algn="tl" rotWithShape="0">
                    <a:schemeClr val="tx1">
                      <a:alpha val="40000"/>
                    </a:schemeClr>
                  </a:outerShdw>
                </a:effectLst>
                <a:latin typeface="汉仪程行简" panose="00020600040101010101" charset="-122"/>
                <a:ea typeface="汉仪程行简" panose="00020600040101010101" charset="-122"/>
                <a:cs typeface="汉仪劲楷简" panose="00020600040101010101" charset="-122"/>
              </a:rPr>
              <a:t>不忘初心勇担使命</a:t>
            </a:r>
            <a:endParaRPr lang="zh-CN" altLang="en-US" sz="8000">
              <a:solidFill>
                <a:schemeClr val="accent4">
                  <a:lumMod val="20000"/>
                  <a:lumOff val="80000"/>
                </a:schemeClr>
              </a:solidFill>
              <a:effectLst>
                <a:outerShdw blurRad="50800" dist="38100" dir="2700000" algn="tl" rotWithShape="0">
                  <a:schemeClr val="tx1">
                    <a:alpha val="40000"/>
                  </a:schemeClr>
                </a:outerShdw>
              </a:effectLst>
              <a:latin typeface="汉仪程行简" panose="00020600040101010101" charset="-122"/>
              <a:ea typeface="汉仪程行简" panose="00020600040101010101" charset="-122"/>
              <a:cs typeface="汉仪劲楷简" panose="00020600040101010101" charset="-122"/>
            </a:endParaRPr>
          </a:p>
        </p:txBody>
      </p:sp>
      <p:sp>
        <p:nvSpPr>
          <p:cNvPr id="2" name="文本框 1"/>
          <p:cNvSpPr txBox="1"/>
          <p:nvPr/>
        </p:nvSpPr>
        <p:spPr>
          <a:xfrm>
            <a:off x="3352165" y="4290695"/>
            <a:ext cx="2712085" cy="1198880"/>
          </a:xfrm>
          <a:prstGeom prst="rect">
            <a:avLst/>
          </a:prstGeom>
          <a:noFill/>
        </p:spPr>
        <p:txBody>
          <a:bodyPr wrap="square" rtlCol="0">
            <a:spAutoFit/>
          </a:bodyPr>
          <a:p>
            <a:r>
              <a:rPr lang="zh-CN" altLang="en-US">
                <a:solidFill>
                  <a:srgbClr val="C00000"/>
                </a:solidFill>
                <a:latin typeface="汉仪程行简" panose="00020600040101010101" charset="-122"/>
                <a:ea typeface="汉仪程行简" panose="00020600040101010101" charset="-122"/>
                <a:cs typeface="汉仪劲楷简" panose="00020600040101010101" charset="-122"/>
              </a:rPr>
              <a:t>汇报人：徐萱、</a:t>
            </a:r>
            <a:r>
              <a:rPr lang="zh-CN" altLang="en-US">
                <a:solidFill>
                  <a:srgbClr val="C00000"/>
                </a:solidFill>
                <a:latin typeface="汉仪程行简" panose="00020600040101010101" charset="-122"/>
                <a:ea typeface="汉仪程行简" panose="00020600040101010101" charset="-122"/>
                <a:cs typeface="汉仪劲楷简" panose="00020600040101010101" charset="-122"/>
              </a:rPr>
              <a:t>张天蕊</a:t>
            </a:r>
            <a:endParaRPr lang="zh-CN" altLang="en-US">
              <a:solidFill>
                <a:srgbClr val="C00000"/>
              </a:solidFill>
              <a:latin typeface="汉仪程行简" panose="00020600040101010101" charset="-122"/>
              <a:ea typeface="汉仪程行简" panose="00020600040101010101" charset="-122"/>
              <a:cs typeface="汉仪劲楷简" panose="00020600040101010101" charset="-122"/>
            </a:endParaRPr>
          </a:p>
          <a:p>
            <a:r>
              <a:rPr lang="zh-CN" altLang="en-US">
                <a:solidFill>
                  <a:srgbClr val="C00000"/>
                </a:solidFill>
                <a:latin typeface="汉仪程行简" panose="00020600040101010101" charset="-122"/>
                <a:ea typeface="汉仪程行简" panose="00020600040101010101" charset="-122"/>
                <a:cs typeface="汉仪劲楷简" panose="00020600040101010101" charset="-122"/>
              </a:rPr>
              <a:t>周玲燕、钟锴伊、</a:t>
            </a:r>
            <a:r>
              <a:rPr lang="zh-CN" altLang="en-US">
                <a:solidFill>
                  <a:srgbClr val="C00000"/>
                </a:solidFill>
                <a:latin typeface="汉仪程行简" panose="00020600040101010101" charset="-122"/>
                <a:ea typeface="汉仪程行简" panose="00020600040101010101" charset="-122"/>
                <a:cs typeface="汉仪劲楷简" panose="00020600040101010101" charset="-122"/>
              </a:rPr>
              <a:t>朱成龙</a:t>
            </a:r>
            <a:endParaRPr lang="zh-CN" altLang="en-US">
              <a:solidFill>
                <a:srgbClr val="C00000"/>
              </a:solidFill>
              <a:latin typeface="汉仪程行简" panose="00020600040101010101" charset="-122"/>
              <a:ea typeface="汉仪程行简" panose="00020600040101010101" charset="-122"/>
              <a:cs typeface="汉仪劲楷简" panose="00020600040101010101" charset="-122"/>
            </a:endParaRPr>
          </a:p>
          <a:p>
            <a:pPr algn="ctr"/>
            <a:r>
              <a:rPr lang="zh-CN" altLang="en-US">
                <a:solidFill>
                  <a:srgbClr val="C00000"/>
                </a:solidFill>
                <a:latin typeface="汉仪程行简" panose="00020600040101010101" charset="-122"/>
                <a:ea typeface="汉仪程行简" panose="00020600040101010101" charset="-122"/>
                <a:cs typeface="汉仪劲楷简" panose="00020600040101010101" charset="-122"/>
              </a:rPr>
              <a:t>郑凯琳、</a:t>
            </a:r>
            <a:r>
              <a:rPr lang="zh-CN" altLang="en-US">
                <a:solidFill>
                  <a:srgbClr val="C00000"/>
                </a:solidFill>
                <a:latin typeface="汉仪程行简" panose="00020600040101010101" charset="-122"/>
                <a:ea typeface="汉仪程行简" panose="00020600040101010101" charset="-122"/>
                <a:cs typeface="汉仪劲楷简" panose="00020600040101010101" charset="-122"/>
              </a:rPr>
              <a:t>赵静雯</a:t>
            </a:r>
            <a:endParaRPr lang="zh-CN" altLang="en-US">
              <a:solidFill>
                <a:srgbClr val="C00000"/>
              </a:solidFill>
              <a:latin typeface="汉仪程行简" panose="00020600040101010101" charset="-122"/>
              <a:ea typeface="汉仪程行简" panose="00020600040101010101" charset="-122"/>
              <a:cs typeface="汉仪劲楷简" panose="00020600040101010101" charset="-122"/>
            </a:endParaRPr>
          </a:p>
          <a:p>
            <a:endParaRPr lang="zh-CN" altLang="en-US">
              <a:solidFill>
                <a:srgbClr val="C00000"/>
              </a:solidFill>
              <a:latin typeface="汉仪程行简" panose="00020600040101010101" charset="-122"/>
              <a:ea typeface="汉仪程行简" panose="00020600040101010101" charset="-122"/>
              <a:cs typeface="汉仪劲楷简" panose="00020600040101010101"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8" name="组合 37"/>
          <p:cNvGrpSpPr/>
          <p:nvPr/>
        </p:nvGrpSpPr>
        <p:grpSpPr>
          <a:xfrm>
            <a:off x="3762693" y="662940"/>
            <a:ext cx="4666615" cy="0"/>
            <a:chOff x="5925" y="1245"/>
            <a:chExt cx="7349" cy="0"/>
          </a:xfrm>
        </p:grpSpPr>
        <p:cxnSp>
          <p:nvCxnSpPr>
            <p:cNvPr id="39" name="直接连接符 38"/>
            <p:cNvCxnSpPr/>
            <p:nvPr/>
          </p:nvCxnSpPr>
          <p:spPr>
            <a:xfrm>
              <a:off x="5925" y="1245"/>
              <a:ext cx="1755" cy="0"/>
            </a:xfrm>
            <a:prstGeom prst="line">
              <a:avLst/>
            </a:prstGeom>
            <a:ln w="254">
              <a:gradFill>
                <a:gsLst>
                  <a:gs pos="0">
                    <a:srgbClr val="8F0000">
                      <a:alpha val="0"/>
                    </a:srgbClr>
                  </a:gs>
                  <a:gs pos="100000">
                    <a:srgbClr val="8F0000"/>
                  </a:gs>
                </a:gsLst>
                <a:lin ang="0" scaled="1"/>
              </a:gradFill>
              <a:tailEnd type="oval" w="sm" len="sm"/>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11520" y="1245"/>
              <a:ext cx="1755" cy="0"/>
            </a:xfrm>
            <a:prstGeom prst="line">
              <a:avLst/>
            </a:prstGeom>
            <a:ln w="254">
              <a:gradFill>
                <a:gsLst>
                  <a:gs pos="0">
                    <a:srgbClr val="8F0000">
                      <a:alpha val="0"/>
                    </a:srgbClr>
                  </a:gs>
                  <a:gs pos="100000">
                    <a:srgbClr val="8F0000"/>
                  </a:gs>
                </a:gsLst>
                <a:lin ang="0" scaled="1"/>
              </a:gradFill>
              <a:tailEnd type="oval" w="sm" len="sm"/>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348615" y="994410"/>
            <a:ext cx="11292205" cy="5402580"/>
            <a:chOff x="511" y="1924"/>
            <a:chExt cx="17783" cy="8508"/>
          </a:xfrm>
        </p:grpSpPr>
        <p:sp>
          <p:nvSpPr>
            <p:cNvPr id="19" name="任意多边形 18"/>
            <p:cNvSpPr/>
            <p:nvPr/>
          </p:nvSpPr>
          <p:spPr>
            <a:xfrm flipH="1" flipV="1">
              <a:off x="12186" y="7831"/>
              <a:ext cx="936" cy="708"/>
            </a:xfrm>
            <a:custGeom>
              <a:avLst/>
              <a:gdLst>
                <a:gd name="connisteX0" fmla="*/ 594360 w 594360"/>
                <a:gd name="connsiteY0" fmla="*/ 680720 h 680720"/>
                <a:gd name="connisteX1" fmla="*/ 594360 w 594360"/>
                <a:gd name="connsiteY1" fmla="*/ 19050 h 680720"/>
                <a:gd name="connisteX2" fmla="*/ 0 w 594360"/>
                <a:gd name="connsiteY2" fmla="*/ 19050 h 680720"/>
                <a:gd name="connisteX3" fmla="*/ 0 w 594360"/>
                <a:gd name="connsiteY3" fmla="*/ 0 h 680720"/>
              </a:gdLst>
              <a:ahLst/>
              <a:cxnLst>
                <a:cxn ang="0">
                  <a:pos x="connisteX0" y="connsiteY0"/>
                </a:cxn>
                <a:cxn ang="0">
                  <a:pos x="connisteX1" y="connsiteY1"/>
                </a:cxn>
                <a:cxn ang="0">
                  <a:pos x="connisteX2" y="connsiteY2"/>
                </a:cxn>
                <a:cxn ang="0">
                  <a:pos x="connisteX3" y="connsiteY3"/>
                </a:cxn>
              </a:cxnLst>
              <a:rect l="l" t="t" r="r" b="b"/>
              <a:pathLst>
                <a:path w="594360" h="680720">
                  <a:moveTo>
                    <a:pt x="594360" y="680720"/>
                  </a:moveTo>
                  <a:lnTo>
                    <a:pt x="594360" y="19050"/>
                  </a:lnTo>
                  <a:lnTo>
                    <a:pt x="0" y="19050"/>
                  </a:lnTo>
                  <a:lnTo>
                    <a:pt x="0" y="0"/>
                  </a:lnTo>
                </a:path>
              </a:pathLst>
            </a:custGeom>
            <a:noFill/>
            <a:ln>
              <a:solidFill>
                <a:schemeClr val="accent4">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20" name="任意多边形 19"/>
            <p:cNvSpPr/>
            <p:nvPr/>
          </p:nvSpPr>
          <p:spPr>
            <a:xfrm flipV="1">
              <a:off x="6023" y="7738"/>
              <a:ext cx="936" cy="801"/>
            </a:xfrm>
            <a:custGeom>
              <a:avLst/>
              <a:gdLst>
                <a:gd name="connisteX0" fmla="*/ 594360 w 594360"/>
                <a:gd name="connsiteY0" fmla="*/ 680720 h 680720"/>
                <a:gd name="connisteX1" fmla="*/ 594360 w 594360"/>
                <a:gd name="connsiteY1" fmla="*/ 19050 h 680720"/>
                <a:gd name="connisteX2" fmla="*/ 0 w 594360"/>
                <a:gd name="connsiteY2" fmla="*/ 19050 h 680720"/>
                <a:gd name="connisteX3" fmla="*/ 0 w 594360"/>
                <a:gd name="connsiteY3" fmla="*/ 0 h 680720"/>
              </a:gdLst>
              <a:ahLst/>
              <a:cxnLst>
                <a:cxn ang="0">
                  <a:pos x="connisteX0" y="connsiteY0"/>
                </a:cxn>
                <a:cxn ang="0">
                  <a:pos x="connisteX1" y="connsiteY1"/>
                </a:cxn>
                <a:cxn ang="0">
                  <a:pos x="connisteX2" y="connsiteY2"/>
                </a:cxn>
                <a:cxn ang="0">
                  <a:pos x="connisteX3" y="connsiteY3"/>
                </a:cxn>
              </a:cxnLst>
              <a:rect l="l" t="t" r="r" b="b"/>
              <a:pathLst>
                <a:path w="594360" h="680720">
                  <a:moveTo>
                    <a:pt x="594360" y="680720"/>
                  </a:moveTo>
                  <a:lnTo>
                    <a:pt x="594360" y="19050"/>
                  </a:lnTo>
                  <a:lnTo>
                    <a:pt x="0" y="19050"/>
                  </a:lnTo>
                  <a:lnTo>
                    <a:pt x="0" y="0"/>
                  </a:lnTo>
                </a:path>
              </a:pathLst>
            </a:custGeom>
            <a:noFill/>
            <a:ln>
              <a:solidFill>
                <a:schemeClr val="accent4">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8" name="任意多边形 17"/>
            <p:cNvSpPr/>
            <p:nvPr/>
          </p:nvSpPr>
          <p:spPr>
            <a:xfrm flipH="1">
              <a:off x="12186" y="3935"/>
              <a:ext cx="965" cy="1072"/>
            </a:xfrm>
            <a:custGeom>
              <a:avLst/>
              <a:gdLst>
                <a:gd name="connisteX0" fmla="*/ 594360 w 594360"/>
                <a:gd name="connsiteY0" fmla="*/ 680720 h 680720"/>
                <a:gd name="connisteX1" fmla="*/ 594360 w 594360"/>
                <a:gd name="connsiteY1" fmla="*/ 19050 h 680720"/>
                <a:gd name="connisteX2" fmla="*/ 0 w 594360"/>
                <a:gd name="connsiteY2" fmla="*/ 19050 h 680720"/>
                <a:gd name="connisteX3" fmla="*/ 0 w 594360"/>
                <a:gd name="connsiteY3" fmla="*/ 0 h 680720"/>
              </a:gdLst>
              <a:ahLst/>
              <a:cxnLst>
                <a:cxn ang="0">
                  <a:pos x="connisteX0" y="connsiteY0"/>
                </a:cxn>
                <a:cxn ang="0">
                  <a:pos x="connisteX1" y="connsiteY1"/>
                </a:cxn>
                <a:cxn ang="0">
                  <a:pos x="connisteX2" y="connsiteY2"/>
                </a:cxn>
                <a:cxn ang="0">
                  <a:pos x="connisteX3" y="connsiteY3"/>
                </a:cxn>
              </a:cxnLst>
              <a:rect l="l" t="t" r="r" b="b"/>
              <a:pathLst>
                <a:path w="594360" h="680720">
                  <a:moveTo>
                    <a:pt x="594360" y="680720"/>
                  </a:moveTo>
                  <a:lnTo>
                    <a:pt x="594360" y="19050"/>
                  </a:lnTo>
                  <a:lnTo>
                    <a:pt x="0" y="19050"/>
                  </a:lnTo>
                  <a:lnTo>
                    <a:pt x="0" y="0"/>
                  </a:lnTo>
                </a:path>
              </a:pathLst>
            </a:custGeom>
            <a:noFill/>
            <a:ln>
              <a:solidFill>
                <a:schemeClr val="accent4">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nvGrpSpPr>
            <p:cNvPr id="7" name="组合 6"/>
            <p:cNvGrpSpPr/>
            <p:nvPr/>
          </p:nvGrpSpPr>
          <p:grpSpPr>
            <a:xfrm>
              <a:off x="6745" y="3616"/>
              <a:ext cx="5743" cy="5677"/>
              <a:chOff x="6353" y="3211"/>
              <a:chExt cx="6506" cy="6431"/>
            </a:xfrm>
          </p:grpSpPr>
          <p:pic>
            <p:nvPicPr>
              <p:cNvPr id="3" name="图片 2" descr="C:\Users\86181\Desktop\微信图片_20221107234020.jpg微信图片_20221107234020"/>
              <p:cNvPicPr>
                <a:picLocks noChangeAspect="1"/>
              </p:cNvPicPr>
              <p:nvPr/>
            </p:nvPicPr>
            <p:blipFill>
              <a:blip r:embed="rId1"/>
              <a:srcRect/>
              <a:stretch>
                <a:fillRect/>
              </a:stretch>
            </p:blipFill>
            <p:spPr>
              <a:xfrm>
                <a:off x="6357" y="3211"/>
                <a:ext cx="6502" cy="6431"/>
              </a:xfrm>
              <a:custGeom>
                <a:avLst/>
                <a:gdLst/>
                <a:ahLst/>
                <a:cxnLst>
                  <a:cxn ang="3">
                    <a:pos x="hc" y="t"/>
                  </a:cxn>
                  <a:cxn ang="cd2">
                    <a:pos x="l" y="vc"/>
                  </a:cxn>
                  <a:cxn ang="cd4">
                    <a:pos x="hc" y="b"/>
                  </a:cxn>
                  <a:cxn ang="0">
                    <a:pos x="r" y="vc"/>
                  </a:cxn>
                </a:cxnLst>
                <a:rect l="l" t="t" r="r" b="b"/>
                <a:pathLst>
                  <a:path w="5902" h="5902">
                    <a:moveTo>
                      <a:pt x="2951" y="0"/>
                    </a:moveTo>
                    <a:cubicBezTo>
                      <a:pt x="4581" y="0"/>
                      <a:pt x="5902" y="1321"/>
                      <a:pt x="5902" y="2951"/>
                    </a:cubicBezTo>
                    <a:cubicBezTo>
                      <a:pt x="5902" y="4581"/>
                      <a:pt x="4581" y="5902"/>
                      <a:pt x="2951" y="5902"/>
                    </a:cubicBezTo>
                    <a:cubicBezTo>
                      <a:pt x="1321" y="5902"/>
                      <a:pt x="0" y="4581"/>
                      <a:pt x="0" y="2951"/>
                    </a:cubicBezTo>
                    <a:cubicBezTo>
                      <a:pt x="0" y="1321"/>
                      <a:pt x="1321" y="0"/>
                      <a:pt x="2951" y="0"/>
                    </a:cubicBezTo>
                    <a:close/>
                  </a:path>
                </a:pathLst>
              </a:custGeom>
            </p:spPr>
          </p:pic>
          <p:sp>
            <p:nvSpPr>
              <p:cNvPr id="5" name="弧形 4"/>
              <p:cNvSpPr/>
              <p:nvPr/>
            </p:nvSpPr>
            <p:spPr>
              <a:xfrm>
                <a:off x="6393" y="3211"/>
                <a:ext cx="6431" cy="6431"/>
              </a:xfrm>
              <a:prstGeom prst="arc">
                <a:avLst>
                  <a:gd name="adj1" fmla="val 18490372"/>
                  <a:gd name="adj2" fmla="val 2962721"/>
                </a:avLst>
              </a:prstGeom>
              <a:noFill/>
              <a:ln>
                <a:gradFill>
                  <a:gsLst>
                    <a:gs pos="0">
                      <a:srgbClr val="8F0000">
                        <a:alpha val="0"/>
                      </a:srgbClr>
                    </a:gs>
                    <a:gs pos="53000">
                      <a:srgbClr val="8F0000"/>
                    </a:gs>
                    <a:gs pos="100000">
                      <a:srgbClr val="8F0000">
                        <a:alpha val="0"/>
                      </a:srgbClr>
                    </a:gs>
                  </a:gsLst>
                  <a:lin ang="5400000" scaled="1"/>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6" name="弧形 5"/>
              <p:cNvSpPr/>
              <p:nvPr/>
            </p:nvSpPr>
            <p:spPr>
              <a:xfrm flipH="1">
                <a:off x="6353" y="3211"/>
                <a:ext cx="6431" cy="6431"/>
              </a:xfrm>
              <a:prstGeom prst="arc">
                <a:avLst>
                  <a:gd name="adj1" fmla="val 18398334"/>
                  <a:gd name="adj2" fmla="val 2750453"/>
                </a:avLst>
              </a:prstGeom>
              <a:noFill/>
              <a:ln>
                <a:gradFill>
                  <a:gsLst>
                    <a:gs pos="0">
                      <a:srgbClr val="8F0000">
                        <a:alpha val="0"/>
                      </a:srgbClr>
                    </a:gs>
                    <a:gs pos="53000">
                      <a:srgbClr val="8F0000"/>
                    </a:gs>
                    <a:gs pos="100000">
                      <a:srgbClr val="8F0000">
                        <a:alpha val="0"/>
                      </a:srgbClr>
                    </a:gs>
                  </a:gsLst>
                  <a:lin ang="5400000" scaled="1"/>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sp>
          <p:nvSpPr>
            <p:cNvPr id="13" name="椭圆 12"/>
            <p:cNvSpPr/>
            <p:nvPr/>
          </p:nvSpPr>
          <p:spPr>
            <a:xfrm>
              <a:off x="7308" y="4577"/>
              <a:ext cx="227" cy="227"/>
            </a:xfrm>
            <a:prstGeom prst="ellipse">
              <a:avLst/>
            </a:prstGeom>
            <a:solidFill>
              <a:schemeClr val="accent4">
                <a:lumMod val="75000"/>
              </a:schemeClr>
            </a:solidFill>
            <a:ln>
              <a:no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5" name="椭圆 14"/>
            <p:cNvSpPr/>
            <p:nvPr/>
          </p:nvSpPr>
          <p:spPr>
            <a:xfrm>
              <a:off x="12014" y="4961"/>
              <a:ext cx="227" cy="227"/>
            </a:xfrm>
            <a:prstGeom prst="ellipse">
              <a:avLst/>
            </a:prstGeom>
            <a:solidFill>
              <a:schemeClr val="accent4">
                <a:lumMod val="75000"/>
              </a:schemeClr>
            </a:solidFill>
            <a:ln>
              <a:no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6" name="椭圆 15"/>
            <p:cNvSpPr/>
            <p:nvPr/>
          </p:nvSpPr>
          <p:spPr>
            <a:xfrm>
              <a:off x="12044" y="7604"/>
              <a:ext cx="227" cy="227"/>
            </a:xfrm>
            <a:prstGeom prst="ellipse">
              <a:avLst/>
            </a:prstGeom>
            <a:solidFill>
              <a:schemeClr val="accent4">
                <a:lumMod val="75000"/>
              </a:schemeClr>
            </a:solidFill>
            <a:ln>
              <a:no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0" name="圆角矩形 9"/>
            <p:cNvSpPr/>
            <p:nvPr/>
          </p:nvSpPr>
          <p:spPr>
            <a:xfrm>
              <a:off x="511" y="1924"/>
              <a:ext cx="6020" cy="3884"/>
            </a:xfrm>
            <a:prstGeom prst="roundRect">
              <a:avLst>
                <a:gd name="adj" fmla="val 10387"/>
              </a:avLst>
            </a:prstGeom>
            <a:solidFill>
              <a:srgbClr val="FFF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9" name="圆角矩形 8"/>
            <p:cNvSpPr/>
            <p:nvPr/>
          </p:nvSpPr>
          <p:spPr>
            <a:xfrm>
              <a:off x="512" y="6279"/>
              <a:ext cx="5813" cy="4153"/>
            </a:xfrm>
            <a:prstGeom prst="roundRect">
              <a:avLst>
                <a:gd name="adj" fmla="val 10387"/>
              </a:avLst>
            </a:prstGeom>
            <a:solidFill>
              <a:srgbClr val="FFF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1" name="圆角矩形 10"/>
            <p:cNvSpPr/>
            <p:nvPr/>
          </p:nvSpPr>
          <p:spPr>
            <a:xfrm>
              <a:off x="13019" y="6835"/>
              <a:ext cx="5275" cy="3109"/>
            </a:xfrm>
            <a:prstGeom prst="roundRect">
              <a:avLst>
                <a:gd name="adj" fmla="val 10387"/>
              </a:avLst>
            </a:prstGeom>
            <a:solidFill>
              <a:srgbClr val="FFF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2" name="圆角矩形 11"/>
            <p:cNvSpPr/>
            <p:nvPr/>
          </p:nvSpPr>
          <p:spPr>
            <a:xfrm>
              <a:off x="13019" y="2196"/>
              <a:ext cx="5275" cy="3884"/>
            </a:xfrm>
            <a:prstGeom prst="roundRect">
              <a:avLst>
                <a:gd name="adj" fmla="val 10387"/>
              </a:avLst>
            </a:prstGeom>
            <a:solidFill>
              <a:srgbClr val="FFF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sp>
        <p:nvSpPr>
          <p:cNvPr id="17" name="任意多边形 16"/>
          <p:cNvSpPr/>
          <p:nvPr/>
        </p:nvSpPr>
        <p:spPr>
          <a:xfrm>
            <a:off x="4110355" y="2142490"/>
            <a:ext cx="624205" cy="680720"/>
          </a:xfrm>
          <a:custGeom>
            <a:avLst/>
            <a:gdLst>
              <a:gd name="connisteX0" fmla="*/ 594360 w 594360"/>
              <a:gd name="connsiteY0" fmla="*/ 680720 h 680720"/>
              <a:gd name="connisteX1" fmla="*/ 594360 w 594360"/>
              <a:gd name="connsiteY1" fmla="*/ 19050 h 680720"/>
              <a:gd name="connisteX2" fmla="*/ 0 w 594360"/>
              <a:gd name="connsiteY2" fmla="*/ 19050 h 680720"/>
              <a:gd name="connisteX3" fmla="*/ 0 w 594360"/>
              <a:gd name="connsiteY3" fmla="*/ 0 h 680720"/>
            </a:gdLst>
            <a:ahLst/>
            <a:cxnLst>
              <a:cxn ang="0">
                <a:pos x="connisteX0" y="connsiteY0"/>
              </a:cxn>
              <a:cxn ang="0">
                <a:pos x="connisteX1" y="connsiteY1"/>
              </a:cxn>
              <a:cxn ang="0">
                <a:pos x="connisteX2" y="connsiteY2"/>
              </a:cxn>
              <a:cxn ang="0">
                <a:pos x="connisteX3" y="connsiteY3"/>
              </a:cxn>
            </a:cxnLst>
            <a:rect l="l" t="t" r="r" b="b"/>
            <a:pathLst>
              <a:path w="594360" h="680720">
                <a:moveTo>
                  <a:pt x="594360" y="680720"/>
                </a:moveTo>
                <a:lnTo>
                  <a:pt x="594360" y="19050"/>
                </a:lnTo>
                <a:lnTo>
                  <a:pt x="0" y="19050"/>
                </a:lnTo>
                <a:lnTo>
                  <a:pt x="0" y="0"/>
                </a:lnTo>
              </a:path>
            </a:pathLst>
          </a:custGeom>
          <a:noFill/>
          <a:ln>
            <a:solidFill>
              <a:schemeClr val="accent4">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2" name="文本框 1"/>
          <p:cNvSpPr txBox="1"/>
          <p:nvPr/>
        </p:nvSpPr>
        <p:spPr>
          <a:xfrm>
            <a:off x="4954905" y="349250"/>
            <a:ext cx="2282190" cy="645160"/>
          </a:xfrm>
          <a:prstGeom prst="rect">
            <a:avLst/>
          </a:prstGeom>
          <a:noFill/>
        </p:spPr>
        <p:txBody>
          <a:bodyPr wrap="square" rtlCol="0">
            <a:spAutoFit/>
          </a:bodyPr>
          <a:p>
            <a:pPr algn="dist"/>
            <a:r>
              <a:rPr lang="zh-CN" altLang="en-US" sz="3600">
                <a:solidFill>
                  <a:srgbClr val="8F0000"/>
                </a:solidFill>
                <a:latin typeface="汉仪程行简" panose="00020600040101010101" charset="-122"/>
                <a:ea typeface="汉仪程行简" panose="00020600040101010101" charset="-122"/>
                <a:cs typeface="汉仪劲楷简" panose="00020600040101010101" charset="-122"/>
              </a:rPr>
              <a:t>前引</a:t>
            </a:r>
            <a:endParaRPr lang="zh-CN" altLang="en-US" sz="3600">
              <a:solidFill>
                <a:srgbClr val="8F0000"/>
              </a:solidFill>
              <a:latin typeface="汉仪程行简" panose="00020600040101010101" charset="-122"/>
              <a:ea typeface="汉仪程行简" panose="00020600040101010101" charset="-122"/>
              <a:cs typeface="汉仪劲楷简" panose="00020600040101010101" charset="-122"/>
            </a:endParaRPr>
          </a:p>
        </p:txBody>
      </p:sp>
      <p:sp>
        <p:nvSpPr>
          <p:cNvPr id="14" name="椭圆 13"/>
          <p:cNvSpPr/>
          <p:nvPr/>
        </p:nvSpPr>
        <p:spPr>
          <a:xfrm>
            <a:off x="4370070" y="4572635"/>
            <a:ext cx="144000" cy="144000"/>
          </a:xfrm>
          <a:prstGeom prst="ellipse">
            <a:avLst/>
          </a:prstGeom>
          <a:solidFill>
            <a:schemeClr val="accent4">
              <a:lumMod val="75000"/>
            </a:schemeClr>
          </a:solidFill>
          <a:ln>
            <a:no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34" name="文本框 33"/>
          <p:cNvSpPr txBox="1"/>
          <p:nvPr/>
        </p:nvSpPr>
        <p:spPr>
          <a:xfrm>
            <a:off x="388620" y="1038860"/>
            <a:ext cx="3722370" cy="2378075"/>
          </a:xfrm>
          <a:prstGeom prst="rect">
            <a:avLst/>
          </a:prstGeom>
          <a:noFill/>
        </p:spPr>
        <p:txBody>
          <a:bodyPr wrap="square" rtlCol="0">
            <a:noAutofit/>
          </a:bodyPr>
          <a:p>
            <a:pPr>
              <a:lnSpc>
                <a:spcPct val="120000"/>
              </a:lnSpc>
              <a:spcBef>
                <a:spcPts val="0"/>
              </a:spcBef>
              <a:spcAft>
                <a:spcPts val="0"/>
              </a:spcAft>
            </a:pPr>
            <a:r>
              <a:rPr lang="zh-CN" altLang="en-US" sz="1600">
                <a:cs typeface="汉仪劲楷简" panose="00020600040101010101" charset="-122"/>
              </a:rPr>
              <a:t>在和平与发展的时代主题下，邓小平大胆提出了改革开放政策，我们党和国家开始着力于发展我国的社会主义经济，工作重点的转移实现了我国经济体制和经营管理方式的改革深化，并开始引入国外的先进资源和优秀成果。邓小平理论中也正是在改革开放的实践中逐渐形成和完善的。</a:t>
            </a:r>
            <a:endParaRPr lang="zh-CN" altLang="en-US" sz="1600">
              <a:cs typeface="汉仪劲楷简" panose="00020600040101010101" charset="-122"/>
            </a:endParaRPr>
          </a:p>
        </p:txBody>
      </p:sp>
      <p:sp>
        <p:nvSpPr>
          <p:cNvPr id="35" name="文本框 34"/>
          <p:cNvSpPr txBox="1"/>
          <p:nvPr/>
        </p:nvSpPr>
        <p:spPr>
          <a:xfrm>
            <a:off x="8491220" y="1209040"/>
            <a:ext cx="2948940" cy="2416175"/>
          </a:xfrm>
          <a:prstGeom prst="rect">
            <a:avLst/>
          </a:prstGeom>
          <a:noFill/>
        </p:spPr>
        <p:txBody>
          <a:bodyPr wrap="square" rtlCol="0">
            <a:spAutoFit/>
          </a:bodyPr>
          <a:p>
            <a:pPr>
              <a:lnSpc>
                <a:spcPct val="120000"/>
              </a:lnSpc>
              <a:spcBef>
                <a:spcPts val="0"/>
              </a:spcBef>
              <a:spcAft>
                <a:spcPts val="0"/>
              </a:spcAft>
            </a:pPr>
            <a:r>
              <a:rPr lang="zh-CN" altLang="en-US">
                <a:cs typeface="汉仪劲楷简" panose="00020600040101010101" charset="-122"/>
              </a:rPr>
              <a:t>在改革开放的背景下，邓小平紧扣和平与发展的时代主题，以社会主义建设的经验教训为历史根据，在实践中丰富和发展，接受实践的检验，从而更好的指导改革开放和现代化建设的实践。</a:t>
            </a:r>
            <a:endParaRPr lang="zh-CN" altLang="en-US">
              <a:cs typeface="汉仪劲楷简" panose="00020600040101010101" charset="-122"/>
            </a:endParaRPr>
          </a:p>
        </p:txBody>
      </p:sp>
      <p:sp>
        <p:nvSpPr>
          <p:cNvPr id="36" name="文本框 35"/>
          <p:cNvSpPr txBox="1"/>
          <p:nvPr/>
        </p:nvSpPr>
        <p:spPr>
          <a:xfrm>
            <a:off x="523875" y="3969385"/>
            <a:ext cx="3448685" cy="1704340"/>
          </a:xfrm>
          <a:prstGeom prst="rect">
            <a:avLst/>
          </a:prstGeom>
          <a:noFill/>
        </p:spPr>
        <p:txBody>
          <a:bodyPr wrap="square" rtlCol="0">
            <a:noAutofit/>
          </a:bodyPr>
          <a:p>
            <a:pPr>
              <a:lnSpc>
                <a:spcPct val="120000"/>
              </a:lnSpc>
              <a:spcBef>
                <a:spcPts val="0"/>
              </a:spcBef>
              <a:spcAft>
                <a:spcPts val="0"/>
              </a:spcAft>
            </a:pPr>
            <a:r>
              <a:rPr lang="zh-CN" altLang="en-US" sz="1600">
                <a:cs typeface="汉仪劲楷简" panose="00020600040101010101" charset="-122"/>
              </a:rPr>
              <a:t>邓小平在领导改革开放和现代化建设这一新的革命过程中，不断提出和反复思考着“什么是社会主义，怎样建设社会主义”。邓小平理论贯穿了解放思想、实事求是的思想路线，围绕着“什么是社会主义、怎样建设社会主义”这个基本的理论问题。</a:t>
            </a:r>
            <a:endParaRPr lang="zh-CN" altLang="en-US" sz="1600">
              <a:cs typeface="汉仪劲楷简" panose="00020600040101010101" charset="-122"/>
            </a:endParaRPr>
          </a:p>
        </p:txBody>
      </p:sp>
      <p:sp>
        <p:nvSpPr>
          <p:cNvPr id="37" name="文本框 36"/>
          <p:cNvSpPr txBox="1"/>
          <p:nvPr/>
        </p:nvSpPr>
        <p:spPr>
          <a:xfrm>
            <a:off x="8290560" y="4137660"/>
            <a:ext cx="3355340" cy="2155825"/>
          </a:xfrm>
          <a:prstGeom prst="rect">
            <a:avLst/>
          </a:prstGeom>
          <a:noFill/>
        </p:spPr>
        <p:txBody>
          <a:bodyPr wrap="square" rtlCol="0">
            <a:spAutoFit/>
          </a:bodyPr>
          <a:p>
            <a:pPr>
              <a:lnSpc>
                <a:spcPct val="120000"/>
              </a:lnSpc>
              <a:spcBef>
                <a:spcPts val="0"/>
              </a:spcBef>
              <a:spcAft>
                <a:spcPts val="0"/>
              </a:spcAft>
            </a:pPr>
            <a:r>
              <a:rPr lang="zh-CN" altLang="en-US" sz="1600">
                <a:cs typeface="汉仪劲楷简" panose="00020600040101010101" charset="-122"/>
              </a:rPr>
              <a:t>邓小平理论第一次比较系统地初步回答了建设中国特色社会主义的一系列基本问题，包括社会主义初级阶段理论，党的基本路线，社会主义根本任务的理论，“三步走”战略等，形成了一个比较完备的科学体系。</a:t>
            </a:r>
            <a:endParaRPr lang="zh-CN" altLang="en-US" sz="1600">
              <a:cs typeface="汉仪劲楷简" panose="000206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74" name="组合 173"/>
          <p:cNvGrpSpPr/>
          <p:nvPr/>
        </p:nvGrpSpPr>
        <p:grpSpPr>
          <a:xfrm>
            <a:off x="3762693" y="790575"/>
            <a:ext cx="4666615" cy="0"/>
            <a:chOff x="5925" y="1245"/>
            <a:chExt cx="7349" cy="0"/>
          </a:xfrm>
        </p:grpSpPr>
        <p:cxnSp>
          <p:nvCxnSpPr>
            <p:cNvPr id="175" name="直接连接符 174"/>
            <p:cNvCxnSpPr/>
            <p:nvPr/>
          </p:nvCxnSpPr>
          <p:spPr>
            <a:xfrm>
              <a:off x="5925" y="1245"/>
              <a:ext cx="1755" cy="0"/>
            </a:xfrm>
            <a:prstGeom prst="line">
              <a:avLst/>
            </a:prstGeom>
            <a:ln w="254">
              <a:gradFill>
                <a:gsLst>
                  <a:gs pos="0">
                    <a:srgbClr val="8F0000">
                      <a:alpha val="0"/>
                    </a:srgbClr>
                  </a:gs>
                  <a:gs pos="100000">
                    <a:srgbClr val="8F0000"/>
                  </a:gs>
                </a:gsLst>
                <a:lin ang="0" scaled="1"/>
              </a:gradFill>
              <a:tailEnd type="oval" w="sm" len="sm"/>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flipH="1">
              <a:off x="11520" y="1245"/>
              <a:ext cx="1755" cy="0"/>
            </a:xfrm>
            <a:prstGeom prst="line">
              <a:avLst/>
            </a:prstGeom>
            <a:ln w="254">
              <a:gradFill>
                <a:gsLst>
                  <a:gs pos="0">
                    <a:srgbClr val="8F0000">
                      <a:alpha val="0"/>
                    </a:srgbClr>
                  </a:gs>
                  <a:gs pos="100000">
                    <a:srgbClr val="8F0000"/>
                  </a:gs>
                </a:gsLst>
                <a:lin ang="0" scaled="1"/>
              </a:gradFill>
              <a:tailEnd type="oval" w="sm" len="sm"/>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4954905" y="476885"/>
            <a:ext cx="2282190" cy="645160"/>
          </a:xfrm>
          <a:prstGeom prst="rect">
            <a:avLst/>
          </a:prstGeom>
          <a:noFill/>
        </p:spPr>
        <p:txBody>
          <a:bodyPr wrap="square" rtlCol="0">
            <a:spAutoFit/>
          </a:bodyPr>
          <a:p>
            <a:pPr algn="dist"/>
            <a:r>
              <a:rPr lang="zh-CN" altLang="en-US" sz="3600">
                <a:solidFill>
                  <a:srgbClr val="8F0000"/>
                </a:solidFill>
                <a:latin typeface="汉仪程行简" panose="00020600040101010101" charset="-122"/>
                <a:ea typeface="汉仪程行简" panose="00020600040101010101" charset="-122"/>
                <a:cs typeface="汉仪劲楷简" panose="00020600040101010101" charset="-122"/>
              </a:rPr>
              <a:t>主要</a:t>
            </a:r>
            <a:r>
              <a:rPr lang="zh-CN" altLang="en-US" sz="3600">
                <a:solidFill>
                  <a:srgbClr val="8F0000"/>
                </a:solidFill>
                <a:latin typeface="汉仪程行简" panose="00020600040101010101" charset="-122"/>
                <a:ea typeface="汉仪程行简" panose="00020600040101010101" charset="-122"/>
                <a:cs typeface="汉仪劲楷简" panose="00020600040101010101" charset="-122"/>
              </a:rPr>
              <a:t>内容</a:t>
            </a:r>
            <a:endParaRPr lang="zh-CN" altLang="en-US" sz="3600">
              <a:solidFill>
                <a:srgbClr val="8F0000"/>
              </a:solidFill>
              <a:latin typeface="汉仪程行简" panose="00020600040101010101" charset="-122"/>
              <a:ea typeface="汉仪程行简" panose="00020600040101010101" charset="-122"/>
              <a:cs typeface="汉仪劲楷简" panose="00020600040101010101" charset="-122"/>
            </a:endParaRPr>
          </a:p>
        </p:txBody>
      </p:sp>
      <p:grpSp>
        <p:nvGrpSpPr>
          <p:cNvPr id="14" name="组合 13"/>
          <p:cNvGrpSpPr/>
          <p:nvPr/>
        </p:nvGrpSpPr>
        <p:grpSpPr>
          <a:xfrm>
            <a:off x="554990" y="2000250"/>
            <a:ext cx="2060575" cy="2062480"/>
            <a:chOff x="874" y="2130"/>
            <a:chExt cx="3245" cy="3352"/>
          </a:xfrm>
        </p:grpSpPr>
        <p:sp>
          <p:nvSpPr>
            <p:cNvPr id="6" name="任意多边形 5"/>
            <p:cNvSpPr/>
            <p:nvPr/>
          </p:nvSpPr>
          <p:spPr>
            <a:xfrm>
              <a:off x="874" y="2553"/>
              <a:ext cx="3230" cy="2840"/>
            </a:xfrm>
            <a:custGeom>
              <a:avLst/>
              <a:gdLst>
                <a:gd name="connsiteX0" fmla="*/ 3230 w 3230"/>
                <a:gd name="connsiteY0" fmla="*/ 2548 h 2840"/>
                <a:gd name="connsiteX1" fmla="*/ 2938 w 3230"/>
                <a:gd name="connsiteY1" fmla="*/ 2840 h 2840"/>
                <a:gd name="connsiteX2" fmla="*/ 301 w 3230"/>
                <a:gd name="connsiteY2" fmla="*/ 2840 h 2840"/>
                <a:gd name="connsiteX3" fmla="*/ 9 w 3230"/>
                <a:gd name="connsiteY3" fmla="*/ 2548 h 2840"/>
                <a:gd name="connsiteX4" fmla="*/ 0 w 3230"/>
                <a:gd name="connsiteY4" fmla="*/ 1766 h 2840"/>
                <a:gd name="connsiteX5" fmla="*/ 9 w 3230"/>
                <a:gd name="connsiteY5" fmla="*/ 292 h 2840"/>
                <a:gd name="connsiteX6" fmla="*/ 301 w 3230"/>
                <a:gd name="connsiteY6" fmla="*/ 0 h 2840"/>
                <a:gd name="connsiteX7" fmla="*/ 2938 w 3230"/>
                <a:gd name="connsiteY7" fmla="*/ 0 h 2840"/>
                <a:gd name="connsiteX8" fmla="*/ 3230 w 3230"/>
                <a:gd name="connsiteY8" fmla="*/ 292 h 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 h="2840">
                  <a:moveTo>
                    <a:pt x="3230" y="2548"/>
                  </a:moveTo>
                  <a:cubicBezTo>
                    <a:pt x="3230" y="2709"/>
                    <a:pt x="3099" y="2840"/>
                    <a:pt x="2938" y="2840"/>
                  </a:cubicBezTo>
                  <a:lnTo>
                    <a:pt x="301" y="2840"/>
                  </a:lnTo>
                  <a:cubicBezTo>
                    <a:pt x="140" y="2840"/>
                    <a:pt x="9" y="2709"/>
                    <a:pt x="9" y="2548"/>
                  </a:cubicBezTo>
                  <a:lnTo>
                    <a:pt x="0" y="1766"/>
                  </a:lnTo>
                  <a:lnTo>
                    <a:pt x="9" y="292"/>
                  </a:lnTo>
                  <a:cubicBezTo>
                    <a:pt x="9" y="131"/>
                    <a:pt x="140" y="0"/>
                    <a:pt x="301" y="0"/>
                  </a:cubicBezTo>
                  <a:lnTo>
                    <a:pt x="2938" y="0"/>
                  </a:lnTo>
                  <a:cubicBezTo>
                    <a:pt x="3099" y="0"/>
                    <a:pt x="3230" y="131"/>
                    <a:pt x="3230" y="292"/>
                  </a:cubicBezTo>
                </a:path>
              </a:pathLst>
            </a:custGeom>
            <a:noFill/>
            <a:ln>
              <a:solidFill>
                <a:srgbClr val="BD482D"/>
              </a:solidFill>
              <a:headEnd type="oval" w="sm" len="sm"/>
              <a:tailEnd type="oval" w="sm" len="sm"/>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nvGrpSpPr>
            <p:cNvPr id="9" name="组合 8"/>
            <p:cNvGrpSpPr/>
            <p:nvPr/>
          </p:nvGrpSpPr>
          <p:grpSpPr>
            <a:xfrm>
              <a:off x="1748" y="5224"/>
              <a:ext cx="1330" cy="258"/>
              <a:chOff x="1282" y="5179"/>
              <a:chExt cx="2385" cy="258"/>
            </a:xfrm>
          </p:grpSpPr>
          <p:sp>
            <p:nvSpPr>
              <p:cNvPr id="7" name="圆角矩形 6"/>
              <p:cNvSpPr/>
              <p:nvPr/>
            </p:nvSpPr>
            <p:spPr>
              <a:xfrm>
                <a:off x="1282" y="5179"/>
                <a:ext cx="1388" cy="25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8" name="圆角矩形 7"/>
              <p:cNvSpPr/>
              <p:nvPr/>
            </p:nvSpPr>
            <p:spPr>
              <a:xfrm>
                <a:off x="2279" y="5179"/>
                <a:ext cx="1388" cy="259"/>
              </a:xfrm>
              <a:prstGeom prst="roundRect">
                <a:avLst/>
              </a:prstGeom>
              <a:solidFill>
                <a:srgbClr val="BD4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sp>
          <p:nvSpPr>
            <p:cNvPr id="12" name="圆角矩形 11"/>
            <p:cNvSpPr/>
            <p:nvPr/>
          </p:nvSpPr>
          <p:spPr>
            <a:xfrm>
              <a:off x="1011" y="2705"/>
              <a:ext cx="2896" cy="2598"/>
            </a:xfrm>
            <a:prstGeom prst="roundRect">
              <a:avLst>
                <a:gd name="adj" fmla="val 3512"/>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0" name="六边形 9"/>
            <p:cNvSpPr/>
            <p:nvPr/>
          </p:nvSpPr>
          <p:spPr>
            <a:xfrm>
              <a:off x="1810" y="2130"/>
              <a:ext cx="1358" cy="1178"/>
            </a:xfrm>
            <a:prstGeom prst="hexagon">
              <a:avLst/>
            </a:prstGeom>
            <a:solidFill>
              <a:schemeClr val="bg1"/>
            </a:solidFill>
            <a:ln>
              <a:noFill/>
            </a:ln>
            <a:effectLst>
              <a:outerShdw blurRad="635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1" name="六边形 10"/>
            <p:cNvSpPr/>
            <p:nvPr/>
          </p:nvSpPr>
          <p:spPr>
            <a:xfrm>
              <a:off x="1922" y="2227"/>
              <a:ext cx="1133" cy="983"/>
            </a:xfrm>
            <a:prstGeom prst="hexagon">
              <a:avLst/>
            </a:prstGeom>
            <a:solidFill>
              <a:srgbClr val="8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cxnSp>
          <p:nvCxnSpPr>
            <p:cNvPr id="13" name="直接连接符 12"/>
            <p:cNvCxnSpPr/>
            <p:nvPr/>
          </p:nvCxnSpPr>
          <p:spPr>
            <a:xfrm>
              <a:off x="4119" y="3096"/>
              <a:ext cx="0" cy="1733"/>
            </a:xfrm>
            <a:prstGeom prst="line">
              <a:avLst/>
            </a:prstGeom>
            <a:ln w="12700">
              <a:solidFill>
                <a:srgbClr val="BD482D"/>
              </a:solidFill>
              <a:prstDash val="dash"/>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2813050" y="2000250"/>
            <a:ext cx="2060575" cy="2062480"/>
            <a:chOff x="874" y="2130"/>
            <a:chExt cx="3245" cy="3352"/>
          </a:xfrm>
        </p:grpSpPr>
        <p:sp>
          <p:nvSpPr>
            <p:cNvPr id="16" name="任意多边形 15"/>
            <p:cNvSpPr/>
            <p:nvPr/>
          </p:nvSpPr>
          <p:spPr>
            <a:xfrm>
              <a:off x="874" y="2553"/>
              <a:ext cx="3230" cy="2840"/>
            </a:xfrm>
            <a:custGeom>
              <a:avLst/>
              <a:gdLst>
                <a:gd name="connsiteX0" fmla="*/ 3230 w 3230"/>
                <a:gd name="connsiteY0" fmla="*/ 2548 h 2840"/>
                <a:gd name="connsiteX1" fmla="*/ 2938 w 3230"/>
                <a:gd name="connsiteY1" fmla="*/ 2840 h 2840"/>
                <a:gd name="connsiteX2" fmla="*/ 301 w 3230"/>
                <a:gd name="connsiteY2" fmla="*/ 2840 h 2840"/>
                <a:gd name="connsiteX3" fmla="*/ 9 w 3230"/>
                <a:gd name="connsiteY3" fmla="*/ 2548 h 2840"/>
                <a:gd name="connsiteX4" fmla="*/ 0 w 3230"/>
                <a:gd name="connsiteY4" fmla="*/ 1766 h 2840"/>
                <a:gd name="connsiteX5" fmla="*/ 9 w 3230"/>
                <a:gd name="connsiteY5" fmla="*/ 292 h 2840"/>
                <a:gd name="connsiteX6" fmla="*/ 301 w 3230"/>
                <a:gd name="connsiteY6" fmla="*/ 0 h 2840"/>
                <a:gd name="connsiteX7" fmla="*/ 2938 w 3230"/>
                <a:gd name="connsiteY7" fmla="*/ 0 h 2840"/>
                <a:gd name="connsiteX8" fmla="*/ 3230 w 3230"/>
                <a:gd name="connsiteY8" fmla="*/ 292 h 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 h="2840">
                  <a:moveTo>
                    <a:pt x="3230" y="2548"/>
                  </a:moveTo>
                  <a:cubicBezTo>
                    <a:pt x="3230" y="2709"/>
                    <a:pt x="3099" y="2840"/>
                    <a:pt x="2938" y="2840"/>
                  </a:cubicBezTo>
                  <a:lnTo>
                    <a:pt x="301" y="2840"/>
                  </a:lnTo>
                  <a:cubicBezTo>
                    <a:pt x="140" y="2840"/>
                    <a:pt x="9" y="2709"/>
                    <a:pt x="9" y="2548"/>
                  </a:cubicBezTo>
                  <a:lnTo>
                    <a:pt x="0" y="1766"/>
                  </a:lnTo>
                  <a:lnTo>
                    <a:pt x="9" y="292"/>
                  </a:lnTo>
                  <a:cubicBezTo>
                    <a:pt x="9" y="131"/>
                    <a:pt x="140" y="0"/>
                    <a:pt x="301" y="0"/>
                  </a:cubicBezTo>
                  <a:lnTo>
                    <a:pt x="2938" y="0"/>
                  </a:lnTo>
                  <a:cubicBezTo>
                    <a:pt x="3099" y="0"/>
                    <a:pt x="3230" y="131"/>
                    <a:pt x="3230" y="292"/>
                  </a:cubicBezTo>
                </a:path>
              </a:pathLst>
            </a:custGeom>
            <a:noFill/>
            <a:ln>
              <a:solidFill>
                <a:srgbClr val="BD482D"/>
              </a:solidFill>
              <a:headEnd type="oval" w="sm" len="sm"/>
              <a:tailEnd type="oval" w="sm" len="sm"/>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nvGrpSpPr>
            <p:cNvPr id="17" name="组合 16"/>
            <p:cNvGrpSpPr/>
            <p:nvPr/>
          </p:nvGrpSpPr>
          <p:grpSpPr>
            <a:xfrm>
              <a:off x="1748" y="5224"/>
              <a:ext cx="1330" cy="258"/>
              <a:chOff x="1282" y="5179"/>
              <a:chExt cx="2385" cy="258"/>
            </a:xfrm>
          </p:grpSpPr>
          <p:sp>
            <p:nvSpPr>
              <p:cNvPr id="18" name="圆角矩形 17"/>
              <p:cNvSpPr/>
              <p:nvPr/>
            </p:nvSpPr>
            <p:spPr>
              <a:xfrm>
                <a:off x="1282" y="5179"/>
                <a:ext cx="1388" cy="25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9" name="圆角矩形 18"/>
              <p:cNvSpPr/>
              <p:nvPr/>
            </p:nvSpPr>
            <p:spPr>
              <a:xfrm>
                <a:off x="2279" y="5179"/>
                <a:ext cx="1388" cy="259"/>
              </a:xfrm>
              <a:prstGeom prst="roundRect">
                <a:avLst/>
              </a:prstGeom>
              <a:solidFill>
                <a:srgbClr val="BD4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sp>
          <p:nvSpPr>
            <p:cNvPr id="20" name="圆角矩形 19"/>
            <p:cNvSpPr/>
            <p:nvPr/>
          </p:nvSpPr>
          <p:spPr>
            <a:xfrm>
              <a:off x="1011" y="2705"/>
              <a:ext cx="2896" cy="2598"/>
            </a:xfrm>
            <a:prstGeom prst="roundRect">
              <a:avLst>
                <a:gd name="adj" fmla="val 3512"/>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21" name="六边形 20"/>
            <p:cNvSpPr/>
            <p:nvPr/>
          </p:nvSpPr>
          <p:spPr>
            <a:xfrm>
              <a:off x="1810" y="2130"/>
              <a:ext cx="1358" cy="1178"/>
            </a:xfrm>
            <a:prstGeom prst="hexagon">
              <a:avLst/>
            </a:prstGeom>
            <a:solidFill>
              <a:schemeClr val="bg1"/>
            </a:solidFill>
            <a:ln>
              <a:noFill/>
            </a:ln>
            <a:effectLst>
              <a:outerShdw blurRad="635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23" name="六边形 22"/>
            <p:cNvSpPr/>
            <p:nvPr/>
          </p:nvSpPr>
          <p:spPr>
            <a:xfrm>
              <a:off x="1922" y="2227"/>
              <a:ext cx="1133" cy="983"/>
            </a:xfrm>
            <a:prstGeom prst="hexagon">
              <a:avLst/>
            </a:prstGeom>
            <a:solidFill>
              <a:srgbClr val="8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cxnSp>
          <p:nvCxnSpPr>
            <p:cNvPr id="24" name="直接连接符 23"/>
            <p:cNvCxnSpPr/>
            <p:nvPr/>
          </p:nvCxnSpPr>
          <p:spPr>
            <a:xfrm>
              <a:off x="4119" y="3096"/>
              <a:ext cx="0" cy="1733"/>
            </a:xfrm>
            <a:prstGeom prst="line">
              <a:avLst/>
            </a:prstGeom>
            <a:ln w="12700">
              <a:solidFill>
                <a:srgbClr val="BD482D"/>
              </a:solidFill>
              <a:prstDash val="dash"/>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5071110" y="2000250"/>
            <a:ext cx="2060575" cy="2062480"/>
            <a:chOff x="874" y="2130"/>
            <a:chExt cx="3245" cy="3352"/>
          </a:xfrm>
        </p:grpSpPr>
        <p:sp>
          <p:nvSpPr>
            <p:cNvPr id="26" name="任意多边形 25"/>
            <p:cNvSpPr/>
            <p:nvPr/>
          </p:nvSpPr>
          <p:spPr>
            <a:xfrm>
              <a:off x="874" y="2553"/>
              <a:ext cx="3230" cy="2840"/>
            </a:xfrm>
            <a:custGeom>
              <a:avLst/>
              <a:gdLst>
                <a:gd name="connsiteX0" fmla="*/ 3230 w 3230"/>
                <a:gd name="connsiteY0" fmla="*/ 2548 h 2840"/>
                <a:gd name="connsiteX1" fmla="*/ 2938 w 3230"/>
                <a:gd name="connsiteY1" fmla="*/ 2840 h 2840"/>
                <a:gd name="connsiteX2" fmla="*/ 301 w 3230"/>
                <a:gd name="connsiteY2" fmla="*/ 2840 h 2840"/>
                <a:gd name="connsiteX3" fmla="*/ 9 w 3230"/>
                <a:gd name="connsiteY3" fmla="*/ 2548 h 2840"/>
                <a:gd name="connsiteX4" fmla="*/ 0 w 3230"/>
                <a:gd name="connsiteY4" fmla="*/ 1766 h 2840"/>
                <a:gd name="connsiteX5" fmla="*/ 9 w 3230"/>
                <a:gd name="connsiteY5" fmla="*/ 292 h 2840"/>
                <a:gd name="connsiteX6" fmla="*/ 301 w 3230"/>
                <a:gd name="connsiteY6" fmla="*/ 0 h 2840"/>
                <a:gd name="connsiteX7" fmla="*/ 2938 w 3230"/>
                <a:gd name="connsiteY7" fmla="*/ 0 h 2840"/>
                <a:gd name="connsiteX8" fmla="*/ 3230 w 3230"/>
                <a:gd name="connsiteY8" fmla="*/ 292 h 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 h="2840">
                  <a:moveTo>
                    <a:pt x="3230" y="2548"/>
                  </a:moveTo>
                  <a:cubicBezTo>
                    <a:pt x="3230" y="2709"/>
                    <a:pt x="3099" y="2840"/>
                    <a:pt x="2938" y="2840"/>
                  </a:cubicBezTo>
                  <a:lnTo>
                    <a:pt x="301" y="2840"/>
                  </a:lnTo>
                  <a:cubicBezTo>
                    <a:pt x="140" y="2840"/>
                    <a:pt x="9" y="2709"/>
                    <a:pt x="9" y="2548"/>
                  </a:cubicBezTo>
                  <a:lnTo>
                    <a:pt x="0" y="1766"/>
                  </a:lnTo>
                  <a:lnTo>
                    <a:pt x="9" y="292"/>
                  </a:lnTo>
                  <a:cubicBezTo>
                    <a:pt x="9" y="131"/>
                    <a:pt x="140" y="0"/>
                    <a:pt x="301" y="0"/>
                  </a:cubicBezTo>
                  <a:lnTo>
                    <a:pt x="2938" y="0"/>
                  </a:lnTo>
                  <a:cubicBezTo>
                    <a:pt x="3099" y="0"/>
                    <a:pt x="3230" y="131"/>
                    <a:pt x="3230" y="292"/>
                  </a:cubicBezTo>
                </a:path>
              </a:pathLst>
            </a:custGeom>
            <a:noFill/>
            <a:ln>
              <a:solidFill>
                <a:srgbClr val="BD482D"/>
              </a:solidFill>
              <a:headEnd type="oval" w="sm" len="sm"/>
              <a:tailEnd type="oval" w="sm" len="sm"/>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nvGrpSpPr>
            <p:cNvPr id="27" name="组合 26"/>
            <p:cNvGrpSpPr/>
            <p:nvPr/>
          </p:nvGrpSpPr>
          <p:grpSpPr>
            <a:xfrm>
              <a:off x="1748" y="5224"/>
              <a:ext cx="1330" cy="258"/>
              <a:chOff x="1282" y="5179"/>
              <a:chExt cx="2385" cy="258"/>
            </a:xfrm>
          </p:grpSpPr>
          <p:sp>
            <p:nvSpPr>
              <p:cNvPr id="28" name="圆角矩形 27"/>
              <p:cNvSpPr/>
              <p:nvPr/>
            </p:nvSpPr>
            <p:spPr>
              <a:xfrm>
                <a:off x="1282" y="5179"/>
                <a:ext cx="1388" cy="25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29" name="圆角矩形 28"/>
              <p:cNvSpPr/>
              <p:nvPr/>
            </p:nvSpPr>
            <p:spPr>
              <a:xfrm>
                <a:off x="2279" y="5179"/>
                <a:ext cx="1388" cy="259"/>
              </a:xfrm>
              <a:prstGeom prst="roundRect">
                <a:avLst/>
              </a:prstGeom>
              <a:solidFill>
                <a:srgbClr val="BD4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sp>
          <p:nvSpPr>
            <p:cNvPr id="30" name="圆角矩形 29"/>
            <p:cNvSpPr/>
            <p:nvPr/>
          </p:nvSpPr>
          <p:spPr>
            <a:xfrm>
              <a:off x="1011" y="2705"/>
              <a:ext cx="2896" cy="2598"/>
            </a:xfrm>
            <a:prstGeom prst="roundRect">
              <a:avLst>
                <a:gd name="adj" fmla="val 3512"/>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31" name="六边形 30"/>
            <p:cNvSpPr/>
            <p:nvPr/>
          </p:nvSpPr>
          <p:spPr>
            <a:xfrm>
              <a:off x="1810" y="2130"/>
              <a:ext cx="1358" cy="1178"/>
            </a:xfrm>
            <a:prstGeom prst="hexagon">
              <a:avLst/>
            </a:prstGeom>
            <a:solidFill>
              <a:schemeClr val="bg1"/>
            </a:solidFill>
            <a:ln>
              <a:noFill/>
            </a:ln>
            <a:effectLst>
              <a:outerShdw blurRad="635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32" name="六边形 31"/>
            <p:cNvSpPr/>
            <p:nvPr/>
          </p:nvSpPr>
          <p:spPr>
            <a:xfrm>
              <a:off x="1922" y="2227"/>
              <a:ext cx="1133" cy="983"/>
            </a:xfrm>
            <a:prstGeom prst="hexagon">
              <a:avLst/>
            </a:prstGeom>
            <a:solidFill>
              <a:srgbClr val="8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cxnSp>
          <p:nvCxnSpPr>
            <p:cNvPr id="33" name="直接连接符 32"/>
            <p:cNvCxnSpPr/>
            <p:nvPr/>
          </p:nvCxnSpPr>
          <p:spPr>
            <a:xfrm>
              <a:off x="4119" y="3096"/>
              <a:ext cx="0" cy="1733"/>
            </a:xfrm>
            <a:prstGeom prst="line">
              <a:avLst/>
            </a:prstGeom>
            <a:ln w="12700">
              <a:solidFill>
                <a:srgbClr val="BD482D"/>
              </a:solidFill>
              <a:prstDash val="dash"/>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7329170" y="2000250"/>
            <a:ext cx="2060575" cy="2062480"/>
            <a:chOff x="874" y="2130"/>
            <a:chExt cx="3245" cy="3352"/>
          </a:xfrm>
        </p:grpSpPr>
        <p:sp>
          <p:nvSpPr>
            <p:cNvPr id="35" name="任意多边形 34"/>
            <p:cNvSpPr/>
            <p:nvPr/>
          </p:nvSpPr>
          <p:spPr>
            <a:xfrm>
              <a:off x="874" y="2553"/>
              <a:ext cx="3230" cy="2840"/>
            </a:xfrm>
            <a:custGeom>
              <a:avLst/>
              <a:gdLst>
                <a:gd name="connsiteX0" fmla="*/ 3230 w 3230"/>
                <a:gd name="connsiteY0" fmla="*/ 2548 h 2840"/>
                <a:gd name="connsiteX1" fmla="*/ 2938 w 3230"/>
                <a:gd name="connsiteY1" fmla="*/ 2840 h 2840"/>
                <a:gd name="connsiteX2" fmla="*/ 301 w 3230"/>
                <a:gd name="connsiteY2" fmla="*/ 2840 h 2840"/>
                <a:gd name="connsiteX3" fmla="*/ 9 w 3230"/>
                <a:gd name="connsiteY3" fmla="*/ 2548 h 2840"/>
                <a:gd name="connsiteX4" fmla="*/ 0 w 3230"/>
                <a:gd name="connsiteY4" fmla="*/ 1766 h 2840"/>
                <a:gd name="connsiteX5" fmla="*/ 9 w 3230"/>
                <a:gd name="connsiteY5" fmla="*/ 292 h 2840"/>
                <a:gd name="connsiteX6" fmla="*/ 301 w 3230"/>
                <a:gd name="connsiteY6" fmla="*/ 0 h 2840"/>
                <a:gd name="connsiteX7" fmla="*/ 2938 w 3230"/>
                <a:gd name="connsiteY7" fmla="*/ 0 h 2840"/>
                <a:gd name="connsiteX8" fmla="*/ 3230 w 3230"/>
                <a:gd name="connsiteY8" fmla="*/ 292 h 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 h="2840">
                  <a:moveTo>
                    <a:pt x="3230" y="2548"/>
                  </a:moveTo>
                  <a:cubicBezTo>
                    <a:pt x="3230" y="2709"/>
                    <a:pt x="3099" y="2840"/>
                    <a:pt x="2938" y="2840"/>
                  </a:cubicBezTo>
                  <a:lnTo>
                    <a:pt x="301" y="2840"/>
                  </a:lnTo>
                  <a:cubicBezTo>
                    <a:pt x="140" y="2840"/>
                    <a:pt x="9" y="2709"/>
                    <a:pt x="9" y="2548"/>
                  </a:cubicBezTo>
                  <a:lnTo>
                    <a:pt x="0" y="1766"/>
                  </a:lnTo>
                  <a:lnTo>
                    <a:pt x="9" y="292"/>
                  </a:lnTo>
                  <a:cubicBezTo>
                    <a:pt x="9" y="131"/>
                    <a:pt x="140" y="0"/>
                    <a:pt x="301" y="0"/>
                  </a:cubicBezTo>
                  <a:lnTo>
                    <a:pt x="2938" y="0"/>
                  </a:lnTo>
                  <a:cubicBezTo>
                    <a:pt x="3099" y="0"/>
                    <a:pt x="3230" y="131"/>
                    <a:pt x="3230" y="292"/>
                  </a:cubicBezTo>
                </a:path>
              </a:pathLst>
            </a:custGeom>
            <a:noFill/>
            <a:ln>
              <a:solidFill>
                <a:srgbClr val="BD482D"/>
              </a:solidFill>
              <a:headEnd type="oval" w="sm" len="sm"/>
              <a:tailEnd type="oval" w="sm" len="sm"/>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nvGrpSpPr>
            <p:cNvPr id="36" name="组合 35"/>
            <p:cNvGrpSpPr/>
            <p:nvPr/>
          </p:nvGrpSpPr>
          <p:grpSpPr>
            <a:xfrm>
              <a:off x="1748" y="5224"/>
              <a:ext cx="1330" cy="258"/>
              <a:chOff x="1282" y="5179"/>
              <a:chExt cx="2385" cy="258"/>
            </a:xfrm>
          </p:grpSpPr>
          <p:sp>
            <p:nvSpPr>
              <p:cNvPr id="37" name="圆角矩形 36"/>
              <p:cNvSpPr/>
              <p:nvPr/>
            </p:nvSpPr>
            <p:spPr>
              <a:xfrm>
                <a:off x="1282" y="5179"/>
                <a:ext cx="1388" cy="25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38" name="圆角矩形 37"/>
              <p:cNvSpPr/>
              <p:nvPr/>
            </p:nvSpPr>
            <p:spPr>
              <a:xfrm>
                <a:off x="2279" y="5179"/>
                <a:ext cx="1388" cy="259"/>
              </a:xfrm>
              <a:prstGeom prst="roundRect">
                <a:avLst/>
              </a:prstGeom>
              <a:solidFill>
                <a:srgbClr val="BD4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sp>
          <p:nvSpPr>
            <p:cNvPr id="39" name="圆角矩形 38"/>
            <p:cNvSpPr/>
            <p:nvPr/>
          </p:nvSpPr>
          <p:spPr>
            <a:xfrm>
              <a:off x="1011" y="2705"/>
              <a:ext cx="2896" cy="2598"/>
            </a:xfrm>
            <a:prstGeom prst="roundRect">
              <a:avLst>
                <a:gd name="adj" fmla="val 3512"/>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40" name="六边形 39"/>
            <p:cNvSpPr/>
            <p:nvPr/>
          </p:nvSpPr>
          <p:spPr>
            <a:xfrm>
              <a:off x="1810" y="2130"/>
              <a:ext cx="1358" cy="1178"/>
            </a:xfrm>
            <a:prstGeom prst="hexagon">
              <a:avLst/>
            </a:prstGeom>
            <a:solidFill>
              <a:schemeClr val="bg1"/>
            </a:solidFill>
            <a:ln>
              <a:noFill/>
            </a:ln>
            <a:effectLst>
              <a:outerShdw blurRad="635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41" name="六边形 40"/>
            <p:cNvSpPr/>
            <p:nvPr/>
          </p:nvSpPr>
          <p:spPr>
            <a:xfrm>
              <a:off x="1922" y="2227"/>
              <a:ext cx="1133" cy="983"/>
            </a:xfrm>
            <a:prstGeom prst="hexagon">
              <a:avLst/>
            </a:prstGeom>
            <a:solidFill>
              <a:srgbClr val="8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cxnSp>
          <p:nvCxnSpPr>
            <p:cNvPr id="42" name="直接连接符 41"/>
            <p:cNvCxnSpPr/>
            <p:nvPr/>
          </p:nvCxnSpPr>
          <p:spPr>
            <a:xfrm>
              <a:off x="4119" y="3096"/>
              <a:ext cx="0" cy="1733"/>
            </a:xfrm>
            <a:prstGeom prst="line">
              <a:avLst/>
            </a:prstGeom>
            <a:ln w="12700">
              <a:solidFill>
                <a:srgbClr val="BD482D"/>
              </a:solidFill>
              <a:prstDash val="dash"/>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9587230" y="2000250"/>
            <a:ext cx="2060575" cy="2062480"/>
            <a:chOff x="874" y="2130"/>
            <a:chExt cx="3245" cy="3352"/>
          </a:xfrm>
        </p:grpSpPr>
        <p:sp>
          <p:nvSpPr>
            <p:cNvPr id="44" name="任意多边形 43"/>
            <p:cNvSpPr/>
            <p:nvPr/>
          </p:nvSpPr>
          <p:spPr>
            <a:xfrm>
              <a:off x="874" y="2553"/>
              <a:ext cx="3230" cy="2840"/>
            </a:xfrm>
            <a:custGeom>
              <a:avLst/>
              <a:gdLst>
                <a:gd name="connsiteX0" fmla="*/ 3230 w 3230"/>
                <a:gd name="connsiteY0" fmla="*/ 2548 h 2840"/>
                <a:gd name="connsiteX1" fmla="*/ 2938 w 3230"/>
                <a:gd name="connsiteY1" fmla="*/ 2840 h 2840"/>
                <a:gd name="connsiteX2" fmla="*/ 301 w 3230"/>
                <a:gd name="connsiteY2" fmla="*/ 2840 h 2840"/>
                <a:gd name="connsiteX3" fmla="*/ 9 w 3230"/>
                <a:gd name="connsiteY3" fmla="*/ 2548 h 2840"/>
                <a:gd name="connsiteX4" fmla="*/ 0 w 3230"/>
                <a:gd name="connsiteY4" fmla="*/ 1766 h 2840"/>
                <a:gd name="connsiteX5" fmla="*/ 9 w 3230"/>
                <a:gd name="connsiteY5" fmla="*/ 292 h 2840"/>
                <a:gd name="connsiteX6" fmla="*/ 301 w 3230"/>
                <a:gd name="connsiteY6" fmla="*/ 0 h 2840"/>
                <a:gd name="connsiteX7" fmla="*/ 2938 w 3230"/>
                <a:gd name="connsiteY7" fmla="*/ 0 h 2840"/>
                <a:gd name="connsiteX8" fmla="*/ 3230 w 3230"/>
                <a:gd name="connsiteY8" fmla="*/ 292 h 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 h="2840">
                  <a:moveTo>
                    <a:pt x="3230" y="2548"/>
                  </a:moveTo>
                  <a:cubicBezTo>
                    <a:pt x="3230" y="2709"/>
                    <a:pt x="3099" y="2840"/>
                    <a:pt x="2938" y="2840"/>
                  </a:cubicBezTo>
                  <a:lnTo>
                    <a:pt x="301" y="2840"/>
                  </a:lnTo>
                  <a:cubicBezTo>
                    <a:pt x="140" y="2840"/>
                    <a:pt x="9" y="2709"/>
                    <a:pt x="9" y="2548"/>
                  </a:cubicBezTo>
                  <a:lnTo>
                    <a:pt x="0" y="1766"/>
                  </a:lnTo>
                  <a:lnTo>
                    <a:pt x="9" y="292"/>
                  </a:lnTo>
                  <a:cubicBezTo>
                    <a:pt x="9" y="131"/>
                    <a:pt x="140" y="0"/>
                    <a:pt x="301" y="0"/>
                  </a:cubicBezTo>
                  <a:lnTo>
                    <a:pt x="2938" y="0"/>
                  </a:lnTo>
                  <a:cubicBezTo>
                    <a:pt x="3099" y="0"/>
                    <a:pt x="3230" y="131"/>
                    <a:pt x="3230" y="292"/>
                  </a:cubicBezTo>
                </a:path>
              </a:pathLst>
            </a:custGeom>
            <a:noFill/>
            <a:ln>
              <a:solidFill>
                <a:srgbClr val="BD482D"/>
              </a:solidFill>
              <a:headEnd type="oval" w="sm" len="sm"/>
              <a:tailEnd type="oval" w="sm" len="sm"/>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nvGrpSpPr>
            <p:cNvPr id="45" name="组合 44"/>
            <p:cNvGrpSpPr/>
            <p:nvPr/>
          </p:nvGrpSpPr>
          <p:grpSpPr>
            <a:xfrm>
              <a:off x="1748" y="5224"/>
              <a:ext cx="1330" cy="258"/>
              <a:chOff x="1282" y="5179"/>
              <a:chExt cx="2385" cy="258"/>
            </a:xfrm>
          </p:grpSpPr>
          <p:sp>
            <p:nvSpPr>
              <p:cNvPr id="46" name="圆角矩形 45"/>
              <p:cNvSpPr/>
              <p:nvPr/>
            </p:nvSpPr>
            <p:spPr>
              <a:xfrm>
                <a:off x="1282" y="5179"/>
                <a:ext cx="1388" cy="25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47" name="圆角矩形 46"/>
              <p:cNvSpPr/>
              <p:nvPr/>
            </p:nvSpPr>
            <p:spPr>
              <a:xfrm>
                <a:off x="2279" y="5179"/>
                <a:ext cx="1388" cy="259"/>
              </a:xfrm>
              <a:prstGeom prst="roundRect">
                <a:avLst/>
              </a:prstGeom>
              <a:solidFill>
                <a:srgbClr val="BD4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sp>
          <p:nvSpPr>
            <p:cNvPr id="48" name="圆角矩形 47"/>
            <p:cNvSpPr/>
            <p:nvPr/>
          </p:nvSpPr>
          <p:spPr>
            <a:xfrm>
              <a:off x="1011" y="2705"/>
              <a:ext cx="2896" cy="2598"/>
            </a:xfrm>
            <a:prstGeom prst="roundRect">
              <a:avLst>
                <a:gd name="adj" fmla="val 3512"/>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49" name="六边形 48"/>
            <p:cNvSpPr/>
            <p:nvPr/>
          </p:nvSpPr>
          <p:spPr>
            <a:xfrm>
              <a:off x="1810" y="2130"/>
              <a:ext cx="1358" cy="1178"/>
            </a:xfrm>
            <a:prstGeom prst="hexagon">
              <a:avLst/>
            </a:prstGeom>
            <a:solidFill>
              <a:schemeClr val="bg1"/>
            </a:solidFill>
            <a:ln>
              <a:noFill/>
            </a:ln>
            <a:effectLst>
              <a:outerShdw blurRad="635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50" name="六边形 49"/>
            <p:cNvSpPr/>
            <p:nvPr/>
          </p:nvSpPr>
          <p:spPr>
            <a:xfrm>
              <a:off x="1922" y="2227"/>
              <a:ext cx="1133" cy="983"/>
            </a:xfrm>
            <a:prstGeom prst="hexagon">
              <a:avLst/>
            </a:prstGeom>
            <a:solidFill>
              <a:srgbClr val="8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cxnSp>
          <p:nvCxnSpPr>
            <p:cNvPr id="51" name="直接连接符 50"/>
            <p:cNvCxnSpPr/>
            <p:nvPr/>
          </p:nvCxnSpPr>
          <p:spPr>
            <a:xfrm>
              <a:off x="4119" y="3096"/>
              <a:ext cx="0" cy="1733"/>
            </a:xfrm>
            <a:prstGeom prst="line">
              <a:avLst/>
            </a:prstGeom>
            <a:ln w="12700">
              <a:solidFill>
                <a:srgbClr val="BD482D"/>
              </a:solidFill>
              <a:prstDash val="dash"/>
            </a:ln>
          </p:spPr>
          <p:style>
            <a:lnRef idx="1">
              <a:schemeClr val="accent1"/>
            </a:lnRef>
            <a:fillRef idx="0">
              <a:schemeClr val="accent1"/>
            </a:fillRef>
            <a:effectRef idx="0">
              <a:schemeClr val="accent1"/>
            </a:effectRef>
            <a:fontRef idx="minor">
              <a:schemeClr val="tx1"/>
            </a:fontRef>
          </p:style>
        </p:cxnSp>
      </p:grpSp>
      <p:sp>
        <p:nvSpPr>
          <p:cNvPr id="97" name="文本框 96"/>
          <p:cNvSpPr txBox="1"/>
          <p:nvPr/>
        </p:nvSpPr>
        <p:spPr>
          <a:xfrm>
            <a:off x="1252855" y="2167255"/>
            <a:ext cx="687070" cy="368300"/>
          </a:xfrm>
          <a:prstGeom prst="rect">
            <a:avLst/>
          </a:prstGeom>
          <a:noFill/>
        </p:spPr>
        <p:txBody>
          <a:bodyPr wrap="square" rtlCol="0">
            <a:spAutoFit/>
          </a:bodyPr>
          <a:p>
            <a:pPr algn="ctr">
              <a:lnSpc>
                <a:spcPct val="100000"/>
              </a:lnSpc>
              <a:spcBef>
                <a:spcPts val="0"/>
              </a:spcBef>
              <a:spcAft>
                <a:spcPts val="0"/>
              </a:spcAft>
            </a:pPr>
            <a:r>
              <a:rPr lang="zh-CN" altLang="en-US">
                <a:solidFill>
                  <a:schemeClr val="bg1"/>
                </a:solidFill>
                <a:latin typeface="汉仪劲楷简" panose="00020600040101010101" charset="-122"/>
                <a:ea typeface="汉仪劲楷简" panose="00020600040101010101" charset="-122"/>
                <a:cs typeface="汉仪劲楷简" panose="00020600040101010101" charset="-122"/>
              </a:rPr>
              <a:t>一</a:t>
            </a:r>
            <a:endParaRPr lang="zh-CN" altLang="en-US">
              <a:solidFill>
                <a:schemeClr val="bg1"/>
              </a:solidFill>
              <a:latin typeface="汉仪劲楷简" panose="00020600040101010101" charset="-122"/>
              <a:ea typeface="汉仪劲楷简" panose="00020600040101010101" charset="-122"/>
              <a:cs typeface="汉仪劲楷简" panose="00020600040101010101" charset="-122"/>
            </a:endParaRPr>
          </a:p>
        </p:txBody>
      </p:sp>
      <p:sp>
        <p:nvSpPr>
          <p:cNvPr id="99" name="文本框 98"/>
          <p:cNvSpPr txBox="1"/>
          <p:nvPr/>
        </p:nvSpPr>
        <p:spPr>
          <a:xfrm>
            <a:off x="3524250" y="2167255"/>
            <a:ext cx="687070" cy="368300"/>
          </a:xfrm>
          <a:prstGeom prst="rect">
            <a:avLst/>
          </a:prstGeom>
          <a:noFill/>
        </p:spPr>
        <p:txBody>
          <a:bodyPr wrap="square" rtlCol="0">
            <a:spAutoFit/>
          </a:bodyPr>
          <a:p>
            <a:pPr algn="ctr">
              <a:lnSpc>
                <a:spcPct val="100000"/>
              </a:lnSpc>
              <a:spcBef>
                <a:spcPts val="0"/>
              </a:spcBef>
              <a:spcAft>
                <a:spcPts val="0"/>
              </a:spcAft>
            </a:pPr>
            <a:r>
              <a:rPr lang="zh-CN">
                <a:solidFill>
                  <a:schemeClr val="bg1"/>
                </a:solidFill>
                <a:latin typeface="汉仪劲楷简" panose="00020600040101010101" charset="-122"/>
                <a:ea typeface="汉仪劲楷简" panose="00020600040101010101" charset="-122"/>
                <a:cs typeface="汉仪劲楷简" panose="00020600040101010101" charset="-122"/>
              </a:rPr>
              <a:t>二</a:t>
            </a:r>
            <a:endParaRPr lang="zh-CN">
              <a:solidFill>
                <a:schemeClr val="bg1"/>
              </a:solidFill>
              <a:latin typeface="汉仪劲楷简" panose="00020600040101010101" charset="-122"/>
              <a:ea typeface="汉仪劲楷简" panose="00020600040101010101" charset="-122"/>
              <a:cs typeface="汉仪劲楷简" panose="00020600040101010101" charset="-122"/>
            </a:endParaRPr>
          </a:p>
        </p:txBody>
      </p:sp>
      <p:sp>
        <p:nvSpPr>
          <p:cNvPr id="101" name="文本框 100"/>
          <p:cNvSpPr txBox="1"/>
          <p:nvPr/>
        </p:nvSpPr>
        <p:spPr>
          <a:xfrm>
            <a:off x="5776595" y="2167255"/>
            <a:ext cx="687070" cy="368300"/>
          </a:xfrm>
          <a:prstGeom prst="rect">
            <a:avLst/>
          </a:prstGeom>
          <a:noFill/>
        </p:spPr>
        <p:txBody>
          <a:bodyPr wrap="square" rtlCol="0">
            <a:spAutoFit/>
          </a:bodyPr>
          <a:p>
            <a:pPr algn="ctr">
              <a:lnSpc>
                <a:spcPct val="100000"/>
              </a:lnSpc>
              <a:spcBef>
                <a:spcPts val="0"/>
              </a:spcBef>
              <a:spcAft>
                <a:spcPts val="0"/>
              </a:spcAft>
            </a:pPr>
            <a:r>
              <a:rPr lang="zh-CN">
                <a:solidFill>
                  <a:schemeClr val="bg1"/>
                </a:solidFill>
                <a:latin typeface="汉仪劲楷简" panose="00020600040101010101" charset="-122"/>
                <a:ea typeface="汉仪劲楷简" panose="00020600040101010101" charset="-122"/>
                <a:cs typeface="汉仪劲楷简" panose="00020600040101010101" charset="-122"/>
              </a:rPr>
              <a:t>三</a:t>
            </a:r>
            <a:endParaRPr lang="zh-CN">
              <a:solidFill>
                <a:schemeClr val="bg1"/>
              </a:solidFill>
              <a:latin typeface="汉仪劲楷简" panose="00020600040101010101" charset="-122"/>
              <a:ea typeface="汉仪劲楷简" panose="00020600040101010101" charset="-122"/>
              <a:cs typeface="汉仪劲楷简" panose="00020600040101010101" charset="-122"/>
            </a:endParaRPr>
          </a:p>
        </p:txBody>
      </p:sp>
      <p:sp>
        <p:nvSpPr>
          <p:cNvPr id="103" name="文本框 102"/>
          <p:cNvSpPr txBox="1"/>
          <p:nvPr/>
        </p:nvSpPr>
        <p:spPr>
          <a:xfrm>
            <a:off x="8058150" y="2167255"/>
            <a:ext cx="687070" cy="368300"/>
          </a:xfrm>
          <a:prstGeom prst="rect">
            <a:avLst/>
          </a:prstGeom>
          <a:noFill/>
        </p:spPr>
        <p:txBody>
          <a:bodyPr wrap="square" rtlCol="0">
            <a:spAutoFit/>
          </a:bodyPr>
          <a:p>
            <a:pPr algn="ctr">
              <a:lnSpc>
                <a:spcPct val="100000"/>
              </a:lnSpc>
              <a:spcBef>
                <a:spcPts val="0"/>
              </a:spcBef>
              <a:spcAft>
                <a:spcPts val="0"/>
              </a:spcAft>
            </a:pPr>
            <a:r>
              <a:rPr lang="zh-CN">
                <a:solidFill>
                  <a:schemeClr val="bg1"/>
                </a:solidFill>
                <a:latin typeface="汉仪劲楷简" panose="00020600040101010101" charset="-122"/>
                <a:ea typeface="汉仪劲楷简" panose="00020600040101010101" charset="-122"/>
                <a:cs typeface="汉仪劲楷简" panose="00020600040101010101" charset="-122"/>
              </a:rPr>
              <a:t>四</a:t>
            </a:r>
            <a:endParaRPr lang="zh-CN">
              <a:solidFill>
                <a:schemeClr val="bg1"/>
              </a:solidFill>
              <a:latin typeface="汉仪劲楷简" panose="00020600040101010101" charset="-122"/>
              <a:ea typeface="汉仪劲楷简" panose="00020600040101010101" charset="-122"/>
              <a:cs typeface="汉仪劲楷简" panose="00020600040101010101" charset="-122"/>
            </a:endParaRPr>
          </a:p>
        </p:txBody>
      </p:sp>
      <p:sp>
        <p:nvSpPr>
          <p:cNvPr id="105" name="文本框 104"/>
          <p:cNvSpPr txBox="1"/>
          <p:nvPr/>
        </p:nvSpPr>
        <p:spPr>
          <a:xfrm>
            <a:off x="10291445" y="2167255"/>
            <a:ext cx="687070" cy="368300"/>
          </a:xfrm>
          <a:prstGeom prst="rect">
            <a:avLst/>
          </a:prstGeom>
          <a:noFill/>
        </p:spPr>
        <p:txBody>
          <a:bodyPr wrap="square" rtlCol="0">
            <a:spAutoFit/>
          </a:bodyPr>
          <a:p>
            <a:pPr algn="ctr">
              <a:lnSpc>
                <a:spcPct val="100000"/>
              </a:lnSpc>
              <a:spcBef>
                <a:spcPts val="0"/>
              </a:spcBef>
              <a:spcAft>
                <a:spcPts val="0"/>
              </a:spcAft>
            </a:pPr>
            <a:r>
              <a:rPr lang="zh-CN">
                <a:solidFill>
                  <a:schemeClr val="bg1"/>
                </a:solidFill>
                <a:latin typeface="汉仪劲楷简" panose="00020600040101010101" charset="-122"/>
                <a:ea typeface="汉仪劲楷简" panose="00020600040101010101" charset="-122"/>
                <a:cs typeface="汉仪劲楷简" panose="00020600040101010101" charset="-122"/>
              </a:rPr>
              <a:t>五</a:t>
            </a:r>
            <a:endParaRPr lang="zh-CN">
              <a:solidFill>
                <a:schemeClr val="bg1"/>
              </a:solidFill>
              <a:latin typeface="汉仪劲楷简" panose="00020600040101010101" charset="-122"/>
              <a:ea typeface="汉仪劲楷简" panose="00020600040101010101" charset="-122"/>
              <a:cs typeface="汉仪劲楷简" panose="00020600040101010101" charset="-122"/>
            </a:endParaRPr>
          </a:p>
        </p:txBody>
      </p:sp>
      <p:grpSp>
        <p:nvGrpSpPr>
          <p:cNvPr id="3" name="组合 2"/>
          <p:cNvGrpSpPr/>
          <p:nvPr/>
        </p:nvGrpSpPr>
        <p:grpSpPr>
          <a:xfrm>
            <a:off x="554990" y="4248150"/>
            <a:ext cx="2060575" cy="2062480"/>
            <a:chOff x="874" y="2130"/>
            <a:chExt cx="3245" cy="3352"/>
          </a:xfrm>
        </p:grpSpPr>
        <p:sp>
          <p:nvSpPr>
            <p:cNvPr id="4" name="任意多边形 3"/>
            <p:cNvSpPr/>
            <p:nvPr/>
          </p:nvSpPr>
          <p:spPr>
            <a:xfrm>
              <a:off x="874" y="2553"/>
              <a:ext cx="3230" cy="2840"/>
            </a:xfrm>
            <a:custGeom>
              <a:avLst/>
              <a:gdLst>
                <a:gd name="connsiteX0" fmla="*/ 3230 w 3230"/>
                <a:gd name="connsiteY0" fmla="*/ 2548 h 2840"/>
                <a:gd name="connsiteX1" fmla="*/ 2938 w 3230"/>
                <a:gd name="connsiteY1" fmla="*/ 2840 h 2840"/>
                <a:gd name="connsiteX2" fmla="*/ 301 w 3230"/>
                <a:gd name="connsiteY2" fmla="*/ 2840 h 2840"/>
                <a:gd name="connsiteX3" fmla="*/ 9 w 3230"/>
                <a:gd name="connsiteY3" fmla="*/ 2548 h 2840"/>
                <a:gd name="connsiteX4" fmla="*/ 0 w 3230"/>
                <a:gd name="connsiteY4" fmla="*/ 1766 h 2840"/>
                <a:gd name="connsiteX5" fmla="*/ 9 w 3230"/>
                <a:gd name="connsiteY5" fmla="*/ 292 h 2840"/>
                <a:gd name="connsiteX6" fmla="*/ 301 w 3230"/>
                <a:gd name="connsiteY6" fmla="*/ 0 h 2840"/>
                <a:gd name="connsiteX7" fmla="*/ 2938 w 3230"/>
                <a:gd name="connsiteY7" fmla="*/ 0 h 2840"/>
                <a:gd name="connsiteX8" fmla="*/ 3230 w 3230"/>
                <a:gd name="connsiteY8" fmla="*/ 292 h 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 h="2840">
                  <a:moveTo>
                    <a:pt x="3230" y="2548"/>
                  </a:moveTo>
                  <a:cubicBezTo>
                    <a:pt x="3230" y="2709"/>
                    <a:pt x="3099" y="2840"/>
                    <a:pt x="2938" y="2840"/>
                  </a:cubicBezTo>
                  <a:lnTo>
                    <a:pt x="301" y="2840"/>
                  </a:lnTo>
                  <a:cubicBezTo>
                    <a:pt x="140" y="2840"/>
                    <a:pt x="9" y="2709"/>
                    <a:pt x="9" y="2548"/>
                  </a:cubicBezTo>
                  <a:lnTo>
                    <a:pt x="0" y="1766"/>
                  </a:lnTo>
                  <a:lnTo>
                    <a:pt x="9" y="292"/>
                  </a:lnTo>
                  <a:cubicBezTo>
                    <a:pt x="9" y="131"/>
                    <a:pt x="140" y="0"/>
                    <a:pt x="301" y="0"/>
                  </a:cubicBezTo>
                  <a:lnTo>
                    <a:pt x="2938" y="0"/>
                  </a:lnTo>
                  <a:cubicBezTo>
                    <a:pt x="3099" y="0"/>
                    <a:pt x="3230" y="131"/>
                    <a:pt x="3230" y="292"/>
                  </a:cubicBezTo>
                </a:path>
              </a:pathLst>
            </a:custGeom>
            <a:noFill/>
            <a:ln>
              <a:solidFill>
                <a:schemeClr val="accent4">
                  <a:lumMod val="75000"/>
                </a:schemeClr>
              </a:solidFill>
              <a:headEnd type="oval" w="sm" len="sm"/>
              <a:tailEnd type="oval" w="sm" len="sm"/>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nvGrpSpPr>
            <p:cNvPr id="5" name="组合 4"/>
            <p:cNvGrpSpPr/>
            <p:nvPr/>
          </p:nvGrpSpPr>
          <p:grpSpPr>
            <a:xfrm>
              <a:off x="1748" y="5224"/>
              <a:ext cx="1330" cy="258"/>
              <a:chOff x="1282" y="5179"/>
              <a:chExt cx="2385" cy="258"/>
            </a:xfrm>
          </p:grpSpPr>
          <p:sp>
            <p:nvSpPr>
              <p:cNvPr id="22" name="圆角矩形 21"/>
              <p:cNvSpPr/>
              <p:nvPr/>
            </p:nvSpPr>
            <p:spPr>
              <a:xfrm>
                <a:off x="1282" y="5179"/>
                <a:ext cx="1388" cy="2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17" name="圆角矩形 116"/>
              <p:cNvSpPr/>
              <p:nvPr/>
            </p:nvSpPr>
            <p:spPr>
              <a:xfrm>
                <a:off x="2279" y="5179"/>
                <a:ext cx="1388" cy="2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sp>
          <p:nvSpPr>
            <p:cNvPr id="118" name="圆角矩形 117"/>
            <p:cNvSpPr/>
            <p:nvPr/>
          </p:nvSpPr>
          <p:spPr>
            <a:xfrm>
              <a:off x="1011" y="2705"/>
              <a:ext cx="2896" cy="2598"/>
            </a:xfrm>
            <a:prstGeom prst="roundRect">
              <a:avLst>
                <a:gd name="adj" fmla="val 3512"/>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19" name="六边形 118"/>
            <p:cNvSpPr/>
            <p:nvPr/>
          </p:nvSpPr>
          <p:spPr>
            <a:xfrm>
              <a:off x="1810" y="2130"/>
              <a:ext cx="1358" cy="1178"/>
            </a:xfrm>
            <a:prstGeom prst="hexagon">
              <a:avLst/>
            </a:prstGeom>
            <a:solidFill>
              <a:schemeClr val="bg1"/>
            </a:solidFill>
            <a:ln>
              <a:noFill/>
            </a:ln>
            <a:effectLst>
              <a:outerShdw blurRad="635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20" name="六边形 119"/>
            <p:cNvSpPr/>
            <p:nvPr/>
          </p:nvSpPr>
          <p:spPr>
            <a:xfrm>
              <a:off x="1922" y="2227"/>
              <a:ext cx="1133" cy="983"/>
            </a:xfrm>
            <a:prstGeom prst="hexag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cxnSp>
          <p:nvCxnSpPr>
            <p:cNvPr id="121" name="直接连接符 120"/>
            <p:cNvCxnSpPr/>
            <p:nvPr/>
          </p:nvCxnSpPr>
          <p:spPr>
            <a:xfrm>
              <a:off x="4119" y="3096"/>
              <a:ext cx="0" cy="1733"/>
            </a:xfrm>
            <a:prstGeom prst="line">
              <a:avLst/>
            </a:prstGeom>
            <a:ln w="127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22" name="组合 121"/>
          <p:cNvGrpSpPr/>
          <p:nvPr/>
        </p:nvGrpSpPr>
        <p:grpSpPr>
          <a:xfrm>
            <a:off x="2813050" y="4248150"/>
            <a:ext cx="2060575" cy="2062480"/>
            <a:chOff x="874" y="2130"/>
            <a:chExt cx="3245" cy="3352"/>
          </a:xfrm>
        </p:grpSpPr>
        <p:sp>
          <p:nvSpPr>
            <p:cNvPr id="123" name="任意多边形 122"/>
            <p:cNvSpPr/>
            <p:nvPr/>
          </p:nvSpPr>
          <p:spPr>
            <a:xfrm>
              <a:off x="874" y="2553"/>
              <a:ext cx="3230" cy="2840"/>
            </a:xfrm>
            <a:custGeom>
              <a:avLst/>
              <a:gdLst>
                <a:gd name="connsiteX0" fmla="*/ 3230 w 3230"/>
                <a:gd name="connsiteY0" fmla="*/ 2548 h 2840"/>
                <a:gd name="connsiteX1" fmla="*/ 2938 w 3230"/>
                <a:gd name="connsiteY1" fmla="*/ 2840 h 2840"/>
                <a:gd name="connsiteX2" fmla="*/ 301 w 3230"/>
                <a:gd name="connsiteY2" fmla="*/ 2840 h 2840"/>
                <a:gd name="connsiteX3" fmla="*/ 9 w 3230"/>
                <a:gd name="connsiteY3" fmla="*/ 2548 h 2840"/>
                <a:gd name="connsiteX4" fmla="*/ 0 w 3230"/>
                <a:gd name="connsiteY4" fmla="*/ 1766 h 2840"/>
                <a:gd name="connsiteX5" fmla="*/ 9 w 3230"/>
                <a:gd name="connsiteY5" fmla="*/ 292 h 2840"/>
                <a:gd name="connsiteX6" fmla="*/ 301 w 3230"/>
                <a:gd name="connsiteY6" fmla="*/ 0 h 2840"/>
                <a:gd name="connsiteX7" fmla="*/ 2938 w 3230"/>
                <a:gd name="connsiteY7" fmla="*/ 0 h 2840"/>
                <a:gd name="connsiteX8" fmla="*/ 3230 w 3230"/>
                <a:gd name="connsiteY8" fmla="*/ 292 h 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 h="2840">
                  <a:moveTo>
                    <a:pt x="3230" y="2548"/>
                  </a:moveTo>
                  <a:cubicBezTo>
                    <a:pt x="3230" y="2709"/>
                    <a:pt x="3099" y="2840"/>
                    <a:pt x="2938" y="2840"/>
                  </a:cubicBezTo>
                  <a:lnTo>
                    <a:pt x="301" y="2840"/>
                  </a:lnTo>
                  <a:cubicBezTo>
                    <a:pt x="140" y="2840"/>
                    <a:pt x="9" y="2709"/>
                    <a:pt x="9" y="2548"/>
                  </a:cubicBezTo>
                  <a:lnTo>
                    <a:pt x="0" y="1766"/>
                  </a:lnTo>
                  <a:lnTo>
                    <a:pt x="9" y="292"/>
                  </a:lnTo>
                  <a:cubicBezTo>
                    <a:pt x="9" y="131"/>
                    <a:pt x="140" y="0"/>
                    <a:pt x="301" y="0"/>
                  </a:cubicBezTo>
                  <a:lnTo>
                    <a:pt x="2938" y="0"/>
                  </a:lnTo>
                  <a:cubicBezTo>
                    <a:pt x="3099" y="0"/>
                    <a:pt x="3230" y="131"/>
                    <a:pt x="3230" y="292"/>
                  </a:cubicBezTo>
                </a:path>
              </a:pathLst>
            </a:custGeom>
            <a:noFill/>
            <a:ln>
              <a:solidFill>
                <a:schemeClr val="accent4">
                  <a:lumMod val="75000"/>
                </a:schemeClr>
              </a:solidFill>
              <a:headEnd type="oval" w="sm" len="sm"/>
              <a:tailEnd type="oval" w="sm" len="sm"/>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nvGrpSpPr>
            <p:cNvPr id="124" name="组合 123"/>
            <p:cNvGrpSpPr/>
            <p:nvPr/>
          </p:nvGrpSpPr>
          <p:grpSpPr>
            <a:xfrm>
              <a:off x="1748" y="5224"/>
              <a:ext cx="1330" cy="258"/>
              <a:chOff x="1282" y="5179"/>
              <a:chExt cx="2385" cy="258"/>
            </a:xfrm>
          </p:grpSpPr>
          <p:sp>
            <p:nvSpPr>
              <p:cNvPr id="125" name="圆角矩形 124"/>
              <p:cNvSpPr/>
              <p:nvPr/>
            </p:nvSpPr>
            <p:spPr>
              <a:xfrm>
                <a:off x="1282" y="5179"/>
                <a:ext cx="1388" cy="2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26" name="圆角矩形 125"/>
              <p:cNvSpPr/>
              <p:nvPr/>
            </p:nvSpPr>
            <p:spPr>
              <a:xfrm>
                <a:off x="2279" y="5179"/>
                <a:ext cx="1388" cy="2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sp>
          <p:nvSpPr>
            <p:cNvPr id="127" name="圆角矩形 126"/>
            <p:cNvSpPr/>
            <p:nvPr/>
          </p:nvSpPr>
          <p:spPr>
            <a:xfrm>
              <a:off x="1011" y="2705"/>
              <a:ext cx="2896" cy="2598"/>
            </a:xfrm>
            <a:prstGeom prst="roundRect">
              <a:avLst>
                <a:gd name="adj" fmla="val 3512"/>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28" name="六边形 127"/>
            <p:cNvSpPr/>
            <p:nvPr/>
          </p:nvSpPr>
          <p:spPr>
            <a:xfrm>
              <a:off x="1810" y="2130"/>
              <a:ext cx="1358" cy="1178"/>
            </a:xfrm>
            <a:prstGeom prst="hexagon">
              <a:avLst/>
            </a:prstGeom>
            <a:solidFill>
              <a:schemeClr val="bg1"/>
            </a:solidFill>
            <a:ln>
              <a:noFill/>
            </a:ln>
            <a:effectLst>
              <a:outerShdw blurRad="635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29" name="六边形 128"/>
            <p:cNvSpPr/>
            <p:nvPr/>
          </p:nvSpPr>
          <p:spPr>
            <a:xfrm>
              <a:off x="1922" y="2227"/>
              <a:ext cx="1133" cy="983"/>
            </a:xfrm>
            <a:prstGeom prst="hexag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cxnSp>
          <p:nvCxnSpPr>
            <p:cNvPr id="130" name="直接连接符 129"/>
            <p:cNvCxnSpPr/>
            <p:nvPr/>
          </p:nvCxnSpPr>
          <p:spPr>
            <a:xfrm>
              <a:off x="4119" y="3096"/>
              <a:ext cx="0" cy="1733"/>
            </a:xfrm>
            <a:prstGeom prst="line">
              <a:avLst/>
            </a:prstGeom>
            <a:ln w="127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1" name="组合 130"/>
          <p:cNvGrpSpPr/>
          <p:nvPr/>
        </p:nvGrpSpPr>
        <p:grpSpPr>
          <a:xfrm>
            <a:off x="5071110" y="4248150"/>
            <a:ext cx="2060575" cy="2062480"/>
            <a:chOff x="874" y="2130"/>
            <a:chExt cx="3245" cy="3352"/>
          </a:xfrm>
        </p:grpSpPr>
        <p:sp>
          <p:nvSpPr>
            <p:cNvPr id="132" name="任意多边形 131"/>
            <p:cNvSpPr/>
            <p:nvPr/>
          </p:nvSpPr>
          <p:spPr>
            <a:xfrm>
              <a:off x="874" y="2553"/>
              <a:ext cx="3230" cy="2840"/>
            </a:xfrm>
            <a:custGeom>
              <a:avLst/>
              <a:gdLst>
                <a:gd name="connsiteX0" fmla="*/ 3230 w 3230"/>
                <a:gd name="connsiteY0" fmla="*/ 2548 h 2840"/>
                <a:gd name="connsiteX1" fmla="*/ 2938 w 3230"/>
                <a:gd name="connsiteY1" fmla="*/ 2840 h 2840"/>
                <a:gd name="connsiteX2" fmla="*/ 301 w 3230"/>
                <a:gd name="connsiteY2" fmla="*/ 2840 h 2840"/>
                <a:gd name="connsiteX3" fmla="*/ 9 w 3230"/>
                <a:gd name="connsiteY3" fmla="*/ 2548 h 2840"/>
                <a:gd name="connsiteX4" fmla="*/ 0 w 3230"/>
                <a:gd name="connsiteY4" fmla="*/ 1766 h 2840"/>
                <a:gd name="connsiteX5" fmla="*/ 9 w 3230"/>
                <a:gd name="connsiteY5" fmla="*/ 292 h 2840"/>
                <a:gd name="connsiteX6" fmla="*/ 301 w 3230"/>
                <a:gd name="connsiteY6" fmla="*/ 0 h 2840"/>
                <a:gd name="connsiteX7" fmla="*/ 2938 w 3230"/>
                <a:gd name="connsiteY7" fmla="*/ 0 h 2840"/>
                <a:gd name="connsiteX8" fmla="*/ 3230 w 3230"/>
                <a:gd name="connsiteY8" fmla="*/ 292 h 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 h="2840">
                  <a:moveTo>
                    <a:pt x="3230" y="2548"/>
                  </a:moveTo>
                  <a:cubicBezTo>
                    <a:pt x="3230" y="2709"/>
                    <a:pt x="3099" y="2840"/>
                    <a:pt x="2938" y="2840"/>
                  </a:cubicBezTo>
                  <a:lnTo>
                    <a:pt x="301" y="2840"/>
                  </a:lnTo>
                  <a:cubicBezTo>
                    <a:pt x="140" y="2840"/>
                    <a:pt x="9" y="2709"/>
                    <a:pt x="9" y="2548"/>
                  </a:cubicBezTo>
                  <a:lnTo>
                    <a:pt x="0" y="1766"/>
                  </a:lnTo>
                  <a:lnTo>
                    <a:pt x="9" y="292"/>
                  </a:lnTo>
                  <a:cubicBezTo>
                    <a:pt x="9" y="131"/>
                    <a:pt x="140" y="0"/>
                    <a:pt x="301" y="0"/>
                  </a:cubicBezTo>
                  <a:lnTo>
                    <a:pt x="2938" y="0"/>
                  </a:lnTo>
                  <a:cubicBezTo>
                    <a:pt x="3099" y="0"/>
                    <a:pt x="3230" y="131"/>
                    <a:pt x="3230" y="292"/>
                  </a:cubicBezTo>
                </a:path>
              </a:pathLst>
            </a:custGeom>
            <a:noFill/>
            <a:ln>
              <a:solidFill>
                <a:schemeClr val="accent4">
                  <a:lumMod val="75000"/>
                </a:schemeClr>
              </a:solidFill>
              <a:headEnd type="oval" w="sm" len="sm"/>
              <a:tailEnd type="oval" w="sm" len="sm"/>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nvGrpSpPr>
            <p:cNvPr id="133" name="组合 132"/>
            <p:cNvGrpSpPr/>
            <p:nvPr/>
          </p:nvGrpSpPr>
          <p:grpSpPr>
            <a:xfrm>
              <a:off x="1748" y="5224"/>
              <a:ext cx="1330" cy="258"/>
              <a:chOff x="1282" y="5179"/>
              <a:chExt cx="2385" cy="258"/>
            </a:xfrm>
          </p:grpSpPr>
          <p:sp>
            <p:nvSpPr>
              <p:cNvPr id="134" name="圆角矩形 133"/>
              <p:cNvSpPr/>
              <p:nvPr/>
            </p:nvSpPr>
            <p:spPr>
              <a:xfrm>
                <a:off x="1282" y="5179"/>
                <a:ext cx="1388" cy="2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35" name="圆角矩形 134"/>
              <p:cNvSpPr/>
              <p:nvPr/>
            </p:nvSpPr>
            <p:spPr>
              <a:xfrm>
                <a:off x="2279" y="5179"/>
                <a:ext cx="1388" cy="2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sp>
          <p:nvSpPr>
            <p:cNvPr id="136" name="圆角矩形 135"/>
            <p:cNvSpPr/>
            <p:nvPr/>
          </p:nvSpPr>
          <p:spPr>
            <a:xfrm>
              <a:off x="1011" y="2705"/>
              <a:ext cx="2896" cy="2598"/>
            </a:xfrm>
            <a:prstGeom prst="roundRect">
              <a:avLst>
                <a:gd name="adj" fmla="val 3512"/>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37" name="六边形 136"/>
            <p:cNvSpPr/>
            <p:nvPr/>
          </p:nvSpPr>
          <p:spPr>
            <a:xfrm>
              <a:off x="1810" y="2130"/>
              <a:ext cx="1358" cy="1178"/>
            </a:xfrm>
            <a:prstGeom prst="hexagon">
              <a:avLst/>
            </a:prstGeom>
            <a:solidFill>
              <a:schemeClr val="bg1"/>
            </a:solidFill>
            <a:ln>
              <a:noFill/>
            </a:ln>
            <a:effectLst>
              <a:outerShdw blurRad="635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38" name="六边形 137"/>
            <p:cNvSpPr/>
            <p:nvPr/>
          </p:nvSpPr>
          <p:spPr>
            <a:xfrm>
              <a:off x="1922" y="2227"/>
              <a:ext cx="1133" cy="983"/>
            </a:xfrm>
            <a:prstGeom prst="hexag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cxnSp>
          <p:nvCxnSpPr>
            <p:cNvPr id="139" name="直接连接符 138"/>
            <p:cNvCxnSpPr/>
            <p:nvPr/>
          </p:nvCxnSpPr>
          <p:spPr>
            <a:xfrm>
              <a:off x="4119" y="3096"/>
              <a:ext cx="0" cy="1733"/>
            </a:xfrm>
            <a:prstGeom prst="line">
              <a:avLst/>
            </a:prstGeom>
            <a:ln w="127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40" name="组合 139"/>
          <p:cNvGrpSpPr/>
          <p:nvPr/>
        </p:nvGrpSpPr>
        <p:grpSpPr>
          <a:xfrm>
            <a:off x="7329170" y="4248150"/>
            <a:ext cx="2060575" cy="2062480"/>
            <a:chOff x="874" y="2130"/>
            <a:chExt cx="3245" cy="3352"/>
          </a:xfrm>
        </p:grpSpPr>
        <p:sp>
          <p:nvSpPr>
            <p:cNvPr id="141" name="任意多边形 140"/>
            <p:cNvSpPr/>
            <p:nvPr/>
          </p:nvSpPr>
          <p:spPr>
            <a:xfrm>
              <a:off x="874" y="2553"/>
              <a:ext cx="3230" cy="2840"/>
            </a:xfrm>
            <a:custGeom>
              <a:avLst/>
              <a:gdLst>
                <a:gd name="connsiteX0" fmla="*/ 3230 w 3230"/>
                <a:gd name="connsiteY0" fmla="*/ 2548 h 2840"/>
                <a:gd name="connsiteX1" fmla="*/ 2938 w 3230"/>
                <a:gd name="connsiteY1" fmla="*/ 2840 h 2840"/>
                <a:gd name="connsiteX2" fmla="*/ 301 w 3230"/>
                <a:gd name="connsiteY2" fmla="*/ 2840 h 2840"/>
                <a:gd name="connsiteX3" fmla="*/ 9 w 3230"/>
                <a:gd name="connsiteY3" fmla="*/ 2548 h 2840"/>
                <a:gd name="connsiteX4" fmla="*/ 0 w 3230"/>
                <a:gd name="connsiteY4" fmla="*/ 1766 h 2840"/>
                <a:gd name="connsiteX5" fmla="*/ 9 w 3230"/>
                <a:gd name="connsiteY5" fmla="*/ 292 h 2840"/>
                <a:gd name="connsiteX6" fmla="*/ 301 w 3230"/>
                <a:gd name="connsiteY6" fmla="*/ 0 h 2840"/>
                <a:gd name="connsiteX7" fmla="*/ 2938 w 3230"/>
                <a:gd name="connsiteY7" fmla="*/ 0 h 2840"/>
                <a:gd name="connsiteX8" fmla="*/ 3230 w 3230"/>
                <a:gd name="connsiteY8" fmla="*/ 292 h 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 h="2840">
                  <a:moveTo>
                    <a:pt x="3230" y="2548"/>
                  </a:moveTo>
                  <a:cubicBezTo>
                    <a:pt x="3230" y="2709"/>
                    <a:pt x="3099" y="2840"/>
                    <a:pt x="2938" y="2840"/>
                  </a:cubicBezTo>
                  <a:lnTo>
                    <a:pt x="301" y="2840"/>
                  </a:lnTo>
                  <a:cubicBezTo>
                    <a:pt x="140" y="2840"/>
                    <a:pt x="9" y="2709"/>
                    <a:pt x="9" y="2548"/>
                  </a:cubicBezTo>
                  <a:lnTo>
                    <a:pt x="0" y="1766"/>
                  </a:lnTo>
                  <a:lnTo>
                    <a:pt x="9" y="292"/>
                  </a:lnTo>
                  <a:cubicBezTo>
                    <a:pt x="9" y="131"/>
                    <a:pt x="140" y="0"/>
                    <a:pt x="301" y="0"/>
                  </a:cubicBezTo>
                  <a:lnTo>
                    <a:pt x="2938" y="0"/>
                  </a:lnTo>
                  <a:cubicBezTo>
                    <a:pt x="3099" y="0"/>
                    <a:pt x="3230" y="131"/>
                    <a:pt x="3230" y="292"/>
                  </a:cubicBezTo>
                </a:path>
              </a:pathLst>
            </a:custGeom>
            <a:noFill/>
            <a:ln>
              <a:solidFill>
                <a:schemeClr val="accent4">
                  <a:lumMod val="75000"/>
                </a:schemeClr>
              </a:solidFill>
              <a:headEnd type="oval" w="sm" len="sm"/>
              <a:tailEnd type="oval" w="sm" len="sm"/>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nvGrpSpPr>
            <p:cNvPr id="142" name="组合 141"/>
            <p:cNvGrpSpPr/>
            <p:nvPr/>
          </p:nvGrpSpPr>
          <p:grpSpPr>
            <a:xfrm>
              <a:off x="1748" y="5224"/>
              <a:ext cx="1330" cy="258"/>
              <a:chOff x="1282" y="5179"/>
              <a:chExt cx="2385" cy="258"/>
            </a:xfrm>
          </p:grpSpPr>
          <p:sp>
            <p:nvSpPr>
              <p:cNvPr id="143" name="圆角矩形 142"/>
              <p:cNvSpPr/>
              <p:nvPr/>
            </p:nvSpPr>
            <p:spPr>
              <a:xfrm>
                <a:off x="1282" y="5179"/>
                <a:ext cx="1388" cy="2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44" name="圆角矩形 143"/>
              <p:cNvSpPr/>
              <p:nvPr/>
            </p:nvSpPr>
            <p:spPr>
              <a:xfrm>
                <a:off x="2279" y="5179"/>
                <a:ext cx="1388" cy="2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sp>
          <p:nvSpPr>
            <p:cNvPr id="145" name="圆角矩形 144"/>
            <p:cNvSpPr/>
            <p:nvPr/>
          </p:nvSpPr>
          <p:spPr>
            <a:xfrm>
              <a:off x="1011" y="2705"/>
              <a:ext cx="2896" cy="2598"/>
            </a:xfrm>
            <a:prstGeom prst="roundRect">
              <a:avLst>
                <a:gd name="adj" fmla="val 3512"/>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46" name="六边形 145"/>
            <p:cNvSpPr/>
            <p:nvPr/>
          </p:nvSpPr>
          <p:spPr>
            <a:xfrm>
              <a:off x="1810" y="2130"/>
              <a:ext cx="1358" cy="1178"/>
            </a:xfrm>
            <a:prstGeom prst="hexagon">
              <a:avLst/>
            </a:prstGeom>
            <a:solidFill>
              <a:schemeClr val="bg1"/>
            </a:solidFill>
            <a:ln>
              <a:noFill/>
            </a:ln>
            <a:effectLst>
              <a:outerShdw blurRad="635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47" name="六边形 146"/>
            <p:cNvSpPr/>
            <p:nvPr/>
          </p:nvSpPr>
          <p:spPr>
            <a:xfrm>
              <a:off x="1922" y="2227"/>
              <a:ext cx="1133" cy="983"/>
            </a:xfrm>
            <a:prstGeom prst="hexag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cxnSp>
          <p:nvCxnSpPr>
            <p:cNvPr id="148" name="直接连接符 147"/>
            <p:cNvCxnSpPr/>
            <p:nvPr/>
          </p:nvCxnSpPr>
          <p:spPr>
            <a:xfrm>
              <a:off x="4119" y="3096"/>
              <a:ext cx="0" cy="1733"/>
            </a:xfrm>
            <a:prstGeom prst="line">
              <a:avLst/>
            </a:prstGeom>
            <a:ln w="127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49" name="组合 148"/>
          <p:cNvGrpSpPr/>
          <p:nvPr/>
        </p:nvGrpSpPr>
        <p:grpSpPr>
          <a:xfrm>
            <a:off x="9587230" y="4248150"/>
            <a:ext cx="2060575" cy="2062480"/>
            <a:chOff x="874" y="2130"/>
            <a:chExt cx="3245" cy="3352"/>
          </a:xfrm>
        </p:grpSpPr>
        <p:sp>
          <p:nvSpPr>
            <p:cNvPr id="150" name="任意多边形 149"/>
            <p:cNvSpPr/>
            <p:nvPr/>
          </p:nvSpPr>
          <p:spPr>
            <a:xfrm>
              <a:off x="874" y="2553"/>
              <a:ext cx="3230" cy="2840"/>
            </a:xfrm>
            <a:custGeom>
              <a:avLst/>
              <a:gdLst>
                <a:gd name="connsiteX0" fmla="*/ 3230 w 3230"/>
                <a:gd name="connsiteY0" fmla="*/ 2548 h 2840"/>
                <a:gd name="connsiteX1" fmla="*/ 2938 w 3230"/>
                <a:gd name="connsiteY1" fmla="*/ 2840 h 2840"/>
                <a:gd name="connsiteX2" fmla="*/ 301 w 3230"/>
                <a:gd name="connsiteY2" fmla="*/ 2840 h 2840"/>
                <a:gd name="connsiteX3" fmla="*/ 9 w 3230"/>
                <a:gd name="connsiteY3" fmla="*/ 2548 h 2840"/>
                <a:gd name="connsiteX4" fmla="*/ 0 w 3230"/>
                <a:gd name="connsiteY4" fmla="*/ 1766 h 2840"/>
                <a:gd name="connsiteX5" fmla="*/ 9 w 3230"/>
                <a:gd name="connsiteY5" fmla="*/ 292 h 2840"/>
                <a:gd name="connsiteX6" fmla="*/ 301 w 3230"/>
                <a:gd name="connsiteY6" fmla="*/ 0 h 2840"/>
                <a:gd name="connsiteX7" fmla="*/ 2938 w 3230"/>
                <a:gd name="connsiteY7" fmla="*/ 0 h 2840"/>
                <a:gd name="connsiteX8" fmla="*/ 3230 w 3230"/>
                <a:gd name="connsiteY8" fmla="*/ 292 h 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 h="2840">
                  <a:moveTo>
                    <a:pt x="3230" y="2548"/>
                  </a:moveTo>
                  <a:cubicBezTo>
                    <a:pt x="3230" y="2709"/>
                    <a:pt x="3099" y="2840"/>
                    <a:pt x="2938" y="2840"/>
                  </a:cubicBezTo>
                  <a:lnTo>
                    <a:pt x="301" y="2840"/>
                  </a:lnTo>
                  <a:cubicBezTo>
                    <a:pt x="140" y="2840"/>
                    <a:pt x="9" y="2709"/>
                    <a:pt x="9" y="2548"/>
                  </a:cubicBezTo>
                  <a:lnTo>
                    <a:pt x="0" y="1766"/>
                  </a:lnTo>
                  <a:lnTo>
                    <a:pt x="9" y="292"/>
                  </a:lnTo>
                  <a:cubicBezTo>
                    <a:pt x="9" y="131"/>
                    <a:pt x="140" y="0"/>
                    <a:pt x="301" y="0"/>
                  </a:cubicBezTo>
                  <a:lnTo>
                    <a:pt x="2938" y="0"/>
                  </a:lnTo>
                  <a:cubicBezTo>
                    <a:pt x="3099" y="0"/>
                    <a:pt x="3230" y="131"/>
                    <a:pt x="3230" y="292"/>
                  </a:cubicBezTo>
                </a:path>
              </a:pathLst>
            </a:custGeom>
            <a:noFill/>
            <a:ln>
              <a:solidFill>
                <a:schemeClr val="accent4">
                  <a:lumMod val="75000"/>
                </a:schemeClr>
              </a:solidFill>
              <a:headEnd type="oval" w="sm" len="sm"/>
              <a:tailEnd type="oval" w="sm" len="sm"/>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nvGrpSpPr>
            <p:cNvPr id="151" name="组合 150"/>
            <p:cNvGrpSpPr/>
            <p:nvPr/>
          </p:nvGrpSpPr>
          <p:grpSpPr>
            <a:xfrm>
              <a:off x="1748" y="5224"/>
              <a:ext cx="1330" cy="258"/>
              <a:chOff x="1282" y="5179"/>
              <a:chExt cx="2385" cy="258"/>
            </a:xfrm>
          </p:grpSpPr>
          <p:sp>
            <p:nvSpPr>
              <p:cNvPr id="152" name="圆角矩形 151"/>
              <p:cNvSpPr/>
              <p:nvPr/>
            </p:nvSpPr>
            <p:spPr>
              <a:xfrm>
                <a:off x="1282" y="5179"/>
                <a:ext cx="1388" cy="2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53" name="圆角矩形 152"/>
              <p:cNvSpPr/>
              <p:nvPr/>
            </p:nvSpPr>
            <p:spPr>
              <a:xfrm>
                <a:off x="2279" y="5179"/>
                <a:ext cx="1388" cy="2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grpSp>
        <p:sp>
          <p:nvSpPr>
            <p:cNvPr id="154" name="圆角矩形 153"/>
            <p:cNvSpPr/>
            <p:nvPr/>
          </p:nvSpPr>
          <p:spPr>
            <a:xfrm>
              <a:off x="1011" y="2705"/>
              <a:ext cx="2896" cy="2598"/>
            </a:xfrm>
            <a:prstGeom prst="roundRect">
              <a:avLst>
                <a:gd name="adj" fmla="val 3512"/>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55" name="六边形 154"/>
            <p:cNvSpPr/>
            <p:nvPr/>
          </p:nvSpPr>
          <p:spPr>
            <a:xfrm>
              <a:off x="1810" y="2130"/>
              <a:ext cx="1358" cy="1178"/>
            </a:xfrm>
            <a:prstGeom prst="hexagon">
              <a:avLst/>
            </a:prstGeom>
            <a:solidFill>
              <a:schemeClr val="bg1"/>
            </a:solidFill>
            <a:ln>
              <a:noFill/>
            </a:ln>
            <a:effectLst>
              <a:outerShdw blurRad="635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sp>
          <p:nvSpPr>
            <p:cNvPr id="156" name="六边形 155"/>
            <p:cNvSpPr/>
            <p:nvPr/>
          </p:nvSpPr>
          <p:spPr>
            <a:xfrm>
              <a:off x="1922" y="2227"/>
              <a:ext cx="1133" cy="983"/>
            </a:xfrm>
            <a:prstGeom prst="hexag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劲楷简" panose="00020600040101010101" charset="-122"/>
              </a:endParaRPr>
            </a:p>
          </p:txBody>
        </p:sp>
        <p:cxnSp>
          <p:nvCxnSpPr>
            <p:cNvPr id="157" name="直接连接符 156"/>
            <p:cNvCxnSpPr/>
            <p:nvPr/>
          </p:nvCxnSpPr>
          <p:spPr>
            <a:xfrm>
              <a:off x="4119" y="3096"/>
              <a:ext cx="0" cy="1733"/>
            </a:xfrm>
            <a:prstGeom prst="line">
              <a:avLst/>
            </a:prstGeom>
            <a:ln w="127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58" name="文本框 157"/>
          <p:cNvSpPr txBox="1"/>
          <p:nvPr/>
        </p:nvSpPr>
        <p:spPr>
          <a:xfrm>
            <a:off x="1252855" y="4415155"/>
            <a:ext cx="687070" cy="368300"/>
          </a:xfrm>
          <a:prstGeom prst="rect">
            <a:avLst/>
          </a:prstGeom>
          <a:noFill/>
        </p:spPr>
        <p:txBody>
          <a:bodyPr wrap="square" rtlCol="0">
            <a:spAutoFit/>
          </a:bodyPr>
          <a:p>
            <a:pPr algn="ctr">
              <a:lnSpc>
                <a:spcPct val="100000"/>
              </a:lnSpc>
              <a:spcBef>
                <a:spcPts val="0"/>
              </a:spcBef>
              <a:spcAft>
                <a:spcPts val="0"/>
              </a:spcAft>
            </a:pPr>
            <a:r>
              <a:rPr lang="zh-CN" altLang="en-US">
                <a:solidFill>
                  <a:schemeClr val="bg1"/>
                </a:solidFill>
                <a:latin typeface="汉仪劲楷简" panose="00020600040101010101" charset="-122"/>
                <a:ea typeface="汉仪劲楷简" panose="00020600040101010101" charset="-122"/>
                <a:cs typeface="汉仪劲楷简" panose="00020600040101010101" charset="-122"/>
              </a:rPr>
              <a:t>六</a:t>
            </a:r>
            <a:endParaRPr lang="zh-CN" altLang="en-US">
              <a:solidFill>
                <a:schemeClr val="bg1"/>
              </a:solidFill>
              <a:latin typeface="汉仪劲楷简" panose="00020600040101010101" charset="-122"/>
              <a:ea typeface="汉仪劲楷简" panose="00020600040101010101" charset="-122"/>
              <a:cs typeface="汉仪劲楷简" panose="00020600040101010101" charset="-122"/>
            </a:endParaRPr>
          </a:p>
        </p:txBody>
      </p:sp>
      <p:sp>
        <p:nvSpPr>
          <p:cNvPr id="159" name="文本框 158"/>
          <p:cNvSpPr txBox="1"/>
          <p:nvPr/>
        </p:nvSpPr>
        <p:spPr>
          <a:xfrm>
            <a:off x="3524250" y="4415155"/>
            <a:ext cx="687070" cy="368300"/>
          </a:xfrm>
          <a:prstGeom prst="rect">
            <a:avLst/>
          </a:prstGeom>
          <a:noFill/>
        </p:spPr>
        <p:txBody>
          <a:bodyPr wrap="square" rtlCol="0">
            <a:spAutoFit/>
          </a:bodyPr>
          <a:p>
            <a:pPr algn="ctr">
              <a:lnSpc>
                <a:spcPct val="100000"/>
              </a:lnSpc>
              <a:spcBef>
                <a:spcPts val="0"/>
              </a:spcBef>
              <a:spcAft>
                <a:spcPts val="0"/>
              </a:spcAft>
            </a:pPr>
            <a:r>
              <a:rPr lang="zh-CN">
                <a:solidFill>
                  <a:schemeClr val="bg1"/>
                </a:solidFill>
                <a:latin typeface="汉仪劲楷简" panose="00020600040101010101" charset="-122"/>
                <a:ea typeface="汉仪劲楷简" panose="00020600040101010101" charset="-122"/>
                <a:cs typeface="汉仪劲楷简" panose="00020600040101010101" charset="-122"/>
              </a:rPr>
              <a:t>七</a:t>
            </a:r>
            <a:endParaRPr lang="zh-CN">
              <a:solidFill>
                <a:schemeClr val="bg1"/>
              </a:solidFill>
              <a:latin typeface="汉仪劲楷简" panose="00020600040101010101" charset="-122"/>
              <a:ea typeface="汉仪劲楷简" panose="00020600040101010101" charset="-122"/>
              <a:cs typeface="汉仪劲楷简" panose="00020600040101010101" charset="-122"/>
            </a:endParaRPr>
          </a:p>
        </p:txBody>
      </p:sp>
      <p:sp>
        <p:nvSpPr>
          <p:cNvPr id="160" name="文本框 159"/>
          <p:cNvSpPr txBox="1"/>
          <p:nvPr/>
        </p:nvSpPr>
        <p:spPr>
          <a:xfrm>
            <a:off x="5776595" y="4415155"/>
            <a:ext cx="687070" cy="368300"/>
          </a:xfrm>
          <a:prstGeom prst="rect">
            <a:avLst/>
          </a:prstGeom>
          <a:noFill/>
        </p:spPr>
        <p:txBody>
          <a:bodyPr wrap="square" rtlCol="0">
            <a:spAutoFit/>
          </a:bodyPr>
          <a:p>
            <a:pPr algn="ctr">
              <a:lnSpc>
                <a:spcPct val="100000"/>
              </a:lnSpc>
              <a:spcBef>
                <a:spcPts val="0"/>
              </a:spcBef>
              <a:spcAft>
                <a:spcPts val="0"/>
              </a:spcAft>
            </a:pPr>
            <a:r>
              <a:rPr lang="zh-CN">
                <a:solidFill>
                  <a:schemeClr val="bg1"/>
                </a:solidFill>
                <a:latin typeface="汉仪劲楷简" panose="00020600040101010101" charset="-122"/>
                <a:ea typeface="汉仪劲楷简" panose="00020600040101010101" charset="-122"/>
                <a:cs typeface="汉仪劲楷简" panose="00020600040101010101" charset="-122"/>
              </a:rPr>
              <a:t>八</a:t>
            </a:r>
            <a:endParaRPr lang="zh-CN">
              <a:solidFill>
                <a:schemeClr val="bg1"/>
              </a:solidFill>
              <a:latin typeface="汉仪劲楷简" panose="00020600040101010101" charset="-122"/>
              <a:ea typeface="汉仪劲楷简" panose="00020600040101010101" charset="-122"/>
              <a:cs typeface="汉仪劲楷简" panose="00020600040101010101" charset="-122"/>
            </a:endParaRPr>
          </a:p>
        </p:txBody>
      </p:sp>
      <p:sp>
        <p:nvSpPr>
          <p:cNvPr id="161" name="文本框 160"/>
          <p:cNvSpPr txBox="1"/>
          <p:nvPr/>
        </p:nvSpPr>
        <p:spPr>
          <a:xfrm>
            <a:off x="8058150" y="4415155"/>
            <a:ext cx="687070" cy="368300"/>
          </a:xfrm>
          <a:prstGeom prst="rect">
            <a:avLst/>
          </a:prstGeom>
          <a:noFill/>
        </p:spPr>
        <p:txBody>
          <a:bodyPr wrap="square" rtlCol="0">
            <a:spAutoFit/>
          </a:bodyPr>
          <a:p>
            <a:pPr algn="ctr">
              <a:lnSpc>
                <a:spcPct val="100000"/>
              </a:lnSpc>
              <a:spcBef>
                <a:spcPts val="0"/>
              </a:spcBef>
              <a:spcAft>
                <a:spcPts val="0"/>
              </a:spcAft>
            </a:pPr>
            <a:r>
              <a:rPr lang="zh-CN">
                <a:solidFill>
                  <a:schemeClr val="bg1"/>
                </a:solidFill>
                <a:latin typeface="汉仪劲楷简" panose="00020600040101010101" charset="-122"/>
                <a:ea typeface="汉仪劲楷简" panose="00020600040101010101" charset="-122"/>
                <a:cs typeface="汉仪劲楷简" panose="00020600040101010101" charset="-122"/>
              </a:rPr>
              <a:t>九</a:t>
            </a:r>
            <a:endParaRPr lang="zh-CN">
              <a:solidFill>
                <a:schemeClr val="bg1"/>
              </a:solidFill>
              <a:latin typeface="汉仪劲楷简" panose="00020600040101010101" charset="-122"/>
              <a:ea typeface="汉仪劲楷简" panose="00020600040101010101" charset="-122"/>
              <a:cs typeface="汉仪劲楷简" panose="00020600040101010101" charset="-122"/>
            </a:endParaRPr>
          </a:p>
        </p:txBody>
      </p:sp>
      <p:sp>
        <p:nvSpPr>
          <p:cNvPr id="162" name="文本框 161"/>
          <p:cNvSpPr txBox="1"/>
          <p:nvPr/>
        </p:nvSpPr>
        <p:spPr>
          <a:xfrm>
            <a:off x="10291445" y="4415155"/>
            <a:ext cx="687070" cy="368300"/>
          </a:xfrm>
          <a:prstGeom prst="rect">
            <a:avLst/>
          </a:prstGeom>
          <a:noFill/>
        </p:spPr>
        <p:txBody>
          <a:bodyPr wrap="square" rtlCol="0">
            <a:spAutoFit/>
          </a:bodyPr>
          <a:p>
            <a:pPr algn="ctr">
              <a:lnSpc>
                <a:spcPct val="100000"/>
              </a:lnSpc>
              <a:spcBef>
                <a:spcPts val="0"/>
              </a:spcBef>
              <a:spcAft>
                <a:spcPts val="0"/>
              </a:spcAft>
            </a:pPr>
            <a:r>
              <a:rPr lang="zh-CN">
                <a:solidFill>
                  <a:schemeClr val="bg1"/>
                </a:solidFill>
                <a:latin typeface="汉仪劲楷简" panose="00020600040101010101" charset="-122"/>
                <a:ea typeface="汉仪劲楷简" panose="00020600040101010101" charset="-122"/>
                <a:cs typeface="汉仪劲楷简" panose="00020600040101010101" charset="-122"/>
              </a:rPr>
              <a:t>十</a:t>
            </a:r>
            <a:endParaRPr lang="zh-CN">
              <a:solidFill>
                <a:schemeClr val="bg1"/>
              </a:solidFill>
              <a:latin typeface="汉仪劲楷简" panose="00020600040101010101" charset="-122"/>
              <a:ea typeface="汉仪劲楷简" panose="00020600040101010101" charset="-122"/>
              <a:cs typeface="汉仪劲楷简" panose="00020600040101010101" charset="-122"/>
            </a:endParaRPr>
          </a:p>
        </p:txBody>
      </p:sp>
      <p:sp>
        <p:nvSpPr>
          <p:cNvPr id="163" name="文本框 162"/>
          <p:cNvSpPr txBox="1"/>
          <p:nvPr/>
        </p:nvSpPr>
        <p:spPr>
          <a:xfrm>
            <a:off x="465455" y="1400175"/>
            <a:ext cx="3804920" cy="398780"/>
          </a:xfrm>
          <a:prstGeom prst="rect">
            <a:avLst/>
          </a:prstGeom>
          <a:noFill/>
        </p:spPr>
        <p:txBody>
          <a:bodyPr wrap="square" rtlCol="0">
            <a:spAutoFit/>
          </a:bodyPr>
          <a:p>
            <a:r>
              <a:rPr lang="zh-CN" altLang="en-US" sz="2000" b="1">
                <a:latin typeface="汉仪劲楷简" panose="00020600040101010101" charset="-122"/>
                <a:ea typeface="汉仪劲楷简" panose="00020600040101010101" charset="-122"/>
                <a:cs typeface="汉仪劲楷简" panose="00020600040101010101" charset="-122"/>
              </a:rPr>
              <a:t>关于</a:t>
            </a:r>
            <a:r>
              <a:rPr lang="en-US" altLang="zh-CN" sz="2000" b="1">
                <a:latin typeface="汉仪劲楷简" panose="00020600040101010101" charset="-122"/>
                <a:ea typeface="汉仪劲楷简" panose="00020600040101010101" charset="-122"/>
                <a:cs typeface="汉仪劲楷简" panose="00020600040101010101" charset="-122"/>
              </a:rPr>
              <a:t>“</a:t>
            </a:r>
            <a:r>
              <a:rPr lang="zh-CN" altLang="en-US" sz="2000" b="1">
                <a:latin typeface="汉仪劲楷简" panose="00020600040101010101" charset="-122"/>
                <a:ea typeface="汉仪劲楷简" panose="00020600040101010101" charset="-122"/>
                <a:cs typeface="汉仪劲楷简" panose="00020600040101010101" charset="-122"/>
              </a:rPr>
              <a:t>邓小平理论的主要内容</a:t>
            </a:r>
            <a:r>
              <a:rPr lang="en-US" altLang="zh-CN" sz="2000" b="1">
                <a:latin typeface="汉仪劲楷简" panose="00020600040101010101" charset="-122"/>
                <a:ea typeface="汉仪劲楷简" panose="00020600040101010101" charset="-122"/>
                <a:cs typeface="汉仪劲楷简" panose="00020600040101010101" charset="-122"/>
              </a:rPr>
              <a:t>”</a:t>
            </a:r>
            <a:r>
              <a:rPr lang="zh-CN" altLang="en-US" sz="2000" b="1">
                <a:latin typeface="汉仪劲楷简" panose="00020600040101010101" charset="-122"/>
                <a:ea typeface="汉仪劲楷简" panose="00020600040101010101" charset="-122"/>
                <a:cs typeface="汉仪劲楷简" panose="00020600040101010101" charset="-122"/>
              </a:rPr>
              <a:t>：</a:t>
            </a:r>
            <a:endParaRPr lang="zh-CN" altLang="en-US" sz="2000" b="1">
              <a:latin typeface="汉仪劲楷简" panose="00020600040101010101" charset="-122"/>
              <a:ea typeface="汉仪劲楷简" panose="00020600040101010101" charset="-122"/>
              <a:cs typeface="汉仪劲楷简" panose="00020600040101010101" charset="-122"/>
            </a:endParaRPr>
          </a:p>
        </p:txBody>
      </p:sp>
      <p:sp>
        <p:nvSpPr>
          <p:cNvPr id="164" name="文本框 163"/>
          <p:cNvSpPr txBox="1"/>
          <p:nvPr/>
        </p:nvSpPr>
        <p:spPr>
          <a:xfrm>
            <a:off x="734695" y="2724785"/>
            <a:ext cx="1724025" cy="1087755"/>
          </a:xfrm>
          <a:prstGeom prst="rect">
            <a:avLst/>
          </a:prstGeom>
          <a:noFill/>
        </p:spPr>
        <p:txBody>
          <a:bodyPr wrap="square" rtlCol="0">
            <a:spAutoFit/>
          </a:bodyPr>
          <a:p>
            <a:pPr algn="ctr">
              <a:lnSpc>
                <a:spcPct val="120000"/>
              </a:lnSpc>
              <a:spcBef>
                <a:spcPts val="0"/>
              </a:spcBef>
              <a:spcAft>
                <a:spcPts val="0"/>
              </a:spcAft>
            </a:pPr>
            <a:r>
              <a:rPr lang="zh-CN" altLang="en-US">
                <a:cs typeface="汉仪劲楷简" panose="00020600040101010101" charset="-122"/>
              </a:rPr>
              <a:t>解放思想，实事求是的思想路线</a:t>
            </a:r>
            <a:endParaRPr lang="zh-CN" altLang="en-US">
              <a:cs typeface="汉仪劲楷简" panose="00020600040101010101" charset="-122"/>
            </a:endParaRPr>
          </a:p>
        </p:txBody>
      </p:sp>
      <p:sp>
        <p:nvSpPr>
          <p:cNvPr id="165" name="文本框 164"/>
          <p:cNvSpPr txBox="1"/>
          <p:nvPr/>
        </p:nvSpPr>
        <p:spPr>
          <a:xfrm>
            <a:off x="3023235" y="2813050"/>
            <a:ext cx="1624965" cy="755650"/>
          </a:xfrm>
          <a:prstGeom prst="rect">
            <a:avLst/>
          </a:prstGeom>
          <a:noFill/>
        </p:spPr>
        <p:txBody>
          <a:bodyPr wrap="square" rtlCol="0">
            <a:spAutoFit/>
          </a:bodyPr>
          <a:p>
            <a:pPr algn="ctr">
              <a:lnSpc>
                <a:spcPct val="120000"/>
              </a:lnSpc>
              <a:spcBef>
                <a:spcPts val="0"/>
              </a:spcBef>
              <a:spcAft>
                <a:spcPts val="0"/>
              </a:spcAft>
            </a:pPr>
            <a:r>
              <a:rPr lang="zh-CN" altLang="en-US">
                <a:cs typeface="汉仪劲楷简" panose="00020600040101010101" charset="-122"/>
              </a:rPr>
              <a:t>社会主义初级阶段理论</a:t>
            </a:r>
            <a:endParaRPr lang="zh-CN" altLang="en-US">
              <a:cs typeface="汉仪劲楷简" panose="00020600040101010101" charset="-122"/>
            </a:endParaRPr>
          </a:p>
        </p:txBody>
      </p:sp>
      <p:sp>
        <p:nvSpPr>
          <p:cNvPr id="166" name="文本框 165"/>
          <p:cNvSpPr txBox="1"/>
          <p:nvPr/>
        </p:nvSpPr>
        <p:spPr>
          <a:xfrm>
            <a:off x="5283835" y="2915920"/>
            <a:ext cx="1624965" cy="423545"/>
          </a:xfrm>
          <a:prstGeom prst="rect">
            <a:avLst/>
          </a:prstGeom>
          <a:noFill/>
        </p:spPr>
        <p:txBody>
          <a:bodyPr wrap="square" rtlCol="0">
            <a:spAutoFit/>
          </a:bodyPr>
          <a:p>
            <a:pPr>
              <a:lnSpc>
                <a:spcPct val="120000"/>
              </a:lnSpc>
              <a:spcBef>
                <a:spcPts val="0"/>
              </a:spcBef>
              <a:spcAft>
                <a:spcPts val="0"/>
              </a:spcAft>
            </a:pPr>
            <a:r>
              <a:rPr lang="zh-CN" altLang="en-US">
                <a:cs typeface="汉仪劲楷简" panose="00020600040101010101" charset="-122"/>
              </a:rPr>
              <a:t>党的基本路线</a:t>
            </a:r>
            <a:endParaRPr lang="zh-CN" altLang="en-US">
              <a:cs typeface="汉仪劲楷简" panose="00020600040101010101" charset="-122"/>
            </a:endParaRPr>
          </a:p>
        </p:txBody>
      </p:sp>
      <p:sp>
        <p:nvSpPr>
          <p:cNvPr id="167" name="文本框 166"/>
          <p:cNvSpPr txBox="1"/>
          <p:nvPr/>
        </p:nvSpPr>
        <p:spPr>
          <a:xfrm>
            <a:off x="7493635" y="2813050"/>
            <a:ext cx="1624965" cy="755650"/>
          </a:xfrm>
          <a:prstGeom prst="rect">
            <a:avLst/>
          </a:prstGeom>
          <a:noFill/>
        </p:spPr>
        <p:txBody>
          <a:bodyPr wrap="square" rtlCol="0">
            <a:spAutoFit/>
          </a:bodyPr>
          <a:p>
            <a:pPr algn="ctr">
              <a:lnSpc>
                <a:spcPct val="120000"/>
              </a:lnSpc>
              <a:spcBef>
                <a:spcPts val="0"/>
              </a:spcBef>
              <a:spcAft>
                <a:spcPts val="0"/>
              </a:spcAft>
            </a:pPr>
            <a:r>
              <a:rPr lang="zh-CN" altLang="en-US">
                <a:cs typeface="汉仪劲楷简" panose="00020600040101010101" charset="-122"/>
              </a:rPr>
              <a:t>社会主义根本任务的理论</a:t>
            </a:r>
            <a:endParaRPr lang="zh-CN" altLang="en-US">
              <a:cs typeface="汉仪劲楷简" panose="00020600040101010101" charset="-122"/>
            </a:endParaRPr>
          </a:p>
        </p:txBody>
      </p:sp>
      <p:sp>
        <p:nvSpPr>
          <p:cNvPr id="168" name="文本框 167"/>
          <p:cNvSpPr txBox="1"/>
          <p:nvPr/>
        </p:nvSpPr>
        <p:spPr>
          <a:xfrm>
            <a:off x="9770110" y="2813050"/>
            <a:ext cx="1624965" cy="755650"/>
          </a:xfrm>
          <a:prstGeom prst="rect">
            <a:avLst/>
          </a:prstGeom>
          <a:noFill/>
        </p:spPr>
        <p:txBody>
          <a:bodyPr wrap="square" rtlCol="0">
            <a:spAutoFit/>
          </a:bodyPr>
          <a:p>
            <a:pPr algn="ctr">
              <a:lnSpc>
                <a:spcPct val="120000"/>
              </a:lnSpc>
              <a:spcBef>
                <a:spcPts val="0"/>
              </a:spcBef>
              <a:spcAft>
                <a:spcPts val="0"/>
              </a:spcAft>
            </a:pPr>
            <a:r>
              <a:rPr lang="zh-CN" altLang="en-US">
                <a:cs typeface="汉仪劲楷简" panose="00020600040101010101" charset="-122"/>
              </a:rPr>
              <a:t>“三步走”战略</a:t>
            </a:r>
            <a:endParaRPr lang="zh-CN" altLang="en-US">
              <a:cs typeface="汉仪劲楷简" panose="00020600040101010101" charset="-122"/>
            </a:endParaRPr>
          </a:p>
        </p:txBody>
      </p:sp>
      <p:sp>
        <p:nvSpPr>
          <p:cNvPr id="169" name="文本框 168"/>
          <p:cNvSpPr txBox="1"/>
          <p:nvPr/>
        </p:nvSpPr>
        <p:spPr>
          <a:xfrm>
            <a:off x="748665" y="5208270"/>
            <a:ext cx="1624965" cy="423545"/>
          </a:xfrm>
          <a:prstGeom prst="rect">
            <a:avLst/>
          </a:prstGeom>
          <a:noFill/>
        </p:spPr>
        <p:txBody>
          <a:bodyPr wrap="square" rtlCol="0">
            <a:spAutoFit/>
          </a:bodyPr>
          <a:p>
            <a:pPr algn="ctr">
              <a:lnSpc>
                <a:spcPct val="120000"/>
              </a:lnSpc>
              <a:spcBef>
                <a:spcPts val="0"/>
              </a:spcBef>
              <a:spcAft>
                <a:spcPts val="0"/>
              </a:spcAft>
            </a:pPr>
            <a:r>
              <a:rPr lang="zh-CN" altLang="en-US">
                <a:cs typeface="汉仪劲楷简" panose="00020600040101010101" charset="-122"/>
              </a:rPr>
              <a:t>改革开放理论</a:t>
            </a:r>
            <a:endParaRPr lang="zh-CN" altLang="en-US">
              <a:cs typeface="汉仪劲楷简" panose="00020600040101010101" charset="-122"/>
            </a:endParaRPr>
          </a:p>
        </p:txBody>
      </p:sp>
      <p:sp>
        <p:nvSpPr>
          <p:cNvPr id="170" name="文本框 169"/>
          <p:cNvSpPr txBox="1"/>
          <p:nvPr/>
        </p:nvSpPr>
        <p:spPr>
          <a:xfrm>
            <a:off x="3023235" y="5041900"/>
            <a:ext cx="1624965" cy="755650"/>
          </a:xfrm>
          <a:prstGeom prst="rect">
            <a:avLst/>
          </a:prstGeom>
          <a:noFill/>
        </p:spPr>
        <p:txBody>
          <a:bodyPr wrap="square" rtlCol="0">
            <a:spAutoFit/>
          </a:bodyPr>
          <a:p>
            <a:pPr algn="ctr">
              <a:lnSpc>
                <a:spcPct val="120000"/>
              </a:lnSpc>
              <a:spcBef>
                <a:spcPts val="0"/>
              </a:spcBef>
              <a:spcAft>
                <a:spcPts val="0"/>
              </a:spcAft>
            </a:pPr>
            <a:r>
              <a:rPr lang="zh-CN" altLang="en-US">
                <a:cs typeface="汉仪劲楷简" panose="00020600040101010101" charset="-122"/>
              </a:rPr>
              <a:t>社会主义市场经济理论</a:t>
            </a:r>
            <a:endParaRPr lang="zh-CN" altLang="en-US">
              <a:cs typeface="汉仪劲楷简" panose="00020600040101010101" charset="-122"/>
            </a:endParaRPr>
          </a:p>
        </p:txBody>
      </p:sp>
      <p:sp>
        <p:nvSpPr>
          <p:cNvPr id="171" name="文本框 170"/>
          <p:cNvSpPr txBox="1"/>
          <p:nvPr/>
        </p:nvSpPr>
        <p:spPr>
          <a:xfrm>
            <a:off x="5283835" y="5041900"/>
            <a:ext cx="1624965" cy="755650"/>
          </a:xfrm>
          <a:prstGeom prst="rect">
            <a:avLst/>
          </a:prstGeom>
          <a:noFill/>
        </p:spPr>
        <p:txBody>
          <a:bodyPr wrap="square" rtlCol="0">
            <a:spAutoFit/>
          </a:bodyPr>
          <a:p>
            <a:pPr algn="ctr">
              <a:lnSpc>
                <a:spcPct val="120000"/>
              </a:lnSpc>
              <a:spcBef>
                <a:spcPts val="0"/>
              </a:spcBef>
              <a:spcAft>
                <a:spcPts val="0"/>
              </a:spcAft>
            </a:pPr>
            <a:r>
              <a:rPr lang="zh-CN" altLang="en-US">
                <a:cs typeface="汉仪劲楷简" panose="00020600040101010101" charset="-122"/>
              </a:rPr>
              <a:t>“两手抓，两手都要硬</a:t>
            </a:r>
            <a:r>
              <a:rPr lang="en-US" altLang="zh-CN">
                <a:cs typeface="汉仪劲楷简" panose="00020600040101010101" charset="-122"/>
              </a:rPr>
              <a:t>”</a:t>
            </a:r>
            <a:endParaRPr lang="en-US" altLang="zh-CN">
              <a:cs typeface="汉仪劲楷简" panose="00020600040101010101" charset="-122"/>
            </a:endParaRPr>
          </a:p>
        </p:txBody>
      </p:sp>
      <p:sp>
        <p:nvSpPr>
          <p:cNvPr id="172" name="文本框 171"/>
          <p:cNvSpPr txBox="1"/>
          <p:nvPr/>
        </p:nvSpPr>
        <p:spPr>
          <a:xfrm>
            <a:off x="7493635" y="5189220"/>
            <a:ext cx="1624965" cy="423545"/>
          </a:xfrm>
          <a:prstGeom prst="rect">
            <a:avLst/>
          </a:prstGeom>
          <a:noFill/>
        </p:spPr>
        <p:txBody>
          <a:bodyPr wrap="square" rtlCol="0">
            <a:spAutoFit/>
          </a:bodyPr>
          <a:p>
            <a:pPr algn="ctr">
              <a:lnSpc>
                <a:spcPct val="120000"/>
              </a:lnSpc>
              <a:spcBef>
                <a:spcPts val="0"/>
              </a:spcBef>
              <a:spcAft>
                <a:spcPts val="0"/>
              </a:spcAft>
            </a:pPr>
            <a:r>
              <a:rPr lang="zh-CN" altLang="en-US">
                <a:cs typeface="汉仪劲楷简" panose="00020600040101010101" charset="-122"/>
              </a:rPr>
              <a:t>“一国两制</a:t>
            </a:r>
            <a:r>
              <a:rPr lang="en-US" altLang="zh-CN">
                <a:cs typeface="汉仪劲楷简" panose="00020600040101010101" charset="-122"/>
              </a:rPr>
              <a:t>”</a:t>
            </a:r>
            <a:endParaRPr lang="en-US" altLang="zh-CN">
              <a:cs typeface="汉仪劲楷简" panose="00020600040101010101" charset="-122"/>
            </a:endParaRPr>
          </a:p>
        </p:txBody>
      </p:sp>
      <p:sp>
        <p:nvSpPr>
          <p:cNvPr id="173" name="文本框 172"/>
          <p:cNvSpPr txBox="1"/>
          <p:nvPr/>
        </p:nvSpPr>
        <p:spPr>
          <a:xfrm>
            <a:off x="9780905" y="5042535"/>
            <a:ext cx="1624965" cy="755650"/>
          </a:xfrm>
          <a:prstGeom prst="rect">
            <a:avLst/>
          </a:prstGeom>
          <a:noFill/>
        </p:spPr>
        <p:txBody>
          <a:bodyPr wrap="square" rtlCol="0">
            <a:spAutoFit/>
          </a:bodyPr>
          <a:p>
            <a:pPr algn="ctr">
              <a:lnSpc>
                <a:spcPct val="120000"/>
              </a:lnSpc>
              <a:spcBef>
                <a:spcPts val="0"/>
              </a:spcBef>
              <a:spcAft>
                <a:spcPts val="0"/>
              </a:spcAft>
            </a:pPr>
            <a:r>
              <a:rPr lang="zh-CN" altLang="en-US">
                <a:cs typeface="汉仪劲楷简" panose="00020600040101010101" charset="-122"/>
              </a:rPr>
              <a:t>中国问题的关键在于党</a:t>
            </a:r>
            <a:endParaRPr lang="zh-CN" altLang="en-US">
              <a:cs typeface="汉仪劲楷简" panose="0002060004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1315" y="915035"/>
            <a:ext cx="3986530" cy="423545"/>
          </a:xfrm>
          <a:prstGeom prst="rect">
            <a:avLst/>
          </a:prstGeom>
          <a:noFill/>
        </p:spPr>
        <p:txBody>
          <a:bodyPr wrap="square" rtlCol="0" anchor="t">
            <a:spAutoFit/>
          </a:bodyPr>
          <a:p>
            <a:pPr>
              <a:lnSpc>
                <a:spcPct val="120000"/>
              </a:lnSpc>
              <a:spcBef>
                <a:spcPts val="0"/>
              </a:spcBef>
              <a:spcAft>
                <a:spcPts val="0"/>
              </a:spcAft>
            </a:pPr>
            <a:r>
              <a:rPr lang="en-US" altLang="zh-CN">
                <a:cs typeface="汉仪劲楷简" panose="00020600040101010101" charset="-122"/>
                <a:sym typeface="+mn-ea"/>
              </a:rPr>
              <a:t>  </a:t>
            </a:r>
            <a:r>
              <a:rPr lang="zh-CN" altLang="en-US">
                <a:cs typeface="汉仪劲楷简" panose="00020600040101010101" charset="-122"/>
                <a:sym typeface="+mn-ea"/>
              </a:rPr>
              <a:t>解放思想，实事求是的思想路线</a:t>
            </a:r>
            <a:endParaRPr lang="zh-CN" altLang="en-US">
              <a:cs typeface="汉仪劲楷简" panose="00020600040101010101" charset="-122"/>
              <a:sym typeface="+mn-ea"/>
            </a:endParaRPr>
          </a:p>
        </p:txBody>
      </p:sp>
      <p:sp>
        <p:nvSpPr>
          <p:cNvPr id="3" name="圆角矩形 2"/>
          <p:cNvSpPr/>
          <p:nvPr/>
        </p:nvSpPr>
        <p:spPr>
          <a:xfrm>
            <a:off x="427990" y="1528445"/>
            <a:ext cx="7439660" cy="3050540"/>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菱形 3"/>
          <p:cNvSpPr/>
          <p:nvPr/>
        </p:nvSpPr>
        <p:spPr>
          <a:xfrm>
            <a:off x="824230" y="1836420"/>
            <a:ext cx="128270" cy="171450"/>
          </a:xfrm>
          <a:prstGeom prst="diamond">
            <a:avLst/>
          </a:prstGeom>
          <a:solidFill>
            <a:srgbClr val="8F0000"/>
          </a:solidFill>
          <a:ln>
            <a:solidFill>
              <a:srgbClr val="8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952500" y="1737995"/>
            <a:ext cx="4384675" cy="368300"/>
          </a:xfrm>
          <a:prstGeom prst="rect">
            <a:avLst/>
          </a:prstGeom>
          <a:noFill/>
        </p:spPr>
        <p:txBody>
          <a:bodyPr wrap="square" rtlCol="0">
            <a:spAutoFit/>
          </a:bodyPr>
          <a:p>
            <a:r>
              <a:rPr lang="zh-CN" altLang="en-US"/>
              <a:t>《解放思想，实事求是，团结一致向前看》</a:t>
            </a:r>
            <a:endParaRPr lang="zh-CN" altLang="en-US"/>
          </a:p>
        </p:txBody>
      </p:sp>
      <p:sp>
        <p:nvSpPr>
          <p:cNvPr id="7" name="文本框 6"/>
          <p:cNvSpPr txBox="1"/>
          <p:nvPr/>
        </p:nvSpPr>
        <p:spPr>
          <a:xfrm>
            <a:off x="503555" y="2217420"/>
            <a:ext cx="7073265" cy="2422525"/>
          </a:xfrm>
          <a:prstGeom prst="rect">
            <a:avLst/>
          </a:prstGeom>
          <a:noFill/>
        </p:spPr>
        <p:txBody>
          <a:bodyPr wrap="square" rtlCol="0">
            <a:noAutofit/>
          </a:bodyPr>
          <a:p>
            <a:r>
              <a:rPr lang="en-US" altLang="zh-CN" sz="2000"/>
              <a:t>   </a:t>
            </a:r>
            <a:r>
              <a:rPr lang="zh-CN" altLang="en-US" sz="2000"/>
              <a:t>这是邓小平1978年12月13日在中共中央工作会议闭幕会上的讲话。收入1994年人民出版社出版的《邓小平文选》第二卷。讲话共四部分：一、解放思想是当前的一个重大政治问题。二、民主是解放思想的重要条件。三、处理</a:t>
            </a:r>
            <a:endParaRPr lang="zh-CN" altLang="en-US" sz="2000"/>
          </a:p>
          <a:p>
            <a:r>
              <a:rPr lang="zh-CN" altLang="en-US" sz="2000"/>
              <a:t>遗留问题为的是向前看。四、研究新情况，</a:t>
            </a:r>
            <a:endParaRPr lang="zh-CN" altLang="en-US" sz="2000"/>
          </a:p>
          <a:p>
            <a:r>
              <a:rPr lang="zh-CN" altLang="en-US" sz="2000"/>
              <a:t>解决新问题。这个讲话实际上成为随后召开</a:t>
            </a:r>
            <a:endParaRPr lang="zh-CN" altLang="en-US" sz="2000"/>
          </a:p>
          <a:p>
            <a:r>
              <a:rPr lang="zh-CN" altLang="en-US" sz="2000"/>
              <a:t>的</a:t>
            </a:r>
            <a:r>
              <a:rPr lang="zh-CN" altLang="en-US" sz="2000"/>
              <a:t>党的十一届三中全会的主题报告。</a:t>
            </a:r>
            <a:endParaRPr lang="zh-CN" altLang="en-US" sz="2000"/>
          </a:p>
        </p:txBody>
      </p:sp>
      <p:pic>
        <p:nvPicPr>
          <p:cNvPr id="100" name="图片 99"/>
          <p:cNvPicPr/>
          <p:nvPr/>
        </p:nvPicPr>
        <p:blipFill>
          <a:blip r:embed="rId1"/>
          <a:stretch>
            <a:fillRect/>
          </a:stretch>
        </p:blipFill>
        <p:spPr>
          <a:xfrm>
            <a:off x="5483860" y="3303905"/>
            <a:ext cx="5802630" cy="2962275"/>
          </a:xfrm>
          <a:prstGeom prst="rect">
            <a:avLst/>
          </a:prstGeom>
          <a:noFill/>
          <a:ln w="9525">
            <a:noFill/>
          </a:ln>
        </p:spPr>
      </p:pic>
      <p:grpSp>
        <p:nvGrpSpPr>
          <p:cNvPr id="38" name="组合 37"/>
          <p:cNvGrpSpPr/>
          <p:nvPr/>
        </p:nvGrpSpPr>
        <p:grpSpPr>
          <a:xfrm>
            <a:off x="3762693" y="662940"/>
            <a:ext cx="4666615" cy="0"/>
            <a:chOff x="5925" y="1245"/>
            <a:chExt cx="7349" cy="0"/>
          </a:xfrm>
        </p:grpSpPr>
        <p:cxnSp>
          <p:nvCxnSpPr>
            <p:cNvPr id="39" name="直接连接符 38"/>
            <p:cNvCxnSpPr/>
            <p:nvPr/>
          </p:nvCxnSpPr>
          <p:spPr>
            <a:xfrm>
              <a:off x="5925" y="1245"/>
              <a:ext cx="1755" cy="0"/>
            </a:xfrm>
            <a:prstGeom prst="line">
              <a:avLst/>
            </a:prstGeom>
            <a:ln w="254">
              <a:gradFill>
                <a:gsLst>
                  <a:gs pos="0">
                    <a:srgbClr val="8F0000">
                      <a:alpha val="0"/>
                    </a:srgbClr>
                  </a:gs>
                  <a:gs pos="100000">
                    <a:srgbClr val="8F0000"/>
                  </a:gs>
                </a:gsLst>
                <a:lin ang="0" scaled="1"/>
              </a:gradFill>
              <a:tailEnd type="oval" w="sm" len="sm"/>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11520" y="1245"/>
              <a:ext cx="1755" cy="0"/>
            </a:xfrm>
            <a:prstGeom prst="line">
              <a:avLst/>
            </a:prstGeom>
            <a:ln w="254">
              <a:gradFill>
                <a:gsLst>
                  <a:gs pos="0">
                    <a:srgbClr val="8F0000">
                      <a:alpha val="0"/>
                    </a:srgbClr>
                  </a:gs>
                  <a:gs pos="100000">
                    <a:srgbClr val="8F0000"/>
                  </a:gs>
                </a:gsLst>
                <a:lin ang="0" scaled="1"/>
              </a:gradFill>
              <a:tailEnd type="oval" w="sm" len="sm"/>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4858385" y="340360"/>
            <a:ext cx="2474595" cy="645160"/>
          </a:xfrm>
          <a:prstGeom prst="rect">
            <a:avLst/>
          </a:prstGeom>
          <a:noFill/>
        </p:spPr>
        <p:txBody>
          <a:bodyPr wrap="square" rtlCol="0">
            <a:spAutoFit/>
          </a:bodyPr>
          <a:p>
            <a:pPr algn="dist"/>
            <a:r>
              <a:rPr lang="zh-CN" altLang="en-US" sz="3600">
                <a:solidFill>
                  <a:srgbClr val="8F0000"/>
                </a:solidFill>
                <a:latin typeface="汉仪程行简" panose="00020600040101010101" charset="-122"/>
                <a:ea typeface="汉仪程行简" panose="00020600040101010101" charset="-122"/>
                <a:cs typeface="汉仪劲楷简" panose="00020600040101010101" charset="-122"/>
              </a:rPr>
              <a:t>邓小平理论</a:t>
            </a:r>
            <a:endParaRPr lang="zh-CN" altLang="en-US" sz="3600">
              <a:solidFill>
                <a:srgbClr val="8F0000"/>
              </a:solidFill>
              <a:latin typeface="汉仪程行简" panose="00020600040101010101" charset="-122"/>
              <a:ea typeface="汉仪程行简" panose="00020600040101010101" charset="-122"/>
              <a:cs typeface="汉仪劲楷简" panose="00020600040101010101" charset="-122"/>
            </a:endParaRPr>
          </a:p>
        </p:txBody>
      </p:sp>
      <p:pic>
        <p:nvPicPr>
          <p:cNvPr id="9" name="图片 8" descr="微信图片_20221107234030"/>
          <p:cNvPicPr>
            <a:picLocks noChangeAspect="1"/>
          </p:cNvPicPr>
          <p:nvPr/>
        </p:nvPicPr>
        <p:blipFill>
          <a:blip r:embed="rId2"/>
          <a:stretch>
            <a:fillRect/>
          </a:stretch>
        </p:blipFill>
        <p:spPr>
          <a:xfrm>
            <a:off x="7726045" y="751205"/>
            <a:ext cx="3560445" cy="2341245"/>
          </a:xfrm>
          <a:prstGeom prst="rect">
            <a:avLst/>
          </a:prstGeom>
        </p:spPr>
      </p:pic>
      <p:sp>
        <p:nvSpPr>
          <p:cNvPr id="101" name="文本框 100"/>
          <p:cNvSpPr txBox="1"/>
          <p:nvPr/>
        </p:nvSpPr>
        <p:spPr>
          <a:xfrm>
            <a:off x="503555" y="5122227"/>
            <a:ext cx="5080000" cy="922020"/>
          </a:xfrm>
          <a:prstGeom prst="rect">
            <a:avLst/>
          </a:prstGeom>
          <a:noFill/>
          <a:ln w="9525">
            <a:noFill/>
          </a:ln>
        </p:spPr>
        <p:txBody>
          <a:bodyPr>
            <a:spAutoFit/>
          </a:bodyPr>
          <a:p>
            <a:pPr indent="0"/>
            <a:r>
              <a:rPr lang="en-US" altLang="zh-CN" b="1">
                <a:solidFill>
                  <a:srgbClr val="8F0000"/>
                </a:solidFill>
                <a:ea typeface="宋体" panose="02010600030101010101" pitchFamily="2" charset="-122"/>
              </a:rPr>
              <a:t>   </a:t>
            </a:r>
            <a:r>
              <a:rPr lang="zh-CN" b="1">
                <a:solidFill>
                  <a:srgbClr val="8F0000"/>
                </a:solidFill>
                <a:ea typeface="宋体" panose="02010600030101010101" pitchFamily="2" charset="-122"/>
              </a:rPr>
              <a:t>解放思想，实事求是，是我们党的思想路线。搞革命，要解放思想</a:t>
            </a:r>
            <a:r>
              <a:rPr lang="zh-CN" b="1">
                <a:solidFill>
                  <a:srgbClr val="8F0000"/>
                </a:solidFill>
                <a:latin typeface="Calibri" panose="020F0502020204030204" charset="0"/>
                <a:ea typeface="宋体" panose="02010600030101010101" pitchFamily="2" charset="-122"/>
              </a:rPr>
              <a:t>，实事求是；建设社会主义，也要解放思想，实事求是。</a:t>
            </a:r>
            <a:endParaRPr lang="zh-CN" altLang="en-US" b="1">
              <a:solidFill>
                <a:srgbClr val="8F0000"/>
              </a:solidFill>
              <a:latin typeface="Calibri" panose="020F0502020204030204" charset="0"/>
              <a:ea typeface="宋体" panose="02010600030101010101" pitchFamily="2"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1315" y="915035"/>
            <a:ext cx="3986530" cy="423545"/>
          </a:xfrm>
          <a:prstGeom prst="rect">
            <a:avLst/>
          </a:prstGeom>
          <a:noFill/>
        </p:spPr>
        <p:txBody>
          <a:bodyPr wrap="square" rtlCol="0" anchor="t">
            <a:spAutoFit/>
          </a:bodyPr>
          <a:p>
            <a:pPr>
              <a:lnSpc>
                <a:spcPct val="120000"/>
              </a:lnSpc>
              <a:spcBef>
                <a:spcPts val="0"/>
              </a:spcBef>
              <a:spcAft>
                <a:spcPts val="0"/>
              </a:spcAft>
            </a:pPr>
            <a:r>
              <a:rPr lang="en-US" altLang="zh-CN">
                <a:cs typeface="汉仪劲楷简" panose="00020600040101010101" charset="-122"/>
                <a:sym typeface="+mn-ea"/>
              </a:rPr>
              <a:t> </a:t>
            </a:r>
            <a:r>
              <a:rPr>
                <a:cs typeface="汉仪劲楷简" panose="00020600040101010101" charset="-122"/>
                <a:sym typeface="+mn-ea"/>
              </a:rPr>
              <a:t>社会主义初级阶段理论</a:t>
            </a:r>
            <a:endParaRPr>
              <a:cs typeface="汉仪劲楷简" panose="00020600040101010101" charset="-122"/>
              <a:sym typeface="+mn-ea"/>
            </a:endParaRPr>
          </a:p>
        </p:txBody>
      </p:sp>
      <p:grpSp>
        <p:nvGrpSpPr>
          <p:cNvPr id="38" name="组合 37"/>
          <p:cNvGrpSpPr/>
          <p:nvPr/>
        </p:nvGrpSpPr>
        <p:grpSpPr>
          <a:xfrm>
            <a:off x="3762693" y="662940"/>
            <a:ext cx="4666615" cy="0"/>
            <a:chOff x="5925" y="1245"/>
            <a:chExt cx="7349" cy="0"/>
          </a:xfrm>
        </p:grpSpPr>
        <p:cxnSp>
          <p:nvCxnSpPr>
            <p:cNvPr id="39" name="直接连接符 38"/>
            <p:cNvCxnSpPr/>
            <p:nvPr/>
          </p:nvCxnSpPr>
          <p:spPr>
            <a:xfrm>
              <a:off x="5925" y="1245"/>
              <a:ext cx="1755" cy="0"/>
            </a:xfrm>
            <a:prstGeom prst="line">
              <a:avLst/>
            </a:prstGeom>
            <a:ln w="254">
              <a:gradFill>
                <a:gsLst>
                  <a:gs pos="0">
                    <a:srgbClr val="8F0000">
                      <a:alpha val="0"/>
                    </a:srgbClr>
                  </a:gs>
                  <a:gs pos="100000">
                    <a:srgbClr val="8F0000"/>
                  </a:gs>
                </a:gsLst>
                <a:lin ang="0" scaled="1"/>
              </a:gradFill>
              <a:tailEnd type="oval" w="sm" len="sm"/>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11520" y="1245"/>
              <a:ext cx="1755" cy="0"/>
            </a:xfrm>
            <a:prstGeom prst="line">
              <a:avLst/>
            </a:prstGeom>
            <a:ln w="254">
              <a:gradFill>
                <a:gsLst>
                  <a:gs pos="0">
                    <a:srgbClr val="8F0000">
                      <a:alpha val="0"/>
                    </a:srgbClr>
                  </a:gs>
                  <a:gs pos="100000">
                    <a:srgbClr val="8F0000"/>
                  </a:gs>
                </a:gsLst>
                <a:lin ang="0" scaled="1"/>
              </a:gradFill>
              <a:tailEnd type="oval" w="sm" len="sm"/>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4858385" y="340360"/>
            <a:ext cx="2474595" cy="645160"/>
          </a:xfrm>
          <a:prstGeom prst="rect">
            <a:avLst/>
          </a:prstGeom>
          <a:noFill/>
        </p:spPr>
        <p:txBody>
          <a:bodyPr wrap="square" rtlCol="0">
            <a:spAutoFit/>
          </a:bodyPr>
          <a:p>
            <a:pPr algn="dist"/>
            <a:r>
              <a:rPr lang="zh-CN" altLang="en-US" sz="3600">
                <a:solidFill>
                  <a:srgbClr val="8F0000"/>
                </a:solidFill>
                <a:latin typeface="汉仪程行简" panose="00020600040101010101" charset="-122"/>
                <a:ea typeface="汉仪程行简" panose="00020600040101010101" charset="-122"/>
                <a:cs typeface="汉仪劲楷简" panose="00020600040101010101" charset="-122"/>
              </a:rPr>
              <a:t>邓小平理论</a:t>
            </a:r>
            <a:endParaRPr lang="zh-CN" altLang="en-US" sz="3600">
              <a:solidFill>
                <a:srgbClr val="8F0000"/>
              </a:solidFill>
              <a:latin typeface="汉仪程行简" panose="00020600040101010101" charset="-122"/>
              <a:ea typeface="汉仪程行简" panose="00020600040101010101" charset="-122"/>
              <a:cs typeface="汉仪劲楷简" panose="00020600040101010101" charset="-122"/>
            </a:endParaRPr>
          </a:p>
        </p:txBody>
      </p:sp>
      <p:sp>
        <p:nvSpPr>
          <p:cNvPr id="4" name="圆角矩形 3"/>
          <p:cNvSpPr/>
          <p:nvPr/>
        </p:nvSpPr>
        <p:spPr>
          <a:xfrm>
            <a:off x="427990" y="1528445"/>
            <a:ext cx="7439660" cy="1356995"/>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568325" y="1751965"/>
            <a:ext cx="7093585" cy="1112520"/>
          </a:xfrm>
          <a:prstGeom prst="rect">
            <a:avLst/>
          </a:prstGeom>
          <a:noFill/>
        </p:spPr>
        <p:txBody>
          <a:bodyPr wrap="square" rtlCol="0">
            <a:noAutofit/>
          </a:bodyPr>
          <a:p>
            <a:r>
              <a:rPr lang="en-US" altLang="zh-CN"/>
              <a:t>  </a:t>
            </a:r>
            <a:r>
              <a:rPr lang="zh-CN" altLang="en-US"/>
              <a:t>我国处在社会主义初级阶段，是邓小平和我们党对当代中国基本国情的科学判断。我们讲解放思想、实事求是，从实际出发建设社会主义，最大的“实际”就是中国的基本国情。</a:t>
            </a:r>
            <a:endParaRPr lang="zh-CN" altLang="en-US"/>
          </a:p>
        </p:txBody>
      </p:sp>
      <p:sp>
        <p:nvSpPr>
          <p:cNvPr id="7" name="圆角矩形 6"/>
          <p:cNvSpPr/>
          <p:nvPr/>
        </p:nvSpPr>
        <p:spPr>
          <a:xfrm>
            <a:off x="427990" y="3817620"/>
            <a:ext cx="7439660" cy="2223770"/>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568960" y="4051935"/>
            <a:ext cx="7092315" cy="1818640"/>
          </a:xfrm>
          <a:prstGeom prst="rect">
            <a:avLst/>
          </a:prstGeom>
          <a:noFill/>
        </p:spPr>
        <p:txBody>
          <a:bodyPr wrap="square" rtlCol="0">
            <a:noAutofit/>
          </a:bodyPr>
          <a:p>
            <a:r>
              <a:rPr lang="en-US" altLang="zh-CN"/>
              <a:t>   </a:t>
            </a:r>
            <a:r>
              <a:t>改革开放后的一个很长时期内，我国经济体制改革的核心问题是如何正确认识和处理计划与市场的关系。邓小平对社会主义与市场经济的关系进行了深入探索。邓小平指出:“说市场经济只存在于资本主义社会，只有资本主义的市场经济，这肯定是不正确的。社会主义为什么不可以搞市场经济，这个不能说是资本主义。”“社会主义也可以搞市场经济。”</a:t>
            </a:r>
          </a:p>
        </p:txBody>
      </p:sp>
      <p:sp>
        <p:nvSpPr>
          <p:cNvPr id="10" name="文本框 9"/>
          <p:cNvSpPr txBox="1"/>
          <p:nvPr/>
        </p:nvSpPr>
        <p:spPr>
          <a:xfrm>
            <a:off x="568325" y="3140075"/>
            <a:ext cx="3986530" cy="423545"/>
          </a:xfrm>
          <a:prstGeom prst="rect">
            <a:avLst/>
          </a:prstGeom>
          <a:noFill/>
        </p:spPr>
        <p:txBody>
          <a:bodyPr wrap="square" rtlCol="0" anchor="t">
            <a:spAutoFit/>
          </a:bodyPr>
          <a:p>
            <a:pPr>
              <a:lnSpc>
                <a:spcPct val="120000"/>
              </a:lnSpc>
              <a:spcBef>
                <a:spcPts val="0"/>
              </a:spcBef>
              <a:spcAft>
                <a:spcPts val="0"/>
              </a:spcAft>
            </a:pPr>
            <a:r>
              <a:rPr>
                <a:cs typeface="汉仪劲楷简" panose="00020600040101010101" charset="-122"/>
                <a:sym typeface="+mn-ea"/>
              </a:rPr>
              <a:t>社会主义市场经济理论</a:t>
            </a:r>
            <a:endParaRPr>
              <a:cs typeface="汉仪劲楷简" panose="00020600040101010101" charset="-122"/>
              <a:sym typeface="+mn-ea"/>
            </a:endParaRPr>
          </a:p>
        </p:txBody>
      </p:sp>
      <p:pic>
        <p:nvPicPr>
          <p:cNvPr id="11" name="图片 10" descr="微信图片_20221107234026"/>
          <p:cNvPicPr>
            <a:picLocks noChangeAspect="1"/>
          </p:cNvPicPr>
          <p:nvPr/>
        </p:nvPicPr>
        <p:blipFill>
          <a:blip r:embed="rId1"/>
          <a:stretch>
            <a:fillRect/>
          </a:stretch>
        </p:blipFill>
        <p:spPr>
          <a:xfrm>
            <a:off x="7661910" y="1978025"/>
            <a:ext cx="4143375" cy="3151505"/>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8" name="组合 37"/>
          <p:cNvGrpSpPr/>
          <p:nvPr/>
        </p:nvGrpSpPr>
        <p:grpSpPr>
          <a:xfrm>
            <a:off x="3762693" y="662940"/>
            <a:ext cx="4666615" cy="0"/>
            <a:chOff x="5925" y="1245"/>
            <a:chExt cx="7349" cy="0"/>
          </a:xfrm>
        </p:grpSpPr>
        <p:cxnSp>
          <p:nvCxnSpPr>
            <p:cNvPr id="39" name="直接连接符 38"/>
            <p:cNvCxnSpPr/>
            <p:nvPr/>
          </p:nvCxnSpPr>
          <p:spPr>
            <a:xfrm>
              <a:off x="5925" y="1245"/>
              <a:ext cx="1755" cy="0"/>
            </a:xfrm>
            <a:prstGeom prst="line">
              <a:avLst/>
            </a:prstGeom>
            <a:ln w="254">
              <a:gradFill>
                <a:gsLst>
                  <a:gs pos="0">
                    <a:srgbClr val="8F0000">
                      <a:alpha val="0"/>
                    </a:srgbClr>
                  </a:gs>
                  <a:gs pos="100000">
                    <a:srgbClr val="8F0000"/>
                  </a:gs>
                </a:gsLst>
                <a:lin ang="0" scaled="1"/>
              </a:gradFill>
              <a:tailEnd type="oval" w="sm" len="sm"/>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11520" y="1245"/>
              <a:ext cx="1755" cy="0"/>
            </a:xfrm>
            <a:prstGeom prst="line">
              <a:avLst/>
            </a:prstGeom>
            <a:ln w="254">
              <a:gradFill>
                <a:gsLst>
                  <a:gs pos="0">
                    <a:srgbClr val="8F0000">
                      <a:alpha val="0"/>
                    </a:srgbClr>
                  </a:gs>
                  <a:gs pos="100000">
                    <a:srgbClr val="8F0000"/>
                  </a:gs>
                </a:gsLst>
                <a:lin ang="0" scaled="1"/>
              </a:gradFill>
              <a:tailEnd type="oval" w="sm" len="sm"/>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4858385" y="340360"/>
            <a:ext cx="2474595" cy="645160"/>
          </a:xfrm>
          <a:prstGeom prst="rect">
            <a:avLst/>
          </a:prstGeom>
          <a:noFill/>
        </p:spPr>
        <p:txBody>
          <a:bodyPr wrap="square" rtlCol="0">
            <a:spAutoFit/>
          </a:bodyPr>
          <a:p>
            <a:pPr algn="dist"/>
            <a:r>
              <a:rPr lang="zh-CN" altLang="en-US" sz="3600">
                <a:solidFill>
                  <a:srgbClr val="8F0000"/>
                </a:solidFill>
                <a:latin typeface="汉仪程行简" panose="00020600040101010101" charset="-122"/>
                <a:ea typeface="汉仪程行简" panose="00020600040101010101" charset="-122"/>
                <a:cs typeface="汉仪劲楷简" panose="00020600040101010101" charset="-122"/>
              </a:rPr>
              <a:t>重要</a:t>
            </a:r>
            <a:r>
              <a:rPr lang="zh-CN" altLang="en-US" sz="3600">
                <a:solidFill>
                  <a:srgbClr val="8F0000"/>
                </a:solidFill>
                <a:latin typeface="汉仪程行简" panose="00020600040101010101" charset="-122"/>
                <a:ea typeface="汉仪程行简" panose="00020600040101010101" charset="-122"/>
                <a:cs typeface="汉仪劲楷简" panose="00020600040101010101" charset="-122"/>
              </a:rPr>
              <a:t>作用</a:t>
            </a:r>
            <a:endParaRPr lang="zh-CN" altLang="en-US" sz="3600">
              <a:solidFill>
                <a:srgbClr val="8F0000"/>
              </a:solidFill>
              <a:latin typeface="汉仪程行简" panose="00020600040101010101" charset="-122"/>
              <a:ea typeface="汉仪程行简" panose="00020600040101010101" charset="-122"/>
              <a:cs typeface="汉仪劲楷简" panose="00020600040101010101" charset="-122"/>
            </a:endParaRPr>
          </a:p>
        </p:txBody>
      </p:sp>
      <p:sp>
        <p:nvSpPr>
          <p:cNvPr id="3" name="文本框 2"/>
          <p:cNvSpPr txBox="1"/>
          <p:nvPr/>
        </p:nvSpPr>
        <p:spPr>
          <a:xfrm>
            <a:off x="437515" y="1748155"/>
            <a:ext cx="8735695" cy="1841500"/>
          </a:xfrm>
          <a:prstGeom prst="rect">
            <a:avLst/>
          </a:prstGeom>
          <a:noFill/>
        </p:spPr>
        <p:txBody>
          <a:bodyPr wrap="square" rtlCol="0">
            <a:noAutofit/>
          </a:bodyPr>
          <a:p>
            <a:r>
              <a:rPr lang="en-US" altLang="zh-CN" sz="2400"/>
              <a:t>  </a:t>
            </a:r>
            <a:r>
              <a:rPr lang="zh-CN" altLang="en-US" sz="2400"/>
              <a:t>邓小平理论是以邓小平为主要代表的中国共产党人立足中国又面向世界，总结历史又正视现实、放眼未来，把马克思主义基本原理同中国的国情和时代特征结合起来，在研究新情况、解决新问题的过程中形成发展起来的。</a:t>
            </a:r>
            <a:endParaRPr lang="zh-CN" altLang="en-US" sz="2400"/>
          </a:p>
        </p:txBody>
      </p:sp>
      <p:sp>
        <p:nvSpPr>
          <p:cNvPr id="5" name="圆角矩形 4"/>
          <p:cNvSpPr/>
          <p:nvPr/>
        </p:nvSpPr>
        <p:spPr>
          <a:xfrm>
            <a:off x="437515" y="3984625"/>
            <a:ext cx="10939780" cy="1855470"/>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437515" y="4113530"/>
            <a:ext cx="10754360" cy="1616075"/>
          </a:xfrm>
          <a:prstGeom prst="rect">
            <a:avLst/>
          </a:prstGeom>
          <a:noFill/>
        </p:spPr>
        <p:txBody>
          <a:bodyPr wrap="square" rtlCol="0">
            <a:noAutofit/>
          </a:bodyPr>
          <a:p>
            <a:r>
              <a:rPr lang="zh-CN" altLang="en-US" sz="2400"/>
              <a:t>邓小平是全党全军全国各族人民公认的享有崇高威望的卓越领导人，是中国社会主义改革开放和现代化建设的总设计师。习近平指出。“邓小平同志留给我们的最重要的思想和政治遗产，就是他带领党和人民开创的中国特色社会主义，就是他创立的邓小平理论。”</a:t>
            </a:r>
            <a:endParaRPr lang="zh-CN" altLang="en-US" sz="2400"/>
          </a:p>
        </p:txBody>
      </p:sp>
      <p:pic>
        <p:nvPicPr>
          <p:cNvPr id="9" name="http://photo-static-api.fotomore.com/creative/vcg/400/new/VCG41N1253284555.jpg" descr="&amp;pky330_sjzg_VCG41N1253284555&amp;2&amp;src_toppic_inpsrchzd1&amp;"/>
          <p:cNvPicPr>
            <a:picLocks noChangeAspect="1"/>
          </p:cNvPicPr>
          <p:nvPr/>
        </p:nvPicPr>
        <p:blipFill>
          <a:blip r:embed="rId1"/>
          <a:stretch>
            <a:fillRect/>
          </a:stretch>
        </p:blipFill>
        <p:spPr>
          <a:xfrm>
            <a:off x="8831580" y="147955"/>
            <a:ext cx="3200400" cy="1600200"/>
          </a:xfrm>
          <a:prstGeom prst="rect">
            <a:avLst/>
          </a:prstGeom>
        </p:spPr>
      </p:pic>
      <p:sp>
        <p:nvSpPr>
          <p:cNvPr id="4" name="圆角矩形 3"/>
          <p:cNvSpPr/>
          <p:nvPr/>
        </p:nvSpPr>
        <p:spPr>
          <a:xfrm>
            <a:off x="427990" y="1528445"/>
            <a:ext cx="8745220" cy="1913255"/>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flipV="1">
            <a:off x="1380370" y="336094"/>
            <a:ext cx="9631283" cy="669236"/>
            <a:chOff x="5925" y="1245"/>
            <a:chExt cx="7349" cy="0"/>
          </a:xfrm>
        </p:grpSpPr>
        <p:cxnSp>
          <p:nvCxnSpPr>
            <p:cNvPr id="29" name="直接连接符 28"/>
            <p:cNvCxnSpPr/>
            <p:nvPr/>
          </p:nvCxnSpPr>
          <p:spPr>
            <a:xfrm>
              <a:off x="5925" y="1245"/>
              <a:ext cx="1755" cy="0"/>
            </a:xfrm>
            <a:prstGeom prst="line">
              <a:avLst/>
            </a:prstGeom>
            <a:ln w="254">
              <a:gradFill>
                <a:gsLst>
                  <a:gs pos="0">
                    <a:srgbClr val="8F0000">
                      <a:alpha val="0"/>
                    </a:srgbClr>
                  </a:gs>
                  <a:gs pos="100000">
                    <a:srgbClr val="8F0000"/>
                  </a:gs>
                </a:gsLst>
                <a:lin ang="0" scaled="1"/>
              </a:gradFill>
              <a:tailEnd type="oval" w="sm" len="sm"/>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11520" y="1245"/>
              <a:ext cx="1755" cy="0"/>
            </a:xfrm>
            <a:prstGeom prst="line">
              <a:avLst/>
            </a:prstGeom>
            <a:ln w="254">
              <a:gradFill>
                <a:gsLst>
                  <a:gs pos="0">
                    <a:srgbClr val="8F0000">
                      <a:alpha val="0"/>
                    </a:srgbClr>
                  </a:gs>
                  <a:gs pos="100000">
                    <a:srgbClr val="8F0000"/>
                  </a:gs>
                </a:gsLst>
                <a:lin ang="0" scaled="1"/>
              </a:gradFill>
              <a:tailEnd type="oval" w="sm" len="sm"/>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3539490" y="466090"/>
            <a:ext cx="5384800" cy="645160"/>
          </a:xfrm>
          <a:prstGeom prst="rect">
            <a:avLst/>
          </a:prstGeom>
          <a:noFill/>
        </p:spPr>
        <p:txBody>
          <a:bodyPr wrap="square" rtlCol="0">
            <a:spAutoFit/>
          </a:bodyPr>
          <a:lstStyle/>
          <a:p>
            <a:pPr algn="dist"/>
            <a:r>
              <a:rPr lang="zh-CN" altLang="en-US" sz="3600" dirty="0">
                <a:solidFill>
                  <a:srgbClr val="8F0000"/>
                </a:solidFill>
                <a:latin typeface="汉仪程行简" panose="00020600040101010101" charset="-122"/>
                <a:ea typeface="汉仪程行简" panose="00020600040101010101" charset="-122"/>
                <a:cs typeface="汉仪劲楷简" panose="00020600040101010101" charset="-122"/>
              </a:rPr>
              <a:t>邓小平理论对后世的影响</a:t>
            </a:r>
            <a:endParaRPr lang="zh-CN" altLang="en-US" sz="3600" dirty="0">
              <a:solidFill>
                <a:srgbClr val="8F0000"/>
              </a:solidFill>
              <a:latin typeface="汉仪程行简" panose="00020600040101010101" charset="-122"/>
              <a:ea typeface="汉仪程行简" panose="00020600040101010101" charset="-122"/>
              <a:cs typeface="汉仪劲楷简" panose="00020600040101010101" charset="-122"/>
            </a:endParaRPr>
          </a:p>
        </p:txBody>
      </p:sp>
      <p:pic>
        <p:nvPicPr>
          <p:cNvPr id="8" name="图片 7" descr="2"/>
          <p:cNvPicPr>
            <a:picLocks noChangeAspect="1"/>
          </p:cNvPicPr>
          <p:nvPr/>
        </p:nvPicPr>
        <p:blipFill>
          <a:blip r:embed="rId1"/>
          <a:srcRect t="20801"/>
          <a:stretch>
            <a:fillRect/>
          </a:stretch>
        </p:blipFill>
        <p:spPr>
          <a:xfrm>
            <a:off x="565785" y="1675765"/>
            <a:ext cx="4389120" cy="4634865"/>
          </a:xfrm>
          <a:prstGeom prst="rect">
            <a:avLst/>
          </a:prstGeom>
        </p:spPr>
      </p:pic>
      <p:sp>
        <p:nvSpPr>
          <p:cNvPr id="12" name="矩形 11"/>
          <p:cNvSpPr/>
          <p:nvPr/>
        </p:nvSpPr>
        <p:spPr>
          <a:xfrm>
            <a:off x="565150" y="1674495"/>
            <a:ext cx="4390390" cy="4630420"/>
          </a:xfrm>
          <a:prstGeom prst="rect">
            <a:avLst/>
          </a:prstGeom>
          <a:gradFill>
            <a:gsLst>
              <a:gs pos="0">
                <a:srgbClr val="B00000"/>
              </a:gs>
              <a:gs pos="76000">
                <a:srgbClr val="B1080B">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劲楷简" panose="00020600040101010101" charset="-122"/>
              <a:sym typeface="+mn-ea"/>
            </a:endParaRPr>
          </a:p>
        </p:txBody>
      </p:sp>
      <p:sp>
        <p:nvSpPr>
          <p:cNvPr id="13" name="文本框 12"/>
          <p:cNvSpPr txBox="1"/>
          <p:nvPr/>
        </p:nvSpPr>
        <p:spPr>
          <a:xfrm>
            <a:off x="1109980" y="1818005"/>
            <a:ext cx="3152140" cy="830997"/>
          </a:xfrm>
          <a:prstGeom prst="rect">
            <a:avLst/>
          </a:prstGeom>
          <a:noFill/>
        </p:spPr>
        <p:txBody>
          <a:bodyPr wrap="square" rtlCol="0">
            <a:spAutoFit/>
          </a:bodyPr>
          <a:lstStyle/>
          <a:p>
            <a:pPr algn="dist"/>
            <a:r>
              <a:rPr lang="zh-CN" altLang="en-US" sz="2400" dirty="0">
                <a:solidFill>
                  <a:schemeClr val="bg1"/>
                </a:solidFill>
                <a:latin typeface="汉仪劲楷简" panose="00020600040101010101" charset="-122"/>
                <a:ea typeface="汉仪劲楷简" panose="00020600040101010101" charset="-122"/>
                <a:cs typeface="汉仪劲楷简" panose="00020600040101010101" charset="-122"/>
              </a:rPr>
              <a:t>中共中央对邓小平同志历史功绩的评价：</a:t>
            </a:r>
            <a:endParaRPr lang="zh-CN" altLang="en-US" sz="2400" dirty="0">
              <a:solidFill>
                <a:schemeClr val="bg1"/>
              </a:solidFill>
              <a:latin typeface="汉仪劲楷简" panose="00020600040101010101" charset="-122"/>
              <a:ea typeface="汉仪劲楷简" panose="00020600040101010101" charset="-122"/>
              <a:cs typeface="汉仪劲楷简" panose="00020600040101010101" charset="-122"/>
            </a:endParaRPr>
          </a:p>
        </p:txBody>
      </p:sp>
      <p:grpSp>
        <p:nvGrpSpPr>
          <p:cNvPr id="18" name="组合 17"/>
          <p:cNvGrpSpPr/>
          <p:nvPr/>
        </p:nvGrpSpPr>
        <p:grpSpPr>
          <a:xfrm>
            <a:off x="5520054" y="1697989"/>
            <a:ext cx="6424295" cy="4630419"/>
            <a:chOff x="8693" y="3829"/>
            <a:chExt cx="9616" cy="2838"/>
          </a:xfrm>
        </p:grpSpPr>
        <p:sp>
          <p:nvSpPr>
            <p:cNvPr id="14" name="矩形 13"/>
            <p:cNvSpPr/>
            <p:nvPr/>
          </p:nvSpPr>
          <p:spPr>
            <a:xfrm>
              <a:off x="8693" y="3829"/>
              <a:ext cx="9616" cy="2839"/>
            </a:xfrm>
            <a:prstGeom prst="rect">
              <a:avLst/>
            </a:prstGeom>
            <a:solidFill>
              <a:srgbClr val="FFF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汉仪劲楷简" panose="00020600040101010101" charset="-122"/>
              </a:endParaRPr>
            </a:p>
          </p:txBody>
        </p:sp>
        <p:cxnSp>
          <p:nvCxnSpPr>
            <p:cNvPr id="16" name="直接连接符 15"/>
            <p:cNvCxnSpPr/>
            <p:nvPr/>
          </p:nvCxnSpPr>
          <p:spPr>
            <a:xfrm>
              <a:off x="8723" y="3905"/>
              <a:ext cx="0" cy="2732"/>
            </a:xfrm>
            <a:prstGeom prst="line">
              <a:avLst/>
            </a:prstGeom>
            <a:ln>
              <a:solidFill>
                <a:srgbClr val="8F0000"/>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5540097" y="1650068"/>
            <a:ext cx="6096000" cy="4801314"/>
          </a:xfrm>
          <a:prstGeom prst="rect">
            <a:avLst/>
          </a:prstGeom>
          <a:noFill/>
        </p:spPr>
        <p:txBody>
          <a:bodyPr wrap="square">
            <a:spAutoFit/>
          </a:bodyPr>
          <a:lstStyle/>
          <a:p>
            <a:r>
              <a:rPr lang="zh-CN" altLang="en-US" dirty="0"/>
              <a:t>中共中央在邓小平逝世的悼词中指出：“邓小平同志这样说过，如果没有毛泽东同志，我们中国人民至少还要在黑暗中摸索更长的时间。我们今天同样应当说，如果没有邓小平同志，中国人民就不可能有今天的新生活，中国就不可能有今天改革开放的新局面和社会主义现代化的光明前景。”这是对邓小平历史功绩的正确评价，同时也说明作为以邓小平为主要代表的全党智慧结晶的邓小平理论，是党在新的时期对所面临的新的时代特征、历史方位和改革开放、社会主义现代化建设这一新的历史任务的科学回答。我国改革开放和现代化建设取得的伟大成就，充分证明党的十五大所作出的正确论断：在社会主义改革开放和现代化建设的新时期，在跨越新世纪的新征途上，一定要高举邓小平理论的伟大旗帜，用邓小平理论来指导我们整个事业和各项工作。这是党从历史和现实中得出的不可动摇的原则。因此，我们在继续推进改革开放和社会主义现代化事业的时候，充分认识邓小平理论的时代特征和当代价值，是有着十分重要的理论和现实的指导意义。</a:t>
            </a:r>
            <a:endParaRPr lang="zh-CN" altLang="en-US"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组合 118"/>
          <p:cNvGrpSpPr/>
          <p:nvPr/>
        </p:nvGrpSpPr>
        <p:grpSpPr>
          <a:xfrm>
            <a:off x="3789680" y="4054475"/>
            <a:ext cx="4666615" cy="0"/>
            <a:chOff x="5925" y="1245"/>
            <a:chExt cx="7349" cy="0"/>
          </a:xfrm>
        </p:grpSpPr>
        <p:cxnSp>
          <p:nvCxnSpPr>
            <p:cNvPr id="120" name="直接连接符 119"/>
            <p:cNvCxnSpPr/>
            <p:nvPr/>
          </p:nvCxnSpPr>
          <p:spPr>
            <a:xfrm>
              <a:off x="5925" y="1245"/>
              <a:ext cx="1755" cy="0"/>
            </a:xfrm>
            <a:prstGeom prst="line">
              <a:avLst/>
            </a:prstGeom>
            <a:ln w="254">
              <a:gradFill>
                <a:gsLst>
                  <a:gs pos="0">
                    <a:srgbClr val="8F0000">
                      <a:alpha val="0"/>
                    </a:srgbClr>
                  </a:gs>
                  <a:gs pos="100000">
                    <a:srgbClr val="8F0000"/>
                  </a:gs>
                </a:gsLst>
                <a:lin ang="0" scaled="1"/>
              </a:gradFill>
              <a:tailEnd type="oval" w="sm" len="sm"/>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flipH="1">
              <a:off x="11520" y="1245"/>
              <a:ext cx="1755" cy="0"/>
            </a:xfrm>
            <a:prstGeom prst="line">
              <a:avLst/>
            </a:prstGeom>
            <a:ln w="254">
              <a:gradFill>
                <a:gsLst>
                  <a:gs pos="0">
                    <a:srgbClr val="8F0000">
                      <a:alpha val="0"/>
                    </a:srgbClr>
                  </a:gs>
                  <a:gs pos="100000">
                    <a:srgbClr val="8F0000"/>
                  </a:gs>
                </a:gsLst>
                <a:lin ang="0" scaled="1"/>
              </a:gradFill>
              <a:tailEnd type="oval" w="sm" len="sm"/>
            </a:ln>
          </p:spPr>
          <p:style>
            <a:lnRef idx="1">
              <a:schemeClr val="accent1"/>
            </a:lnRef>
            <a:fillRef idx="0">
              <a:schemeClr val="accent1"/>
            </a:fillRef>
            <a:effectRef idx="0">
              <a:schemeClr val="accent1"/>
            </a:effectRef>
            <a:fontRef idx="minor">
              <a:schemeClr val="tx1"/>
            </a:fontRef>
          </p:style>
        </p:cxnSp>
      </p:grpSp>
      <p:sp>
        <p:nvSpPr>
          <p:cNvPr id="42" name="圆角矩形 41"/>
          <p:cNvSpPr/>
          <p:nvPr/>
        </p:nvSpPr>
        <p:spPr>
          <a:xfrm>
            <a:off x="3656330" y="1751837"/>
            <a:ext cx="8168005" cy="4567175"/>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cs typeface="汉仪劲楷简" panose="00020600040101010101" charset="-122"/>
              </a:rPr>
              <a:t>1997</a:t>
            </a:r>
            <a:r>
              <a:rPr lang="zh-CN" altLang="en-US" dirty="0">
                <a:solidFill>
                  <a:schemeClr val="tx1"/>
                </a:solidFill>
                <a:cs typeface="汉仪劲楷简" panose="00020600040101010101" charset="-122"/>
              </a:rPr>
              <a:t>年</a:t>
            </a:r>
            <a:r>
              <a:rPr lang="en-US" altLang="zh-CN" dirty="0">
                <a:solidFill>
                  <a:schemeClr val="tx1"/>
                </a:solidFill>
                <a:cs typeface="汉仪劲楷简" panose="00020600040101010101" charset="-122"/>
              </a:rPr>
              <a:t>2</a:t>
            </a:r>
            <a:r>
              <a:rPr lang="zh-CN" altLang="en-US" dirty="0">
                <a:solidFill>
                  <a:schemeClr val="tx1"/>
                </a:solidFill>
                <a:cs typeface="汉仪劲楷简" panose="00020600040101010101" charset="-122"/>
              </a:rPr>
              <a:t>月</a:t>
            </a:r>
            <a:r>
              <a:rPr lang="en-US" altLang="zh-CN" dirty="0">
                <a:solidFill>
                  <a:schemeClr val="tx1"/>
                </a:solidFill>
                <a:cs typeface="汉仪劲楷简" panose="00020600040101010101" charset="-122"/>
              </a:rPr>
              <a:t>19</a:t>
            </a:r>
            <a:r>
              <a:rPr lang="zh-CN" altLang="en-US" dirty="0">
                <a:solidFill>
                  <a:schemeClr val="tx1"/>
                </a:solidFill>
                <a:cs typeface="汉仪劲楷简" panose="00020600040101010101" charset="-122"/>
              </a:rPr>
              <a:t>日，邓小平逝世。在即将进入</a:t>
            </a:r>
            <a:r>
              <a:rPr lang="en-US" altLang="zh-CN" dirty="0">
                <a:solidFill>
                  <a:schemeClr val="tx1"/>
                </a:solidFill>
                <a:cs typeface="汉仪劲楷简" panose="00020600040101010101" charset="-122"/>
              </a:rPr>
              <a:t>21</a:t>
            </a:r>
            <a:r>
              <a:rPr lang="zh-CN" altLang="en-US" dirty="0">
                <a:solidFill>
                  <a:schemeClr val="tx1"/>
                </a:solidFill>
                <a:cs typeface="汉仪劲楷简" panose="00020600040101010101" charset="-122"/>
              </a:rPr>
              <a:t>世纪的时刻，</a:t>
            </a:r>
            <a:r>
              <a:rPr lang="en-US" altLang="zh-CN" dirty="0">
                <a:solidFill>
                  <a:schemeClr val="tx1"/>
                </a:solidFill>
                <a:cs typeface="汉仪劲楷简" panose="00020600040101010101" charset="-122"/>
              </a:rPr>
              <a:t>1997</a:t>
            </a:r>
            <a:r>
              <a:rPr lang="zh-CN" altLang="en-US" dirty="0">
                <a:solidFill>
                  <a:schemeClr val="tx1"/>
                </a:solidFill>
                <a:cs typeface="汉仪劲楷简" panose="00020600040101010101" charset="-122"/>
              </a:rPr>
              <a:t>年</a:t>
            </a:r>
            <a:r>
              <a:rPr lang="en-US" altLang="zh-CN" dirty="0">
                <a:solidFill>
                  <a:schemeClr val="tx1"/>
                </a:solidFill>
                <a:cs typeface="汉仪劲楷简" panose="00020600040101010101" charset="-122"/>
              </a:rPr>
              <a:t>9</a:t>
            </a:r>
            <a:r>
              <a:rPr lang="zh-CN" altLang="en-US" dirty="0">
                <a:solidFill>
                  <a:schemeClr val="tx1"/>
                </a:solidFill>
                <a:cs typeface="汉仪劲楷简" panose="00020600040101010101" charset="-122"/>
              </a:rPr>
              <a:t>月党的十五大报告完全有把握地说：“我们党在改革开放初期提出的本世纪末达到小康的目标，能够如期实现。”展望</a:t>
            </a:r>
            <a:r>
              <a:rPr lang="en-US" altLang="zh-CN" dirty="0">
                <a:solidFill>
                  <a:schemeClr val="tx1"/>
                </a:solidFill>
                <a:cs typeface="汉仪劲楷简" panose="00020600040101010101" charset="-122"/>
              </a:rPr>
              <a:t>21</a:t>
            </a:r>
            <a:r>
              <a:rPr lang="zh-CN" altLang="en-US" dirty="0">
                <a:solidFill>
                  <a:schemeClr val="tx1"/>
                </a:solidFill>
                <a:cs typeface="汉仪劲楷简" panose="00020600040101010101" charset="-122"/>
              </a:rPr>
              <a:t>世纪，党的十五大提出了 “两个一百年”奋斗目标的 “新三步走”战略，即把邓小平 “三步走”战略中</a:t>
            </a:r>
            <a:r>
              <a:rPr lang="en-US" altLang="zh-CN" dirty="0">
                <a:solidFill>
                  <a:schemeClr val="tx1"/>
                </a:solidFill>
                <a:cs typeface="汉仪劲楷简" panose="00020600040101010101" charset="-122"/>
              </a:rPr>
              <a:t>21</a:t>
            </a:r>
            <a:r>
              <a:rPr lang="zh-CN" altLang="en-US" dirty="0">
                <a:solidFill>
                  <a:schemeClr val="tx1"/>
                </a:solidFill>
                <a:cs typeface="汉仪劲楷简" panose="00020600040101010101" charset="-122"/>
              </a:rPr>
              <a:t>世纪前</a:t>
            </a:r>
            <a:r>
              <a:rPr lang="en-US" altLang="zh-CN" dirty="0">
                <a:solidFill>
                  <a:schemeClr val="tx1"/>
                </a:solidFill>
                <a:cs typeface="汉仪劲楷简" panose="00020600040101010101" charset="-122"/>
              </a:rPr>
              <a:t>50</a:t>
            </a:r>
            <a:r>
              <a:rPr lang="zh-CN" altLang="en-US" dirty="0">
                <a:solidFill>
                  <a:schemeClr val="tx1"/>
                </a:solidFill>
                <a:cs typeface="汉仪劲楷简" panose="00020600040101010101" charset="-122"/>
              </a:rPr>
              <a:t>年的第三步再分成三个阶段，分别是前两个</a:t>
            </a:r>
            <a:r>
              <a:rPr lang="en-US" altLang="zh-CN" dirty="0">
                <a:solidFill>
                  <a:schemeClr val="tx1"/>
                </a:solidFill>
                <a:cs typeface="汉仪劲楷简" panose="00020600040101010101" charset="-122"/>
              </a:rPr>
              <a:t>10</a:t>
            </a:r>
            <a:r>
              <a:rPr lang="zh-CN" altLang="en-US" dirty="0">
                <a:solidFill>
                  <a:schemeClr val="tx1"/>
                </a:solidFill>
                <a:cs typeface="汉仪劲楷简" panose="00020600040101010101" charset="-122"/>
              </a:rPr>
              <a:t>年和后一个</a:t>
            </a:r>
            <a:r>
              <a:rPr lang="en-US" altLang="zh-CN" dirty="0">
                <a:solidFill>
                  <a:schemeClr val="tx1"/>
                </a:solidFill>
                <a:cs typeface="汉仪劲楷简" panose="00020600040101010101" charset="-122"/>
              </a:rPr>
              <a:t>30</a:t>
            </a:r>
            <a:r>
              <a:rPr lang="zh-CN" altLang="en-US" dirty="0">
                <a:solidFill>
                  <a:schemeClr val="tx1"/>
                </a:solidFill>
                <a:cs typeface="汉仪劲楷简" panose="00020600040101010101" charset="-122"/>
              </a:rPr>
              <a:t>年，这样形成 “新三步”。后一个</a:t>
            </a:r>
            <a:r>
              <a:rPr lang="en-US" altLang="zh-CN" dirty="0">
                <a:solidFill>
                  <a:schemeClr val="tx1"/>
                </a:solidFill>
                <a:cs typeface="汉仪劲楷简" panose="00020600040101010101" charset="-122"/>
              </a:rPr>
              <a:t>10</a:t>
            </a:r>
            <a:r>
              <a:rPr lang="zh-CN" altLang="en-US" dirty="0">
                <a:solidFill>
                  <a:schemeClr val="tx1"/>
                </a:solidFill>
                <a:cs typeface="汉仪劲楷简" panose="00020600040101010101" charset="-122"/>
              </a:rPr>
              <a:t>年和</a:t>
            </a:r>
            <a:r>
              <a:rPr lang="en-US" altLang="zh-CN" dirty="0">
                <a:solidFill>
                  <a:schemeClr val="tx1"/>
                </a:solidFill>
                <a:cs typeface="汉仪劲楷简" panose="00020600040101010101" charset="-122"/>
              </a:rPr>
              <a:t>30</a:t>
            </a:r>
            <a:r>
              <a:rPr lang="zh-CN" altLang="en-US" dirty="0">
                <a:solidFill>
                  <a:schemeClr val="tx1"/>
                </a:solidFill>
                <a:cs typeface="汉仪劲楷简" panose="00020600040101010101" charset="-122"/>
              </a:rPr>
              <a:t>年又分别是建党</a:t>
            </a:r>
            <a:r>
              <a:rPr lang="en-US" altLang="zh-CN" dirty="0">
                <a:solidFill>
                  <a:schemeClr val="tx1"/>
                </a:solidFill>
                <a:cs typeface="汉仪劲楷简" panose="00020600040101010101" charset="-122"/>
              </a:rPr>
              <a:t>100</a:t>
            </a:r>
            <a:r>
              <a:rPr lang="zh-CN" altLang="en-US" dirty="0">
                <a:solidFill>
                  <a:schemeClr val="tx1"/>
                </a:solidFill>
                <a:cs typeface="汉仪劲楷简" panose="00020600040101010101" charset="-122"/>
              </a:rPr>
              <a:t>年和建国</a:t>
            </a:r>
            <a:r>
              <a:rPr lang="en-US" altLang="zh-CN" dirty="0">
                <a:solidFill>
                  <a:schemeClr val="tx1"/>
                </a:solidFill>
                <a:cs typeface="汉仪劲楷简" panose="00020600040101010101" charset="-122"/>
              </a:rPr>
              <a:t>100</a:t>
            </a:r>
            <a:r>
              <a:rPr lang="zh-CN" altLang="en-US" dirty="0">
                <a:solidFill>
                  <a:schemeClr val="tx1"/>
                </a:solidFill>
                <a:cs typeface="汉仪劲楷简" panose="00020600040101010101" charset="-122"/>
              </a:rPr>
              <a:t>年 “两个百年”奋斗目标。党的十五大报告首次使用“小康社会”概念，指出“在中国这样一个十多亿人口的国度里，进入和建设小康社会，是一件有伟大意义的事情。这将为国家长治久安打下新的基础，为更加有力地推进社会主义现代化创造新的起点”</a:t>
            </a:r>
            <a:r>
              <a:rPr lang="zh-CN" altLang="en-US" dirty="0">
                <a:cs typeface="汉仪劲楷简" panose="00020600040101010101" charset="-122"/>
              </a:rPr>
              <a:t>。</a:t>
            </a:r>
            <a:endParaRPr lang="zh-CN" altLang="en-US" dirty="0">
              <a:cs typeface="汉仪劲楷简" panose="00020600040101010101" charset="-122"/>
            </a:endParaRPr>
          </a:p>
        </p:txBody>
      </p:sp>
      <p:pic>
        <p:nvPicPr>
          <p:cNvPr id="9" name="图片 8" descr="C:\Users\86181\Desktop\微信图片_20221108002737.jpg微信图片_20221108002737"/>
          <p:cNvPicPr>
            <a:picLocks noChangeAspect="1"/>
          </p:cNvPicPr>
          <p:nvPr/>
        </p:nvPicPr>
        <p:blipFill>
          <a:blip r:embed="rId1"/>
          <a:srcRect/>
          <a:stretch>
            <a:fillRect/>
          </a:stretch>
        </p:blipFill>
        <p:spPr>
          <a:xfrm>
            <a:off x="151765" y="2621915"/>
            <a:ext cx="3371850" cy="2778760"/>
          </a:xfrm>
          <a:custGeom>
            <a:avLst/>
            <a:gdLst/>
            <a:ahLst/>
            <a:cxnLst>
              <a:cxn ang="3">
                <a:pos x="hc" y="t"/>
              </a:cxn>
              <a:cxn ang="cd2">
                <a:pos x="l" y="vc"/>
              </a:cxn>
              <a:cxn ang="cd4">
                <a:pos x="hc" y="b"/>
              </a:cxn>
              <a:cxn ang="0">
                <a:pos x="r" y="vc"/>
              </a:cxn>
            </a:cxnLst>
            <a:rect l="l" t="t" r="r" b="b"/>
            <a:pathLst>
              <a:path w="5314" h="5327">
                <a:moveTo>
                  <a:pt x="5314" y="0"/>
                </a:moveTo>
                <a:cubicBezTo>
                  <a:pt x="5314" y="5"/>
                  <a:pt x="5314" y="10"/>
                  <a:pt x="5314" y="15"/>
                </a:cubicBezTo>
                <a:cubicBezTo>
                  <a:pt x="5314" y="2949"/>
                  <a:pt x="2945" y="5327"/>
                  <a:pt x="24" y="5327"/>
                </a:cubicBezTo>
                <a:cubicBezTo>
                  <a:pt x="16" y="5327"/>
                  <a:pt x="8" y="5327"/>
                  <a:pt x="0" y="5327"/>
                </a:cubicBezTo>
                <a:lnTo>
                  <a:pt x="24" y="15"/>
                </a:lnTo>
                <a:lnTo>
                  <a:pt x="5314" y="0"/>
                </a:lnTo>
                <a:close/>
              </a:path>
            </a:pathLst>
          </a:custGeom>
          <a:ln>
            <a:noFill/>
          </a:ln>
        </p:spPr>
      </p:pic>
      <p:sp>
        <p:nvSpPr>
          <p:cNvPr id="2" name="文本框 1"/>
          <p:cNvSpPr txBox="1"/>
          <p:nvPr/>
        </p:nvSpPr>
        <p:spPr>
          <a:xfrm>
            <a:off x="4716780" y="538988"/>
            <a:ext cx="6770370" cy="646331"/>
          </a:xfrm>
          <a:prstGeom prst="rect">
            <a:avLst/>
          </a:prstGeom>
          <a:noFill/>
        </p:spPr>
        <p:txBody>
          <a:bodyPr wrap="square" rtlCol="0">
            <a:spAutoFit/>
          </a:bodyPr>
          <a:lstStyle/>
          <a:p>
            <a:pPr algn="dist"/>
            <a:r>
              <a:rPr lang="zh-CN" altLang="en-US" sz="3600" dirty="0">
                <a:solidFill>
                  <a:srgbClr val="8F0000"/>
                </a:solidFill>
                <a:latin typeface="汉仪程行简" panose="00020600040101010101" charset="-122"/>
                <a:ea typeface="汉仪程行简" panose="00020600040101010101" charset="-122"/>
                <a:cs typeface="汉仪劲楷简" panose="00020600040101010101" charset="-122"/>
              </a:rPr>
              <a:t>邓小平理论对党的十五大的影响</a:t>
            </a:r>
            <a:endParaRPr lang="zh-CN" altLang="en-US" sz="3600" dirty="0">
              <a:solidFill>
                <a:srgbClr val="8F0000"/>
              </a:solidFill>
              <a:latin typeface="汉仪程行简" panose="00020600040101010101" charset="-122"/>
              <a:ea typeface="汉仪程行简" panose="00020600040101010101" charset="-122"/>
              <a:cs typeface="汉仪劲楷简" panose="00020600040101010101" charset="-122"/>
            </a:endParaRPr>
          </a:p>
        </p:txBody>
      </p:sp>
      <p:sp>
        <p:nvSpPr>
          <p:cNvPr id="6" name="任意多边形 5"/>
          <p:cNvSpPr/>
          <p:nvPr/>
        </p:nvSpPr>
        <p:spPr>
          <a:xfrm>
            <a:off x="203835" y="2241550"/>
            <a:ext cx="3555365" cy="3559810"/>
          </a:xfrm>
          <a:custGeom>
            <a:avLst/>
            <a:gdLst>
              <a:gd name="connsiteX0" fmla="*/ 5597 w 5599"/>
              <a:gd name="connsiteY0" fmla="*/ 0 h 5606"/>
              <a:gd name="connsiteX1" fmla="*/ 5599 w 5599"/>
              <a:gd name="connsiteY1" fmla="*/ 20 h 5606"/>
              <a:gd name="connsiteX2" fmla="*/ 0 w 5599"/>
              <a:gd name="connsiteY2" fmla="*/ 5606 h 5606"/>
            </a:gdLst>
            <a:ahLst/>
            <a:cxnLst>
              <a:cxn ang="0">
                <a:pos x="connsiteX0" y="connsiteY0"/>
              </a:cxn>
              <a:cxn ang="0">
                <a:pos x="connsiteX1" y="connsiteY1"/>
              </a:cxn>
              <a:cxn ang="0">
                <a:pos x="connsiteX2" y="connsiteY2"/>
              </a:cxn>
            </a:cxnLst>
            <a:rect l="l" t="t" r="r" b="b"/>
            <a:pathLst>
              <a:path w="5599" h="5606">
                <a:moveTo>
                  <a:pt x="5597" y="0"/>
                </a:moveTo>
                <a:cubicBezTo>
                  <a:pt x="5597" y="6"/>
                  <a:pt x="5599" y="12"/>
                  <a:pt x="5599" y="20"/>
                </a:cubicBezTo>
                <a:cubicBezTo>
                  <a:pt x="5599" y="3053"/>
                  <a:pt x="3106" y="5522"/>
                  <a:pt x="0" y="5606"/>
                </a:cubicBezTo>
              </a:path>
            </a:pathLst>
          </a:custGeom>
          <a:noFill/>
          <a:ln>
            <a:solidFill>
              <a:srgbClr val="8F0000"/>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劲楷简" panose="00020600040101010101" charset="-122"/>
            </a:endParaRPr>
          </a:p>
        </p:txBody>
      </p:sp>
      <p:grpSp>
        <p:nvGrpSpPr>
          <p:cNvPr id="15" name="组合 14"/>
          <p:cNvGrpSpPr/>
          <p:nvPr/>
        </p:nvGrpSpPr>
        <p:grpSpPr>
          <a:xfrm>
            <a:off x="3561080" y="2000250"/>
            <a:ext cx="342900" cy="342900"/>
            <a:chOff x="5668" y="3150"/>
            <a:chExt cx="540" cy="540"/>
          </a:xfrm>
        </p:grpSpPr>
        <p:sp>
          <p:nvSpPr>
            <p:cNvPr id="12" name="椭圆 11"/>
            <p:cNvSpPr/>
            <p:nvPr/>
          </p:nvSpPr>
          <p:spPr>
            <a:xfrm>
              <a:off x="5668" y="3150"/>
              <a:ext cx="540" cy="540"/>
            </a:xfrm>
            <a:prstGeom prst="ellipse">
              <a:avLst/>
            </a:prstGeom>
            <a:solidFill>
              <a:srgbClr val="8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sp>
          <p:nvSpPr>
            <p:cNvPr id="13" name="椭圆 12"/>
            <p:cNvSpPr/>
            <p:nvPr/>
          </p:nvSpPr>
          <p:spPr>
            <a:xfrm>
              <a:off x="5778" y="3245"/>
              <a:ext cx="341" cy="3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sp>
          <p:nvSpPr>
            <p:cNvPr id="14" name="椭圆 13"/>
            <p:cNvSpPr/>
            <p:nvPr/>
          </p:nvSpPr>
          <p:spPr>
            <a:xfrm>
              <a:off x="5858" y="3340"/>
              <a:ext cx="170" cy="170"/>
            </a:xfrm>
            <a:prstGeom prst="ellipse">
              <a:avLst/>
            </a:prstGeom>
            <a:solidFill>
              <a:srgbClr val="8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grpSp>
      <p:grpSp>
        <p:nvGrpSpPr>
          <p:cNvPr id="20" name="组合 19"/>
          <p:cNvGrpSpPr/>
          <p:nvPr/>
        </p:nvGrpSpPr>
        <p:grpSpPr>
          <a:xfrm>
            <a:off x="1122045" y="5400675"/>
            <a:ext cx="342900" cy="342900"/>
            <a:chOff x="5668" y="3150"/>
            <a:chExt cx="540" cy="540"/>
          </a:xfrm>
        </p:grpSpPr>
        <p:sp>
          <p:nvSpPr>
            <p:cNvPr id="21" name="椭圆 20"/>
            <p:cNvSpPr/>
            <p:nvPr/>
          </p:nvSpPr>
          <p:spPr>
            <a:xfrm>
              <a:off x="5668" y="3150"/>
              <a:ext cx="540" cy="540"/>
            </a:xfrm>
            <a:prstGeom prst="ellipse">
              <a:avLst/>
            </a:prstGeom>
            <a:solidFill>
              <a:srgbClr val="8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sp>
          <p:nvSpPr>
            <p:cNvPr id="22" name="椭圆 21"/>
            <p:cNvSpPr/>
            <p:nvPr/>
          </p:nvSpPr>
          <p:spPr>
            <a:xfrm>
              <a:off x="5778" y="3245"/>
              <a:ext cx="341" cy="3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sp>
          <p:nvSpPr>
            <p:cNvPr id="23" name="椭圆 22"/>
            <p:cNvSpPr/>
            <p:nvPr/>
          </p:nvSpPr>
          <p:spPr>
            <a:xfrm>
              <a:off x="5858" y="3340"/>
              <a:ext cx="170" cy="170"/>
            </a:xfrm>
            <a:prstGeom prst="ellipse">
              <a:avLst/>
            </a:prstGeom>
            <a:solidFill>
              <a:srgbClr val="8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grpSp>
      <p:grpSp>
        <p:nvGrpSpPr>
          <p:cNvPr id="24" name="组合 23"/>
          <p:cNvGrpSpPr/>
          <p:nvPr/>
        </p:nvGrpSpPr>
        <p:grpSpPr>
          <a:xfrm>
            <a:off x="2254885" y="4805045"/>
            <a:ext cx="342900" cy="342900"/>
            <a:chOff x="5668" y="3150"/>
            <a:chExt cx="540" cy="540"/>
          </a:xfrm>
        </p:grpSpPr>
        <p:sp>
          <p:nvSpPr>
            <p:cNvPr id="25" name="椭圆 24"/>
            <p:cNvSpPr/>
            <p:nvPr/>
          </p:nvSpPr>
          <p:spPr>
            <a:xfrm>
              <a:off x="5668" y="3150"/>
              <a:ext cx="540" cy="54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sp>
          <p:nvSpPr>
            <p:cNvPr id="26" name="椭圆 25"/>
            <p:cNvSpPr/>
            <p:nvPr/>
          </p:nvSpPr>
          <p:spPr>
            <a:xfrm>
              <a:off x="5778" y="3245"/>
              <a:ext cx="341" cy="3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sp>
          <p:nvSpPr>
            <p:cNvPr id="27" name="椭圆 26"/>
            <p:cNvSpPr/>
            <p:nvPr/>
          </p:nvSpPr>
          <p:spPr>
            <a:xfrm>
              <a:off x="5858" y="3340"/>
              <a:ext cx="170" cy="17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grpSp>
      <p:grpSp>
        <p:nvGrpSpPr>
          <p:cNvPr id="28" name="组合 27"/>
          <p:cNvGrpSpPr/>
          <p:nvPr/>
        </p:nvGrpSpPr>
        <p:grpSpPr>
          <a:xfrm>
            <a:off x="2999105" y="3914775"/>
            <a:ext cx="342900" cy="342900"/>
            <a:chOff x="5668" y="3150"/>
            <a:chExt cx="540" cy="540"/>
          </a:xfrm>
        </p:grpSpPr>
        <p:sp>
          <p:nvSpPr>
            <p:cNvPr id="29" name="椭圆 28"/>
            <p:cNvSpPr/>
            <p:nvPr/>
          </p:nvSpPr>
          <p:spPr>
            <a:xfrm>
              <a:off x="5668" y="3150"/>
              <a:ext cx="540" cy="540"/>
            </a:xfrm>
            <a:prstGeom prst="ellipse">
              <a:avLst/>
            </a:prstGeom>
            <a:solidFill>
              <a:srgbClr val="8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sp>
          <p:nvSpPr>
            <p:cNvPr id="31" name="椭圆 30"/>
            <p:cNvSpPr/>
            <p:nvPr/>
          </p:nvSpPr>
          <p:spPr>
            <a:xfrm>
              <a:off x="5778" y="3245"/>
              <a:ext cx="341" cy="3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sp>
          <p:nvSpPr>
            <p:cNvPr id="32" name="椭圆 31"/>
            <p:cNvSpPr/>
            <p:nvPr/>
          </p:nvSpPr>
          <p:spPr>
            <a:xfrm>
              <a:off x="5858" y="3340"/>
              <a:ext cx="170" cy="170"/>
            </a:xfrm>
            <a:prstGeom prst="ellipse">
              <a:avLst/>
            </a:prstGeom>
            <a:solidFill>
              <a:srgbClr val="8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grpSp>
      <p:grpSp>
        <p:nvGrpSpPr>
          <p:cNvPr id="33" name="组合 32"/>
          <p:cNvGrpSpPr/>
          <p:nvPr/>
        </p:nvGrpSpPr>
        <p:grpSpPr>
          <a:xfrm>
            <a:off x="3453130" y="3017520"/>
            <a:ext cx="342900" cy="342900"/>
            <a:chOff x="5668" y="3150"/>
            <a:chExt cx="540" cy="540"/>
          </a:xfrm>
        </p:grpSpPr>
        <p:sp>
          <p:nvSpPr>
            <p:cNvPr id="34" name="椭圆 33"/>
            <p:cNvSpPr/>
            <p:nvPr/>
          </p:nvSpPr>
          <p:spPr>
            <a:xfrm>
              <a:off x="5668" y="3150"/>
              <a:ext cx="540" cy="54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sp>
          <p:nvSpPr>
            <p:cNvPr id="35" name="椭圆 34"/>
            <p:cNvSpPr/>
            <p:nvPr/>
          </p:nvSpPr>
          <p:spPr>
            <a:xfrm>
              <a:off x="5778" y="3245"/>
              <a:ext cx="341" cy="3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sp>
          <p:nvSpPr>
            <p:cNvPr id="36" name="椭圆 35"/>
            <p:cNvSpPr/>
            <p:nvPr/>
          </p:nvSpPr>
          <p:spPr>
            <a:xfrm>
              <a:off x="5858" y="3340"/>
              <a:ext cx="170" cy="17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flipV="1">
            <a:off x="3762693" y="790574"/>
            <a:ext cx="5362257" cy="45719"/>
            <a:chOff x="5925" y="1245"/>
            <a:chExt cx="7349" cy="0"/>
          </a:xfrm>
        </p:grpSpPr>
        <p:cxnSp>
          <p:nvCxnSpPr>
            <p:cNvPr id="29" name="直接连接符 28"/>
            <p:cNvCxnSpPr/>
            <p:nvPr/>
          </p:nvCxnSpPr>
          <p:spPr>
            <a:xfrm>
              <a:off x="5925" y="1245"/>
              <a:ext cx="1755" cy="0"/>
            </a:xfrm>
            <a:prstGeom prst="line">
              <a:avLst/>
            </a:prstGeom>
            <a:ln w="254">
              <a:gradFill>
                <a:gsLst>
                  <a:gs pos="0">
                    <a:srgbClr val="8F0000">
                      <a:alpha val="0"/>
                    </a:srgbClr>
                  </a:gs>
                  <a:gs pos="100000">
                    <a:srgbClr val="8F0000"/>
                  </a:gs>
                </a:gsLst>
                <a:lin ang="0" scaled="1"/>
              </a:gradFill>
              <a:tailEnd type="oval" w="sm" len="sm"/>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11520" y="1245"/>
              <a:ext cx="1755" cy="0"/>
            </a:xfrm>
            <a:prstGeom prst="line">
              <a:avLst/>
            </a:prstGeom>
            <a:ln w="254">
              <a:gradFill>
                <a:gsLst>
                  <a:gs pos="0">
                    <a:srgbClr val="8F0000">
                      <a:alpha val="0"/>
                    </a:srgbClr>
                  </a:gs>
                  <a:gs pos="100000">
                    <a:srgbClr val="8F0000"/>
                  </a:gs>
                </a:gsLst>
                <a:lin ang="0" scaled="1"/>
              </a:gradFill>
              <a:tailEnd type="oval" w="sm" len="sm"/>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5164026" y="648335"/>
            <a:ext cx="2560320" cy="645160"/>
          </a:xfrm>
          <a:prstGeom prst="rect">
            <a:avLst/>
          </a:prstGeom>
          <a:noFill/>
        </p:spPr>
        <p:txBody>
          <a:bodyPr wrap="square" rtlCol="0">
            <a:spAutoFit/>
          </a:bodyPr>
          <a:lstStyle/>
          <a:p>
            <a:pPr algn="dist"/>
            <a:r>
              <a:rPr lang="zh-CN" altLang="en-US" sz="3600" dirty="0">
                <a:solidFill>
                  <a:srgbClr val="8F0000"/>
                </a:solidFill>
                <a:latin typeface="汉仪程行简" panose="00020600040101010101" charset="-122"/>
                <a:ea typeface="汉仪程行简" panose="00020600040101010101" charset="-122"/>
                <a:cs typeface="汉仪劲楷简" panose="00020600040101010101" charset="-122"/>
              </a:rPr>
              <a:t>一国两制</a:t>
            </a:r>
            <a:endParaRPr lang="zh-CN" altLang="en-US" sz="3600" dirty="0">
              <a:solidFill>
                <a:srgbClr val="8F0000"/>
              </a:solidFill>
              <a:latin typeface="汉仪程行简" panose="00020600040101010101" charset="-122"/>
              <a:ea typeface="汉仪程行简" panose="00020600040101010101" charset="-122"/>
              <a:cs typeface="汉仪劲楷简" panose="00020600040101010101" charset="-122"/>
            </a:endParaRPr>
          </a:p>
        </p:txBody>
      </p:sp>
      <p:sp>
        <p:nvSpPr>
          <p:cNvPr id="4" name="矩形 3"/>
          <p:cNvSpPr/>
          <p:nvPr/>
        </p:nvSpPr>
        <p:spPr>
          <a:xfrm>
            <a:off x="346710" y="1437005"/>
            <a:ext cx="3635375" cy="4487545"/>
          </a:xfrm>
          <a:prstGeom prst="rect">
            <a:avLst/>
          </a:prstGeom>
          <a:noFill/>
          <a:ln>
            <a:solidFill>
              <a:srgbClr val="8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sp>
        <p:nvSpPr>
          <p:cNvPr id="5" name="矩形 4"/>
          <p:cNvSpPr/>
          <p:nvPr/>
        </p:nvSpPr>
        <p:spPr>
          <a:xfrm>
            <a:off x="8392795" y="1532255"/>
            <a:ext cx="3200400" cy="4284345"/>
          </a:xfrm>
          <a:prstGeom prst="rect">
            <a:avLst/>
          </a:prstGeom>
          <a:noFill/>
          <a:ln>
            <a:solidFill>
              <a:schemeClr val="accent4">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劲楷简" panose="00020600040101010101" charset="-122"/>
            </a:endParaRPr>
          </a:p>
        </p:txBody>
      </p:sp>
      <p:sp>
        <p:nvSpPr>
          <p:cNvPr id="54" name="文本框 53"/>
          <p:cNvSpPr txBox="1"/>
          <p:nvPr/>
        </p:nvSpPr>
        <p:spPr>
          <a:xfrm>
            <a:off x="358775" y="1396365"/>
            <a:ext cx="3656330" cy="4420235"/>
          </a:xfrm>
          <a:prstGeom prst="rect">
            <a:avLst/>
          </a:prstGeom>
          <a:noFill/>
        </p:spPr>
        <p:txBody>
          <a:bodyPr wrap="square" rtlCol="0">
            <a:noAutofit/>
          </a:bodyPr>
          <a:lstStyle/>
          <a:p>
            <a:pPr>
              <a:lnSpc>
                <a:spcPct val="120000"/>
              </a:lnSpc>
              <a:spcBef>
                <a:spcPts val="0"/>
              </a:spcBef>
              <a:spcAft>
                <a:spcPts val="0"/>
              </a:spcAft>
            </a:pPr>
            <a:r>
              <a:rPr lang="en-US" altLang="zh-CN" dirty="0">
                <a:cs typeface="汉仪劲楷简" panose="00020600040101010101" charset="-122"/>
              </a:rPr>
              <a:t>  </a:t>
            </a:r>
            <a:r>
              <a:rPr lang="zh-CN" altLang="en-US" dirty="0">
                <a:cs typeface="汉仪劲楷简" panose="00020600040101010101" charset="-122"/>
              </a:rPr>
              <a:t>邓小平创立了“一国两制”、实现祖国统一的科学构想。十一届三中全会以后，邓小平明确地将实现祖国和平统一同集中力量进行社会主义现代化建设和反对霸权主义、维护世界和平一起作为党和国家的三大历史任务。他从历史和现实出发，提出了“一个国家、两种制度”作为解决港澳台问题，实现祖国统一的科学构想。他在香港回归问题上，既强调主权问题是不能讨论的，同时又努力争取中英合作谈判解决香港回归问题。</a:t>
            </a:r>
            <a:endParaRPr lang="en-US" altLang="zh-CN" dirty="0">
              <a:cs typeface="汉仪劲楷简" panose="00020600040101010101" charset="-122"/>
              <a:sym typeface="+mn-ea"/>
            </a:endParaRPr>
          </a:p>
        </p:txBody>
      </p:sp>
      <p:sp>
        <p:nvSpPr>
          <p:cNvPr id="6" name="文本框 5"/>
          <p:cNvSpPr txBox="1"/>
          <p:nvPr/>
        </p:nvSpPr>
        <p:spPr>
          <a:xfrm>
            <a:off x="8425815" y="1532255"/>
            <a:ext cx="3197860" cy="3080385"/>
          </a:xfrm>
          <a:prstGeom prst="rect">
            <a:avLst/>
          </a:prstGeom>
          <a:noFill/>
        </p:spPr>
        <p:txBody>
          <a:bodyPr wrap="square" rtlCol="0">
            <a:spAutoFit/>
          </a:bodyPr>
          <a:lstStyle/>
          <a:p>
            <a:pPr>
              <a:lnSpc>
                <a:spcPct val="120000"/>
              </a:lnSpc>
              <a:spcBef>
                <a:spcPts val="0"/>
              </a:spcBef>
              <a:spcAft>
                <a:spcPts val="0"/>
              </a:spcAft>
            </a:pPr>
            <a:r>
              <a:rPr lang="en-US" altLang="zh-CN">
                <a:cs typeface="汉仪劲楷简" panose="00020600040101010101" charset="-122"/>
                <a:sym typeface="+mn-ea"/>
              </a:rPr>
              <a:t>  </a:t>
            </a:r>
            <a:r>
              <a:rPr lang="zh-CN" altLang="en-US">
                <a:cs typeface="汉仪劲楷简" panose="00020600040101010101" charset="-122"/>
                <a:sym typeface="+mn-ea"/>
              </a:rPr>
              <a:t>他还富有远见地指明香港实行“高度自治”与中央必要干预的正确关系；必须实行以爱国者为主体的港人治港的原则等等。“一国两制”的构想指导了港澳顺利回归并保持了繁荣稳定，而这对于我们解决台湾问题、实现祖国完全统一仍是重要的指导思想。</a:t>
            </a:r>
            <a:endParaRPr lang="en-US" altLang="zh-CN" dirty="0">
              <a:cs typeface="汉仪劲楷简" panose="00020600040101010101" charset="-122"/>
              <a:sym typeface="+mn-ea"/>
            </a:endParaRPr>
          </a:p>
        </p:txBody>
      </p:sp>
      <p:sp>
        <p:nvSpPr>
          <p:cNvPr id="8" name="文本框 7"/>
          <p:cNvSpPr txBox="1"/>
          <p:nvPr/>
        </p:nvSpPr>
        <p:spPr>
          <a:xfrm>
            <a:off x="4523105" y="2133600"/>
            <a:ext cx="3076575" cy="461665"/>
          </a:xfrm>
          <a:prstGeom prst="rect">
            <a:avLst/>
          </a:prstGeom>
          <a:noFill/>
        </p:spPr>
        <p:txBody>
          <a:bodyPr wrap="square" rtlCol="0">
            <a:spAutoFit/>
          </a:bodyPr>
          <a:lstStyle/>
          <a:p>
            <a:pPr algn="dist"/>
            <a:r>
              <a:rPr lang="zh-CN" altLang="en-US" sz="2400" dirty="0">
                <a:solidFill>
                  <a:schemeClr val="bg1"/>
                </a:solidFill>
                <a:latin typeface="汉仪劲楷简" panose="00020600040101010101" charset="-122"/>
                <a:ea typeface="汉仪劲楷简" panose="00020600040101010101" charset="-122"/>
                <a:cs typeface="汉仪劲楷简" panose="00020600040101010101" charset="-122"/>
              </a:rPr>
              <a:t>关于一国两制</a:t>
            </a:r>
            <a:endParaRPr lang="en-US" altLang="zh-CN" sz="2400" dirty="0">
              <a:solidFill>
                <a:schemeClr val="bg1"/>
              </a:solidFill>
              <a:latin typeface="汉仪劲楷简" panose="00020600040101010101" charset="-122"/>
              <a:ea typeface="汉仪劲楷简" panose="00020600040101010101" charset="-122"/>
              <a:cs typeface="汉仪劲楷简" panose="00020600040101010101" charset="-122"/>
            </a:endParaRPr>
          </a:p>
        </p:txBody>
      </p:sp>
      <p:pic>
        <p:nvPicPr>
          <p:cNvPr id="7" name="图片 6" descr="微信图片_20221108002741"/>
          <p:cNvPicPr>
            <a:picLocks noChangeAspect="1"/>
          </p:cNvPicPr>
          <p:nvPr/>
        </p:nvPicPr>
        <p:blipFill>
          <a:blip r:embed="rId1"/>
          <a:stretch>
            <a:fillRect/>
          </a:stretch>
        </p:blipFill>
        <p:spPr>
          <a:xfrm>
            <a:off x="4015105" y="2133600"/>
            <a:ext cx="4377690" cy="309753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4.xml><?xml version="1.0" encoding="utf-8"?>
<p:tagLst xmlns:p="http://schemas.openxmlformats.org/presentationml/2006/main">
  <p:tag name="KSO_WPP_MARK_KEY" val="e667f78f-b548-4bfa-8155-1ae1d4bbb5b3"/>
  <p:tag name="COMMONDATA" val="eyJjb3VudCI6MTcsImhkaWQiOiI0OTE4MDlmYzE2MWIxMjljMTE2NzBhNTE0YzExODgyNyIsInVzZXJDb3VudCI6MX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汉仪劲楷简"/>
        <a:ea typeface="汉仪劲楷简"/>
        <a:cs typeface=""/>
      </a:majorFont>
      <a:minorFont>
        <a:latin typeface="汉仪劲楷简"/>
        <a:ea typeface="汉仪劲楷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劲楷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劲楷简"/>
        <a:ea typeface=""/>
        <a:cs typeface=""/>
        <a:font script="Jpan" typeface="ＭＳ Ｐゴシック"/>
        <a:font script="Hang" typeface="맑은 고딕"/>
        <a:font script="Hans" typeface="汉仪劲楷简"/>
        <a:font script="Hant" typeface="新細明體"/>
        <a:font script="Arab" typeface="汉仪劲楷简"/>
        <a:font script="Hebr" typeface="汉仪劲楷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劲楷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劲楷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劲楷简"/>
        <a:ea typeface=""/>
        <a:cs typeface=""/>
        <a:font script="Jpan" typeface="ＭＳ Ｐゴシック"/>
        <a:font script="Hang" typeface="맑은 고딕"/>
        <a:font script="Hans" typeface="汉仪劲楷简"/>
        <a:font script="Hant" typeface="新細明體"/>
        <a:font script="Arab" typeface="汉仪劲楷简"/>
        <a:font script="Hebr" typeface="汉仪劲楷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劲楷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2638</Words>
  <Application>WPS 演示</Application>
  <PresentationFormat>宽屏</PresentationFormat>
  <Paragraphs>124</Paragraphs>
  <Slides>11</Slides>
  <Notes>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11</vt:i4>
      </vt:variant>
    </vt:vector>
  </HeadingPairs>
  <TitlesOfParts>
    <vt:vector size="22" baseType="lpstr">
      <vt:lpstr>Arial</vt:lpstr>
      <vt:lpstr>宋体</vt:lpstr>
      <vt:lpstr>Wingdings</vt:lpstr>
      <vt:lpstr>汉仪劲楷简</vt:lpstr>
      <vt:lpstr>Wingdings</vt:lpstr>
      <vt:lpstr>汉仪程行简</vt:lpstr>
      <vt:lpstr>汉仪颜楷简</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婷之鹤</cp:lastModifiedBy>
  <cp:revision>20</cp:revision>
  <dcterms:created xsi:type="dcterms:W3CDTF">2022-11-06T04:49:00Z</dcterms:created>
  <dcterms:modified xsi:type="dcterms:W3CDTF">2023-02-21T09:17:02Z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6D041061CDAA4D24A1779CF71E76D91C</vt:lpwstr>
  </property>
  <property fmtid="{D5CDD505-2E9C-101B-9397-08002B2CF9AE}" pid="4" name="KSOTemplateUUID">
    <vt:lpwstr>v1.0_mb_qPnid9TCRn4lF3H5LCgmoQ==</vt:lpwstr>
  </property>
</Properties>
</file>