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3"/>
  </p:notesMasterIdLst>
  <p:sldIdLst>
    <p:sldId id="377" r:id="rId2"/>
    <p:sldId id="360" r:id="rId3"/>
    <p:sldId id="342" r:id="rId4"/>
    <p:sldId id="343" r:id="rId5"/>
    <p:sldId id="367" r:id="rId6"/>
    <p:sldId id="368" r:id="rId7"/>
    <p:sldId id="362" r:id="rId8"/>
    <p:sldId id="365" r:id="rId9"/>
    <p:sldId id="369" r:id="rId10"/>
    <p:sldId id="347" r:id="rId11"/>
    <p:sldId id="370" r:id="rId12"/>
    <p:sldId id="371" r:id="rId13"/>
    <p:sldId id="351" r:id="rId14"/>
    <p:sldId id="373" r:id="rId15"/>
    <p:sldId id="364" r:id="rId16"/>
    <p:sldId id="379" r:id="rId17"/>
    <p:sldId id="380" r:id="rId18"/>
    <p:sldId id="354" r:id="rId19"/>
    <p:sldId id="378" r:id="rId20"/>
    <p:sldId id="381" r:id="rId21"/>
    <p:sldId id="35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F9F"/>
    <a:srgbClr val="CB0E14"/>
    <a:srgbClr val="B30A0F"/>
    <a:srgbClr val="6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8" y="2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3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9B543-C547-44F4-A5E6-B60821E61C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93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3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4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3129-319A-47EF-93F5-B3DE83D942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73129-319A-47EF-93F5-B3DE83D942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5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76" name="圆角矩形 3"/>
          <p:cNvSpPr/>
          <p:nvPr userDrawn="1"/>
        </p:nvSpPr>
        <p:spPr>
          <a:xfrm>
            <a:off x="166255" y="698500"/>
            <a:ext cx="11859490" cy="6019800"/>
          </a:xfrm>
          <a:prstGeom prst="roundRect">
            <a:avLst>
              <a:gd name="adj" fmla="val 2038"/>
            </a:avLst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4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96250" y="63862"/>
            <a:ext cx="3929495" cy="570776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0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1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0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2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3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1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93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893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082F7963-7E29-489F-8347-463F55700B04}"/>
              </a:ext>
            </a:extLst>
          </p:cNvPr>
          <p:cNvSpPr txBox="1"/>
          <p:nvPr/>
        </p:nvSpPr>
        <p:spPr>
          <a:xfrm>
            <a:off x="6027516" y="3429000"/>
            <a:ext cx="6945630" cy="1861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FEDF9F"/>
                </a:solidFill>
              </a:rPr>
              <a:t>                  </a:t>
            </a:r>
            <a:r>
              <a:rPr lang="zh-CN" altLang="en-US" sz="2400" dirty="0">
                <a:solidFill>
                  <a:srgbClr val="FEDF9F"/>
                </a:solidFill>
              </a:rPr>
              <a:t>汇报</a:t>
            </a:r>
            <a:r>
              <a:rPr lang="en-US" altLang="zh-CN" sz="2400" dirty="0">
                <a:solidFill>
                  <a:srgbClr val="FEDF9F"/>
                </a:solidFill>
              </a:rPr>
              <a:t>人</a:t>
            </a:r>
            <a:r>
              <a:rPr lang="zh-CN" altLang="en-US" sz="2400" u="none" dirty="0">
                <a:solidFill>
                  <a:srgbClr val="FEDF9F"/>
                </a:solidFill>
              </a:rPr>
              <a:t>：胡铭杰</a:t>
            </a:r>
            <a:endParaRPr lang="zh-CN" altLang="en-US" dirty="0">
              <a:solidFill>
                <a:srgbClr val="FEDF9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u="none" dirty="0">
                <a:solidFill>
                  <a:srgbClr val="FEDF9F"/>
                </a:solidFill>
              </a:rPr>
              <a:t>                  </a:t>
            </a:r>
            <a:r>
              <a:rPr lang="en-US" altLang="zh-CN" sz="2400" u="none" dirty="0">
                <a:solidFill>
                  <a:srgbClr val="FEDF9F"/>
                </a:solidFill>
              </a:rPr>
              <a:t>PPT制作</a:t>
            </a:r>
            <a:r>
              <a:rPr lang="zh-CN" altLang="en-US" sz="2400" u="none" dirty="0">
                <a:solidFill>
                  <a:srgbClr val="FEDF9F"/>
                </a:solidFill>
              </a:rPr>
              <a:t>：姜林静</a:t>
            </a:r>
            <a:endParaRPr lang="en-US" altLang="zh-CN" sz="2400" u="none" dirty="0">
              <a:solidFill>
                <a:srgbClr val="FEDF9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dirty="0">
                <a:solidFill>
                  <a:srgbClr val="FEDF9F"/>
                </a:solidFill>
              </a:rPr>
              <a:t>                  </a:t>
            </a:r>
            <a:r>
              <a:rPr lang="zh-CN" altLang="en-US" sz="2400" dirty="0">
                <a:solidFill>
                  <a:srgbClr val="FEDF9F"/>
                </a:solidFill>
              </a:rPr>
              <a:t>资料搜集：陈铱青</a:t>
            </a:r>
            <a:endParaRPr lang="zh-CN" altLang="en-US" dirty="0">
              <a:solidFill>
                <a:srgbClr val="FEDF9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u="none" dirty="0">
                <a:solidFill>
                  <a:srgbClr val="FEDF9F"/>
                </a:solidFill>
              </a:rPr>
              <a:t>                  </a:t>
            </a:r>
            <a:r>
              <a:rPr lang="en-US" altLang="zh-CN" sz="2400" u="none" dirty="0">
                <a:solidFill>
                  <a:srgbClr val="FEDF9F"/>
                </a:solidFill>
              </a:rPr>
              <a:t>文稿撰写</a:t>
            </a:r>
            <a:r>
              <a:rPr lang="zh-CN" altLang="en-US" sz="2400" u="none" dirty="0">
                <a:solidFill>
                  <a:srgbClr val="FEDF9F"/>
                </a:solidFill>
              </a:rPr>
              <a:t>：何玲玲</a:t>
            </a:r>
            <a:r>
              <a:rPr lang="en-US" altLang="zh-CN" sz="2400" u="none" dirty="0">
                <a:solidFill>
                  <a:srgbClr val="FEDF9F"/>
                </a:solidFill>
              </a:rPr>
              <a:t>  </a:t>
            </a:r>
            <a:r>
              <a:rPr lang="zh-CN" altLang="zh-CN" sz="2400" u="none" dirty="0">
                <a:solidFill>
                  <a:srgbClr val="FEDF9F"/>
                </a:solidFill>
              </a:rPr>
              <a:t>刘叶</a:t>
            </a:r>
            <a:endParaRPr lang="zh-CN" altLang="en-US" dirty="0">
              <a:solidFill>
                <a:srgbClr val="FEDF9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u="none" dirty="0">
                <a:solidFill>
                  <a:srgbClr val="FEDF9F"/>
                </a:solidFill>
              </a:rPr>
              <a:t>                  </a:t>
            </a:r>
            <a:endParaRPr lang="zh-CN" altLang="en-US" dirty="0">
              <a:solidFill>
                <a:srgbClr val="FEDF9F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80BFCC-EA65-4439-806B-05B31027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3" t="4495" r="43588" b="1"/>
          <a:stretch/>
        </p:blipFill>
        <p:spPr>
          <a:xfrm>
            <a:off x="340344" y="0"/>
            <a:ext cx="7297101" cy="26161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F25954-CE71-4304-9C0F-2B4A50213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4" t="4495" r="-1" b="1"/>
          <a:stretch/>
        </p:blipFill>
        <p:spPr>
          <a:xfrm>
            <a:off x="4972915" y="1589455"/>
            <a:ext cx="8068715" cy="26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8"/>
          <p:cNvGrpSpPr/>
          <p:nvPr/>
        </p:nvGrpSpPr>
        <p:grpSpPr>
          <a:xfrm>
            <a:off x="4762729" y="442419"/>
            <a:ext cx="2666542" cy="2666540"/>
            <a:chOff x="4762729" y="1019195"/>
            <a:chExt cx="2666542" cy="2666540"/>
          </a:xfrm>
        </p:grpSpPr>
        <p:grpSp>
          <p:nvGrpSpPr>
            <p:cNvPr id="51" name="组合 1"/>
            <p:cNvGrpSpPr/>
            <p:nvPr/>
          </p:nvGrpSpPr>
          <p:grpSpPr>
            <a:xfrm>
              <a:off x="4762729" y="1019195"/>
              <a:ext cx="2666542" cy="2666540"/>
              <a:chOff x="1522971" y="1654221"/>
              <a:chExt cx="2095992" cy="2095990"/>
            </a:xfrm>
          </p:grpSpPr>
          <p:sp>
            <p:nvSpPr>
              <p:cNvPr id="1048685" name="椭圆 2"/>
              <p:cNvSpPr/>
              <p:nvPr/>
            </p:nvSpPr>
            <p:spPr>
              <a:xfrm>
                <a:off x="1522971" y="1654221"/>
                <a:ext cx="2095992" cy="2095990"/>
              </a:xfrm>
              <a:prstGeom prst="ellipse">
                <a:avLst/>
              </a:prstGeom>
              <a:solidFill>
                <a:srgbClr val="F9DA7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48686" name="椭圆 3"/>
              <p:cNvSpPr/>
              <p:nvPr/>
            </p:nvSpPr>
            <p:spPr>
              <a:xfrm>
                <a:off x="1628279" y="1759529"/>
                <a:ext cx="1885376" cy="1885374"/>
              </a:xfrm>
              <a:prstGeom prst="ellipse">
                <a:avLst/>
              </a:prstGeom>
              <a:solidFill>
                <a:srgbClr val="FEDF9F"/>
              </a:solidFill>
              <a:ln w="254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48687" name="矩形 6"/>
            <p:cNvSpPr/>
            <p:nvPr/>
          </p:nvSpPr>
          <p:spPr>
            <a:xfrm>
              <a:off x="4943674" y="1794824"/>
              <a:ext cx="2352476" cy="803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第三章</a:t>
              </a:r>
            </a:p>
          </p:txBody>
        </p:sp>
        <p:sp>
          <p:nvSpPr>
            <p:cNvPr id="1048688" name="矩形 7"/>
            <p:cNvSpPr/>
            <p:nvPr/>
          </p:nvSpPr>
          <p:spPr>
            <a:xfrm>
              <a:off x="5168467" y="2748172"/>
              <a:ext cx="1902894" cy="4561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PART 03</a:t>
              </a:r>
              <a:endPara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9"/>
          <p:cNvGrpSpPr/>
          <p:nvPr/>
        </p:nvGrpSpPr>
        <p:grpSpPr>
          <a:xfrm>
            <a:off x="3283328" y="3309317"/>
            <a:ext cx="5625344" cy="648000"/>
            <a:chOff x="3283328" y="3245817"/>
            <a:chExt cx="5625344" cy="648000"/>
          </a:xfrm>
        </p:grpSpPr>
        <p:sp>
          <p:nvSpPr>
            <p:cNvPr id="1048689" name="圆角矩形 10"/>
            <p:cNvSpPr/>
            <p:nvPr/>
          </p:nvSpPr>
          <p:spPr>
            <a:xfrm>
              <a:off x="3283328" y="3245817"/>
              <a:ext cx="5625344" cy="648000"/>
            </a:xfrm>
            <a:prstGeom prst="roundRect">
              <a:avLst>
                <a:gd name="adj" fmla="val 50000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90" name="TextBox 105"/>
            <p:cNvSpPr txBox="1">
              <a:spLocks noChangeArrowheads="1"/>
            </p:cNvSpPr>
            <p:nvPr/>
          </p:nvSpPr>
          <p:spPr bwMode="auto">
            <a:xfrm>
              <a:off x="4024148" y="3321444"/>
              <a:ext cx="4143704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rgbClr val="C00000"/>
                  </a:solidFill>
                </a:rPr>
                <a:t>你我</a:t>
              </a:r>
              <a:r>
                <a:rPr lang="en-US" altLang="zh-CN" sz="2800" dirty="0">
                  <a:solidFill>
                    <a:srgbClr val="C00000"/>
                  </a:solidFill>
                </a:rPr>
                <a:t>都是追梦人</a:t>
              </a:r>
            </a:p>
          </p:txBody>
        </p:sp>
      </p:grpSp>
      <p:sp>
        <p:nvSpPr>
          <p:cNvPr id="1048691" name="矩形 12"/>
          <p:cNvSpPr/>
          <p:nvPr/>
        </p:nvSpPr>
        <p:spPr>
          <a:xfrm>
            <a:off x="1966175" y="4104780"/>
            <a:ext cx="825965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>
                <a:solidFill>
                  <a:srgbClr val="FEDF9F"/>
                </a:solidFill>
                <a:latin typeface="微软雅黑" pitchFamily="34" charset="-122"/>
                <a:ea typeface="微软雅黑" pitchFamily="34" charset="-122"/>
              </a:rPr>
              <a:t>We are all dreamers.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74E196-7C11-4C16-B2F5-740068694B15}"/>
              </a:ext>
            </a:extLst>
          </p:cNvPr>
          <p:cNvSpPr/>
          <p:nvPr/>
        </p:nvSpPr>
        <p:spPr>
          <a:xfrm>
            <a:off x="305266" y="327991"/>
            <a:ext cx="11598965" cy="620201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C85A6DF-3063-4FA8-BE0E-96E2BC6C7DEB}"/>
              </a:ext>
            </a:extLst>
          </p:cNvPr>
          <p:cNvGrpSpPr/>
          <p:nvPr/>
        </p:nvGrpSpPr>
        <p:grpSpPr>
          <a:xfrm>
            <a:off x="3734338" y="1607979"/>
            <a:ext cx="713651" cy="2152127"/>
            <a:chOff x="4832342" y="3881140"/>
            <a:chExt cx="713651" cy="2152127"/>
          </a:xfrm>
          <a:solidFill>
            <a:srgbClr val="C00000"/>
          </a:solidFill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616CAF81-7E65-4019-BF0B-93544856187B}"/>
                </a:ext>
              </a:extLst>
            </p:cNvPr>
            <p:cNvSpPr/>
            <p:nvPr/>
          </p:nvSpPr>
          <p:spPr>
            <a:xfrm>
              <a:off x="5058408" y="3881140"/>
              <a:ext cx="261518" cy="261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ECBF540E-04CD-4BE1-AFBC-49162B6CA785}"/>
                </a:ext>
              </a:extLst>
            </p:cNvPr>
            <p:cNvSpPr/>
            <p:nvPr/>
          </p:nvSpPr>
          <p:spPr>
            <a:xfrm>
              <a:off x="5125611" y="3948343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0815246D-B250-4682-B2EA-7451446EE147}"/>
                </a:ext>
              </a:extLst>
            </p:cNvPr>
            <p:cNvCxnSpPr>
              <a:cxnSpLocks/>
            </p:cNvCxnSpPr>
            <p:nvPr/>
          </p:nvCxnSpPr>
          <p:spPr>
            <a:xfrm>
              <a:off x="5189167" y="3948343"/>
              <a:ext cx="0" cy="1097790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151EE5A0-F1CB-4F3F-8B84-69FD3A1FCF42}"/>
                </a:ext>
              </a:extLst>
            </p:cNvPr>
            <p:cNvSpPr/>
            <p:nvPr/>
          </p:nvSpPr>
          <p:spPr>
            <a:xfrm>
              <a:off x="5125611" y="4994423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78" name="KSO_Shape">
              <a:extLst>
                <a:ext uri="{FF2B5EF4-FFF2-40B4-BE49-F238E27FC236}">
                  <a16:creationId xmlns:a16="http://schemas.microsoft.com/office/drawing/2014/main" id="{D7CE3DA4-6FE4-4FC0-95D6-FE964780AC2C}"/>
                </a:ext>
              </a:extLst>
            </p:cNvPr>
            <p:cNvSpPr/>
            <p:nvPr/>
          </p:nvSpPr>
          <p:spPr>
            <a:xfrm flipV="1">
              <a:off x="4832342" y="5016187"/>
              <a:ext cx="713651" cy="101708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9" name="组合 81">
            <a:extLst>
              <a:ext uri="{FF2B5EF4-FFF2-40B4-BE49-F238E27FC236}">
                <a16:creationId xmlns:a16="http://schemas.microsoft.com/office/drawing/2014/main" id="{9C7647CA-040B-4415-A2B7-4DEA020EA37D}"/>
              </a:ext>
            </a:extLst>
          </p:cNvPr>
          <p:cNvGrpSpPr/>
          <p:nvPr/>
        </p:nvGrpSpPr>
        <p:grpSpPr>
          <a:xfrm>
            <a:off x="5860422" y="2725692"/>
            <a:ext cx="713651" cy="2406127"/>
            <a:chOff x="5846556" y="1839985"/>
            <a:chExt cx="713651" cy="2406127"/>
          </a:xfrm>
          <a:solidFill>
            <a:srgbClr val="C00000"/>
          </a:solidFill>
        </p:grpSpPr>
        <p:sp>
          <p:nvSpPr>
            <p:cNvPr id="80" name="椭圆 82">
              <a:extLst>
                <a:ext uri="{FF2B5EF4-FFF2-40B4-BE49-F238E27FC236}">
                  <a16:creationId xmlns:a16="http://schemas.microsoft.com/office/drawing/2014/main" id="{979AB604-2B17-4E29-8870-B76FF1537EB2}"/>
                </a:ext>
              </a:extLst>
            </p:cNvPr>
            <p:cNvSpPr/>
            <p:nvPr/>
          </p:nvSpPr>
          <p:spPr>
            <a:xfrm flipV="1">
              <a:off x="6072622" y="3984594"/>
              <a:ext cx="261518" cy="261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81" name="椭圆 83">
              <a:extLst>
                <a:ext uri="{FF2B5EF4-FFF2-40B4-BE49-F238E27FC236}">
                  <a16:creationId xmlns:a16="http://schemas.microsoft.com/office/drawing/2014/main" id="{F298B042-2EA5-4FDA-9CFF-2B3E73808961}"/>
                </a:ext>
              </a:extLst>
            </p:cNvPr>
            <p:cNvSpPr/>
            <p:nvPr/>
          </p:nvSpPr>
          <p:spPr>
            <a:xfrm flipV="1">
              <a:off x="6139825" y="4051797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cxnSp>
          <p:nvCxnSpPr>
            <p:cNvPr id="82" name="直接连接符 84">
              <a:extLst>
                <a:ext uri="{FF2B5EF4-FFF2-40B4-BE49-F238E27FC236}">
                  <a16:creationId xmlns:a16="http://schemas.microsoft.com/office/drawing/2014/main" id="{2263FF3A-7C45-4039-B83F-A02183FD4943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>
            <a:xfrm flipV="1">
              <a:off x="6203381" y="2878829"/>
              <a:ext cx="0" cy="1172968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5">
              <a:extLst>
                <a:ext uri="{FF2B5EF4-FFF2-40B4-BE49-F238E27FC236}">
                  <a16:creationId xmlns:a16="http://schemas.microsoft.com/office/drawing/2014/main" id="{140D3A11-DAFF-45EB-96CA-FB1B2E0F67C5}"/>
                </a:ext>
              </a:extLst>
            </p:cNvPr>
            <p:cNvSpPr/>
            <p:nvPr/>
          </p:nvSpPr>
          <p:spPr>
            <a:xfrm flipV="1">
              <a:off x="6139825" y="2751717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84" name="KSO_Shape">
              <a:extLst>
                <a:ext uri="{FF2B5EF4-FFF2-40B4-BE49-F238E27FC236}">
                  <a16:creationId xmlns:a16="http://schemas.microsoft.com/office/drawing/2014/main" id="{5341C05A-5C39-4137-AEB2-D2A304E5707A}"/>
                </a:ext>
              </a:extLst>
            </p:cNvPr>
            <p:cNvSpPr/>
            <p:nvPr/>
          </p:nvSpPr>
          <p:spPr>
            <a:xfrm>
              <a:off x="5846556" y="1839985"/>
              <a:ext cx="713651" cy="101708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7" name="组合 99">
            <a:extLst>
              <a:ext uri="{FF2B5EF4-FFF2-40B4-BE49-F238E27FC236}">
                <a16:creationId xmlns:a16="http://schemas.microsoft.com/office/drawing/2014/main" id="{6229F2EC-2157-43BB-9901-967BE6DBE60C}"/>
              </a:ext>
            </a:extLst>
          </p:cNvPr>
          <p:cNvGrpSpPr/>
          <p:nvPr/>
        </p:nvGrpSpPr>
        <p:grpSpPr>
          <a:xfrm>
            <a:off x="9826942" y="2716976"/>
            <a:ext cx="713651" cy="2406127"/>
            <a:chOff x="8560660" y="1878897"/>
            <a:chExt cx="713651" cy="2406127"/>
          </a:xfrm>
          <a:solidFill>
            <a:srgbClr val="C00000"/>
          </a:solidFill>
        </p:grpSpPr>
        <p:sp>
          <p:nvSpPr>
            <p:cNvPr id="102" name="KSO_Shape">
              <a:extLst>
                <a:ext uri="{FF2B5EF4-FFF2-40B4-BE49-F238E27FC236}">
                  <a16:creationId xmlns:a16="http://schemas.microsoft.com/office/drawing/2014/main" id="{CB7D7B2C-0CFB-4EED-A291-A5120C59848D}"/>
                </a:ext>
              </a:extLst>
            </p:cNvPr>
            <p:cNvSpPr/>
            <p:nvPr/>
          </p:nvSpPr>
          <p:spPr>
            <a:xfrm>
              <a:off x="8560660" y="1878897"/>
              <a:ext cx="713651" cy="101708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00" name="直接连接符 102">
              <a:extLst>
                <a:ext uri="{FF2B5EF4-FFF2-40B4-BE49-F238E27FC236}">
                  <a16:creationId xmlns:a16="http://schemas.microsoft.com/office/drawing/2014/main" id="{30D1AD46-C43E-469D-A66F-CDCEF0F3C434}"/>
                </a:ext>
              </a:extLst>
            </p:cNvPr>
            <p:cNvCxnSpPr>
              <a:cxnSpLocks/>
              <a:stCxn id="99" idx="4"/>
              <a:endCxn id="101" idx="0"/>
            </p:cNvCxnSpPr>
            <p:nvPr/>
          </p:nvCxnSpPr>
          <p:spPr>
            <a:xfrm flipV="1">
              <a:off x="8917485" y="2917741"/>
              <a:ext cx="0" cy="1172968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椭圆 100">
              <a:extLst>
                <a:ext uri="{FF2B5EF4-FFF2-40B4-BE49-F238E27FC236}">
                  <a16:creationId xmlns:a16="http://schemas.microsoft.com/office/drawing/2014/main" id="{87CCA155-F17C-42AA-8248-48FAED7B7E0F}"/>
                </a:ext>
              </a:extLst>
            </p:cNvPr>
            <p:cNvSpPr/>
            <p:nvPr/>
          </p:nvSpPr>
          <p:spPr>
            <a:xfrm flipV="1">
              <a:off x="8786726" y="4023506"/>
              <a:ext cx="261518" cy="261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99" name="椭圆 101">
              <a:extLst>
                <a:ext uri="{FF2B5EF4-FFF2-40B4-BE49-F238E27FC236}">
                  <a16:creationId xmlns:a16="http://schemas.microsoft.com/office/drawing/2014/main" id="{EC473CBA-5AE4-4305-860A-D862FD814E90}"/>
                </a:ext>
              </a:extLst>
            </p:cNvPr>
            <p:cNvSpPr/>
            <p:nvPr/>
          </p:nvSpPr>
          <p:spPr>
            <a:xfrm flipV="1">
              <a:off x="8853929" y="4090709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1" name="椭圆 103">
              <a:extLst>
                <a:ext uri="{FF2B5EF4-FFF2-40B4-BE49-F238E27FC236}">
                  <a16:creationId xmlns:a16="http://schemas.microsoft.com/office/drawing/2014/main" id="{3B54F061-C8E0-421E-8ADC-015299573C42}"/>
                </a:ext>
              </a:extLst>
            </p:cNvPr>
            <p:cNvSpPr/>
            <p:nvPr/>
          </p:nvSpPr>
          <p:spPr>
            <a:xfrm flipV="1">
              <a:off x="8853929" y="2790629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5" name="组合 87">
            <a:extLst>
              <a:ext uri="{FF2B5EF4-FFF2-40B4-BE49-F238E27FC236}">
                <a16:creationId xmlns:a16="http://schemas.microsoft.com/office/drawing/2014/main" id="{D633796A-AE35-4506-A053-592EFB7994D4}"/>
              </a:ext>
            </a:extLst>
          </p:cNvPr>
          <p:cNvGrpSpPr/>
          <p:nvPr/>
        </p:nvGrpSpPr>
        <p:grpSpPr>
          <a:xfrm>
            <a:off x="7780698" y="1619822"/>
            <a:ext cx="713651" cy="2152127"/>
            <a:chOff x="4832342" y="3881140"/>
            <a:chExt cx="713651" cy="2152127"/>
          </a:xfrm>
          <a:solidFill>
            <a:srgbClr val="C00000"/>
          </a:solidFill>
        </p:grpSpPr>
        <p:sp>
          <p:nvSpPr>
            <p:cNvPr id="86" name="椭圆 88">
              <a:extLst>
                <a:ext uri="{FF2B5EF4-FFF2-40B4-BE49-F238E27FC236}">
                  <a16:creationId xmlns:a16="http://schemas.microsoft.com/office/drawing/2014/main" id="{D9595FB4-1BD2-4546-867F-908BDF076DE1}"/>
                </a:ext>
              </a:extLst>
            </p:cNvPr>
            <p:cNvSpPr/>
            <p:nvPr/>
          </p:nvSpPr>
          <p:spPr>
            <a:xfrm>
              <a:off x="5058408" y="3881140"/>
              <a:ext cx="261518" cy="261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87" name="椭圆 89">
              <a:extLst>
                <a:ext uri="{FF2B5EF4-FFF2-40B4-BE49-F238E27FC236}">
                  <a16:creationId xmlns:a16="http://schemas.microsoft.com/office/drawing/2014/main" id="{999DE0A2-C698-4B4C-8948-485C06C905F8}"/>
                </a:ext>
              </a:extLst>
            </p:cNvPr>
            <p:cNvSpPr/>
            <p:nvPr/>
          </p:nvSpPr>
          <p:spPr>
            <a:xfrm>
              <a:off x="5125611" y="3948343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cxnSp>
          <p:nvCxnSpPr>
            <p:cNvPr id="88" name="直接连接符 90">
              <a:extLst>
                <a:ext uri="{FF2B5EF4-FFF2-40B4-BE49-F238E27FC236}">
                  <a16:creationId xmlns:a16="http://schemas.microsoft.com/office/drawing/2014/main" id="{ADDBF622-9677-4ADD-97A2-A3E2F036B082}"/>
                </a:ext>
              </a:extLst>
            </p:cNvPr>
            <p:cNvCxnSpPr>
              <a:cxnSpLocks/>
            </p:cNvCxnSpPr>
            <p:nvPr/>
          </p:nvCxnSpPr>
          <p:spPr>
            <a:xfrm>
              <a:off x="5189167" y="3948343"/>
              <a:ext cx="0" cy="1097790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91">
              <a:extLst>
                <a:ext uri="{FF2B5EF4-FFF2-40B4-BE49-F238E27FC236}">
                  <a16:creationId xmlns:a16="http://schemas.microsoft.com/office/drawing/2014/main" id="{790FC163-CFCE-417E-B918-161C095EFBF1}"/>
                </a:ext>
              </a:extLst>
            </p:cNvPr>
            <p:cNvSpPr/>
            <p:nvPr/>
          </p:nvSpPr>
          <p:spPr>
            <a:xfrm>
              <a:off x="5125611" y="4994423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90" name="KSO_Shape">
              <a:extLst>
                <a:ext uri="{FF2B5EF4-FFF2-40B4-BE49-F238E27FC236}">
                  <a16:creationId xmlns:a16="http://schemas.microsoft.com/office/drawing/2014/main" id="{4F8772AC-2A14-4957-BD12-BC0AD6D3AA5B}"/>
                </a:ext>
              </a:extLst>
            </p:cNvPr>
            <p:cNvSpPr/>
            <p:nvPr/>
          </p:nvSpPr>
          <p:spPr>
            <a:xfrm flipV="1">
              <a:off x="4832342" y="5016187"/>
              <a:ext cx="713651" cy="101708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1" name="组合 93">
            <a:extLst>
              <a:ext uri="{FF2B5EF4-FFF2-40B4-BE49-F238E27FC236}">
                <a16:creationId xmlns:a16="http://schemas.microsoft.com/office/drawing/2014/main" id="{ECF2611B-8167-4FA0-94E2-B4EB71A424B5}"/>
              </a:ext>
            </a:extLst>
          </p:cNvPr>
          <p:cNvGrpSpPr/>
          <p:nvPr/>
        </p:nvGrpSpPr>
        <p:grpSpPr>
          <a:xfrm>
            <a:off x="1834132" y="2721262"/>
            <a:ext cx="713651" cy="2410557"/>
            <a:chOff x="3136256" y="1839985"/>
            <a:chExt cx="713651" cy="2406127"/>
          </a:xfrm>
          <a:solidFill>
            <a:srgbClr val="C00000"/>
          </a:solidFill>
        </p:grpSpPr>
        <p:sp>
          <p:nvSpPr>
            <p:cNvPr id="92" name="椭圆 94">
              <a:extLst>
                <a:ext uri="{FF2B5EF4-FFF2-40B4-BE49-F238E27FC236}">
                  <a16:creationId xmlns:a16="http://schemas.microsoft.com/office/drawing/2014/main" id="{E06C0A7B-4D09-463D-9397-075BD4609A7D}"/>
                </a:ext>
              </a:extLst>
            </p:cNvPr>
            <p:cNvSpPr/>
            <p:nvPr/>
          </p:nvSpPr>
          <p:spPr>
            <a:xfrm flipV="1">
              <a:off x="3362322" y="3984594"/>
              <a:ext cx="261518" cy="261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93" name="椭圆 95">
              <a:extLst>
                <a:ext uri="{FF2B5EF4-FFF2-40B4-BE49-F238E27FC236}">
                  <a16:creationId xmlns:a16="http://schemas.microsoft.com/office/drawing/2014/main" id="{01895F3B-E9EA-4A7A-9A29-F50EF052C17A}"/>
                </a:ext>
              </a:extLst>
            </p:cNvPr>
            <p:cNvSpPr/>
            <p:nvPr/>
          </p:nvSpPr>
          <p:spPr>
            <a:xfrm flipV="1">
              <a:off x="3429525" y="4051797"/>
              <a:ext cx="127112" cy="1271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cxnSp>
          <p:nvCxnSpPr>
            <p:cNvPr id="94" name="直接连接符 96">
              <a:extLst>
                <a:ext uri="{FF2B5EF4-FFF2-40B4-BE49-F238E27FC236}">
                  <a16:creationId xmlns:a16="http://schemas.microsoft.com/office/drawing/2014/main" id="{EC4FD281-3725-4D38-B08C-6F9E7CD29120}"/>
                </a:ext>
              </a:extLst>
            </p:cNvPr>
            <p:cNvCxnSpPr>
              <a:cxnSpLocks/>
              <a:stCxn id="93" idx="4"/>
              <a:endCxn id="96" idx="3"/>
            </p:cNvCxnSpPr>
            <p:nvPr/>
          </p:nvCxnSpPr>
          <p:spPr>
            <a:xfrm flipV="1">
              <a:off x="3493081" y="2857065"/>
              <a:ext cx="1" cy="1194732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椭圆 97">
              <a:extLst>
                <a:ext uri="{FF2B5EF4-FFF2-40B4-BE49-F238E27FC236}">
                  <a16:creationId xmlns:a16="http://schemas.microsoft.com/office/drawing/2014/main" id="{440D01D1-98CC-4D7E-AB60-A98CA3352134}"/>
                </a:ext>
              </a:extLst>
            </p:cNvPr>
            <p:cNvSpPr/>
            <p:nvPr/>
          </p:nvSpPr>
          <p:spPr>
            <a:xfrm flipV="1">
              <a:off x="3429525" y="2751717"/>
              <a:ext cx="127112" cy="127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96" name="KSO_Shape">
              <a:extLst>
                <a:ext uri="{FF2B5EF4-FFF2-40B4-BE49-F238E27FC236}">
                  <a16:creationId xmlns:a16="http://schemas.microsoft.com/office/drawing/2014/main" id="{2FCF0B4E-73B5-4099-B1EF-C71E63025DA8}"/>
                </a:ext>
              </a:extLst>
            </p:cNvPr>
            <p:cNvSpPr/>
            <p:nvPr/>
          </p:nvSpPr>
          <p:spPr>
            <a:xfrm>
              <a:off x="3136256" y="1839985"/>
              <a:ext cx="713651" cy="101708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04" name="文本框 79">
            <a:extLst>
              <a:ext uri="{FF2B5EF4-FFF2-40B4-BE49-F238E27FC236}">
                <a16:creationId xmlns:a16="http://schemas.microsoft.com/office/drawing/2014/main" id="{F685877A-6D61-41F9-B48C-60FCABBC90AF}"/>
              </a:ext>
            </a:extLst>
          </p:cNvPr>
          <p:cNvSpPr txBox="1"/>
          <p:nvPr/>
        </p:nvSpPr>
        <p:spPr>
          <a:xfrm>
            <a:off x="5038028" y="5131820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袁隆平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“杂交水稻之父”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CF0994A1-1AF6-4B32-BCB1-E79F425D6522}"/>
              </a:ext>
            </a:extLst>
          </p:cNvPr>
          <p:cNvSpPr txBox="1"/>
          <p:nvPr/>
        </p:nvSpPr>
        <p:spPr>
          <a:xfrm>
            <a:off x="9370837" y="5123103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羽生结弦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卫冕平昌奥运会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EE20F63-9D31-4C61-9D3C-9AF58B483161}"/>
              </a:ext>
            </a:extLst>
          </p:cNvPr>
          <p:cNvSpPr txBox="1"/>
          <p:nvPr/>
        </p:nvSpPr>
        <p:spPr>
          <a:xfrm>
            <a:off x="858767" y="5131820"/>
            <a:ext cx="304282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科比·布莱恩特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NBA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最好的得分选手之一</a:t>
            </a:r>
          </a:p>
          <a:p>
            <a:pPr algn="ctr"/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5ED3680E-1132-48E8-92E2-3869A8590304}"/>
              </a:ext>
            </a:extLst>
          </p:cNvPr>
          <p:cNvSpPr txBox="1"/>
          <p:nvPr/>
        </p:nvSpPr>
        <p:spPr>
          <a:xfrm>
            <a:off x="2892444" y="853107"/>
            <a:ext cx="25569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邓亚萍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世界乒乓球冠军</a:t>
            </a:r>
          </a:p>
          <a:p>
            <a:pPr algn="just"/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C7F0D83C-88E4-4DE4-B19F-37B5A8403A98}"/>
              </a:ext>
            </a:extLst>
          </p:cNvPr>
          <p:cNvSpPr txBox="1"/>
          <p:nvPr/>
        </p:nvSpPr>
        <p:spPr>
          <a:xfrm>
            <a:off x="7221453" y="808538"/>
            <a:ext cx="183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李晓峰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创业公司老总</a:t>
            </a:r>
          </a:p>
        </p:txBody>
      </p:sp>
      <p:pic>
        <p:nvPicPr>
          <p:cNvPr id="123" name="图片 122">
            <a:extLst>
              <a:ext uri="{FF2B5EF4-FFF2-40B4-BE49-F238E27FC236}">
                <a16:creationId xmlns:a16="http://schemas.microsoft.com/office/drawing/2014/main" id="{7F2BDB10-A9D6-4D78-8E9F-3B185E049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6" y="1928118"/>
            <a:ext cx="3429072" cy="2201575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AE0C09C1-58CA-4ACC-A391-0975486AD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19" y="2536207"/>
            <a:ext cx="3429065" cy="22134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AFA089-58FB-4196-B5EB-803528514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89" y="1900255"/>
            <a:ext cx="3440248" cy="2222265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1A18A47C-1FB9-4C8B-B81B-428674B7F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84" y="2536207"/>
            <a:ext cx="3423473" cy="2153744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E55C78F9-5A0E-4F9F-A741-E5DD217D2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59" y="1917915"/>
            <a:ext cx="3426541" cy="222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7" grpId="0"/>
      <p:bldP spid="110" grpId="0"/>
      <p:bldP spid="113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54F2B7E-CD87-40AB-8C43-7290E101296A}"/>
              </a:ext>
            </a:extLst>
          </p:cNvPr>
          <p:cNvSpPr/>
          <p:nvPr/>
        </p:nvSpPr>
        <p:spPr>
          <a:xfrm>
            <a:off x="296516" y="116541"/>
            <a:ext cx="11598965" cy="662491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D1FC6E-1F93-4E02-97B7-AC5FD3467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3"/>
          <a:stretch/>
        </p:blipFill>
        <p:spPr>
          <a:xfrm>
            <a:off x="498384" y="856614"/>
            <a:ext cx="3874605" cy="50590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AF13037-FD21-40B0-9C60-BFE8BFD2FF9A}"/>
              </a:ext>
            </a:extLst>
          </p:cNvPr>
          <p:cNvSpPr txBox="1"/>
          <p:nvPr/>
        </p:nvSpPr>
        <p:spPr>
          <a:xfrm>
            <a:off x="7155609" y="153110"/>
            <a:ext cx="25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邓亚萍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7F9883-65D3-4EC8-93CA-BBB84796DD64}"/>
              </a:ext>
            </a:extLst>
          </p:cNvPr>
          <p:cNvSpPr txBox="1"/>
          <p:nvPr/>
        </p:nvSpPr>
        <p:spPr>
          <a:xfrm>
            <a:off x="4737063" y="951839"/>
            <a:ext cx="699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1973</a:t>
            </a:r>
            <a:r>
              <a:rPr lang="zh-CN" altLang="en-US" sz="2400" dirty="0"/>
              <a:t>年</a:t>
            </a:r>
            <a:r>
              <a:rPr lang="en-US" altLang="zh-CN" sz="2400" dirty="0"/>
              <a:t>2</a:t>
            </a:r>
            <a:r>
              <a:rPr lang="zh-CN" altLang="en-US" sz="2400" dirty="0"/>
              <a:t>月</a:t>
            </a:r>
            <a:r>
              <a:rPr lang="en-US" altLang="zh-CN" sz="2400" dirty="0"/>
              <a:t>6</a:t>
            </a:r>
            <a:r>
              <a:rPr lang="zh-CN" altLang="en-US" sz="2400" dirty="0"/>
              <a:t>日生，原中国女子乒乓球队运动员，奥运冠军，现为河南邓亚萍体育产业投资基金创始人。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D928648-AAAF-471C-A5C8-BD8CCE8A02DD}"/>
              </a:ext>
            </a:extLst>
          </p:cNvPr>
          <p:cNvSpPr/>
          <p:nvPr/>
        </p:nvSpPr>
        <p:spPr>
          <a:xfrm>
            <a:off x="4574857" y="1947008"/>
            <a:ext cx="7245192" cy="620642"/>
          </a:xfrm>
          <a:prstGeom prst="rect">
            <a:avLst/>
          </a:prstGeom>
          <a:solidFill>
            <a:srgbClr val="CB0E14"/>
          </a:solidFill>
          <a:ln>
            <a:solidFill>
              <a:srgbClr val="CB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D408118-30A0-4420-A068-B188F9CDC4A3}"/>
              </a:ext>
            </a:extLst>
          </p:cNvPr>
          <p:cNvSpPr/>
          <p:nvPr/>
        </p:nvSpPr>
        <p:spPr>
          <a:xfrm>
            <a:off x="4583221" y="3874698"/>
            <a:ext cx="7245192" cy="913070"/>
          </a:xfrm>
          <a:prstGeom prst="rect">
            <a:avLst/>
          </a:prstGeom>
          <a:solidFill>
            <a:srgbClr val="CB0E14"/>
          </a:solidFill>
          <a:ln>
            <a:solidFill>
              <a:srgbClr val="CB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917455E-36EE-4FE0-8969-EECE3299C0FB}"/>
              </a:ext>
            </a:extLst>
          </p:cNvPr>
          <p:cNvSpPr/>
          <p:nvPr/>
        </p:nvSpPr>
        <p:spPr>
          <a:xfrm>
            <a:off x="4572066" y="2771472"/>
            <a:ext cx="7245192" cy="913070"/>
          </a:xfrm>
          <a:prstGeom prst="rect">
            <a:avLst/>
          </a:prstGeom>
          <a:solidFill>
            <a:srgbClr val="CB0E14"/>
          </a:solidFill>
          <a:ln>
            <a:solidFill>
              <a:srgbClr val="CB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37BBC9-FD6C-430A-81C0-D89A1CAFAE3D}"/>
              </a:ext>
            </a:extLst>
          </p:cNvPr>
          <p:cNvSpPr/>
          <p:nvPr/>
        </p:nvSpPr>
        <p:spPr>
          <a:xfrm>
            <a:off x="4588967" y="4974075"/>
            <a:ext cx="7231082" cy="941619"/>
          </a:xfrm>
          <a:prstGeom prst="rect">
            <a:avLst/>
          </a:prstGeom>
          <a:solidFill>
            <a:srgbClr val="CB0E14"/>
          </a:solidFill>
          <a:ln>
            <a:solidFill>
              <a:srgbClr val="CB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154">
            <a:extLst>
              <a:ext uri="{FF2B5EF4-FFF2-40B4-BE49-F238E27FC236}">
                <a16:creationId xmlns:a16="http://schemas.microsoft.com/office/drawing/2014/main" id="{93459AA5-B083-40F8-898D-63ED8B67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336" y="5877628"/>
            <a:ext cx="94961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565"/>
            <a:r>
              <a:rPr lang="zh-CN" altLang="en-US" sz="4800" b="1" kern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微软雅黑" pitchFamily="34" charset="-122"/>
              </a:rPr>
              <a:t>最难的不是轰轰烈烈的开始，而是平平淡淡的坚持。</a:t>
            </a:r>
            <a:endParaRPr lang="en-US" altLang="zh-CN" sz="4800" b="1" kern="0" baseline="-250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微软雅黑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ECAD24-67B4-42EC-A985-4A81F01EC4B8}"/>
              </a:ext>
            </a:extLst>
          </p:cNvPr>
          <p:cNvSpPr txBox="1"/>
          <p:nvPr/>
        </p:nvSpPr>
        <p:spPr>
          <a:xfrm>
            <a:off x="4496814" y="2035092"/>
            <a:ext cx="736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别人说你不行，你就要自己争口气，要加倍苦练才行。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6B917F-EF6A-49C3-A251-EC3E0A4484E8}"/>
              </a:ext>
            </a:extLst>
          </p:cNvPr>
          <p:cNvSpPr txBox="1"/>
          <p:nvPr/>
        </p:nvSpPr>
        <p:spPr>
          <a:xfrm>
            <a:off x="4582093" y="2812172"/>
            <a:ext cx="7225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1982</a:t>
            </a:r>
            <a:r>
              <a:rPr lang="zh-CN" altLang="en-US" sz="2400" b="1" dirty="0">
                <a:solidFill>
                  <a:schemeClr val="bg1"/>
                </a:solidFill>
              </a:rPr>
              <a:t>年，</a:t>
            </a:r>
            <a:r>
              <a:rPr lang="en-US" altLang="zh-CN" sz="2400" b="1" dirty="0">
                <a:solidFill>
                  <a:schemeClr val="bg1"/>
                </a:solidFill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</a:rPr>
              <a:t>岁的邓亚萍在全国业余体校分区赛中获得了乒乓球女子单打冠军。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31858FE-A53F-4B0D-908E-70CB242C465A}"/>
              </a:ext>
            </a:extLst>
          </p:cNvPr>
          <p:cNvSpPr txBox="1"/>
          <p:nvPr/>
        </p:nvSpPr>
        <p:spPr>
          <a:xfrm>
            <a:off x="4516152" y="3888660"/>
            <a:ext cx="746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1989</a:t>
            </a:r>
            <a:r>
              <a:rPr lang="zh-CN" altLang="en-US" sz="2400" b="1" dirty="0">
                <a:solidFill>
                  <a:schemeClr val="bg1"/>
                </a:solidFill>
              </a:rPr>
              <a:t>年的第</a:t>
            </a:r>
            <a:r>
              <a:rPr lang="en-US" altLang="zh-CN" sz="2400" b="1" dirty="0">
                <a:solidFill>
                  <a:schemeClr val="bg1"/>
                </a:solidFill>
              </a:rPr>
              <a:t>40</a:t>
            </a:r>
            <a:r>
              <a:rPr lang="zh-CN" altLang="en-US" sz="2400" b="1" dirty="0">
                <a:solidFill>
                  <a:schemeClr val="bg1"/>
                </a:solidFill>
              </a:rPr>
              <a:t>届世乒赛中，邓亚萍首次参加就夺得女双冠军，成为国乒史上最年轻的世界冠军之一。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7DF750-61CE-41DE-8785-264751C2C0FA}"/>
              </a:ext>
            </a:extLst>
          </p:cNvPr>
          <p:cNvSpPr txBox="1"/>
          <p:nvPr/>
        </p:nvSpPr>
        <p:spPr>
          <a:xfrm>
            <a:off x="4572066" y="5005552"/>
            <a:ext cx="752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2016</a:t>
            </a:r>
            <a:r>
              <a:rPr lang="zh-CN" altLang="en-US" sz="2400" b="1" dirty="0">
                <a:solidFill>
                  <a:schemeClr val="bg1"/>
                </a:solidFill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</a:rPr>
              <a:t>10</a:t>
            </a:r>
            <a:r>
              <a:rPr lang="zh-CN" altLang="en-US" sz="2400" b="1" dirty="0">
                <a:solidFill>
                  <a:schemeClr val="bg1"/>
                </a:solidFill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</a:rPr>
              <a:t>29</a:t>
            </a:r>
            <a:r>
              <a:rPr lang="zh-CN" altLang="en-US" sz="2400" b="1" dirty="0">
                <a:solidFill>
                  <a:schemeClr val="bg1"/>
                </a:solidFill>
              </a:rPr>
              <a:t>日，邓亚萍体育产业投资基金在河南省正式成立。</a:t>
            </a:r>
          </a:p>
        </p:txBody>
      </p:sp>
    </p:spTree>
    <p:extLst>
      <p:ext uri="{BB962C8B-B14F-4D97-AF65-F5344CB8AC3E}">
        <p14:creationId xmlns:p14="http://schemas.microsoft.com/office/powerpoint/2010/main" val="36083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9" grpId="0" animBg="1"/>
      <p:bldP spid="22" grpId="0" animBg="1"/>
      <p:bldP spid="23" grpId="0" animBg="1"/>
      <p:bldP spid="25" grpId="0"/>
      <p:bldP spid="7" grpId="0"/>
      <p:bldP spid="8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"/>
          <p:cNvGrpSpPr/>
          <p:nvPr/>
        </p:nvGrpSpPr>
        <p:grpSpPr>
          <a:xfrm>
            <a:off x="4762729" y="442419"/>
            <a:ext cx="2666542" cy="2666540"/>
            <a:chOff x="4762729" y="1019195"/>
            <a:chExt cx="2666542" cy="2666540"/>
          </a:xfrm>
        </p:grpSpPr>
        <p:grpSp>
          <p:nvGrpSpPr>
            <p:cNvPr id="87" name="组合 1"/>
            <p:cNvGrpSpPr/>
            <p:nvPr/>
          </p:nvGrpSpPr>
          <p:grpSpPr>
            <a:xfrm>
              <a:off x="4762729" y="1019195"/>
              <a:ext cx="2666542" cy="2666540"/>
              <a:chOff x="1522971" y="1654221"/>
              <a:chExt cx="2095992" cy="2095990"/>
            </a:xfrm>
          </p:grpSpPr>
          <p:sp>
            <p:nvSpPr>
              <p:cNvPr id="1048875" name="椭圆 2"/>
              <p:cNvSpPr/>
              <p:nvPr/>
            </p:nvSpPr>
            <p:spPr>
              <a:xfrm>
                <a:off x="1522971" y="1654221"/>
                <a:ext cx="2095992" cy="2095990"/>
              </a:xfrm>
              <a:prstGeom prst="ellipse">
                <a:avLst/>
              </a:prstGeom>
              <a:solidFill>
                <a:srgbClr val="F9DA7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48876" name="椭圆 3"/>
              <p:cNvSpPr/>
              <p:nvPr/>
            </p:nvSpPr>
            <p:spPr>
              <a:xfrm>
                <a:off x="1628279" y="1759529"/>
                <a:ext cx="1885376" cy="1885374"/>
              </a:xfrm>
              <a:prstGeom prst="ellipse">
                <a:avLst/>
              </a:prstGeom>
              <a:solidFill>
                <a:srgbClr val="FEDF9F"/>
              </a:solidFill>
              <a:ln w="254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48877" name="矩形 6"/>
            <p:cNvSpPr/>
            <p:nvPr/>
          </p:nvSpPr>
          <p:spPr>
            <a:xfrm>
              <a:off x="4943674" y="1794824"/>
              <a:ext cx="2352476" cy="803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第四章</a:t>
              </a:r>
            </a:p>
          </p:txBody>
        </p:sp>
        <p:sp>
          <p:nvSpPr>
            <p:cNvPr id="1048878" name="矩形 7"/>
            <p:cNvSpPr/>
            <p:nvPr/>
          </p:nvSpPr>
          <p:spPr>
            <a:xfrm>
              <a:off x="5168467" y="2748172"/>
              <a:ext cx="1902894" cy="4561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PART 04</a:t>
              </a:r>
              <a:endPara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8" name="组合 9"/>
          <p:cNvGrpSpPr/>
          <p:nvPr/>
        </p:nvGrpSpPr>
        <p:grpSpPr>
          <a:xfrm>
            <a:off x="3283328" y="3309317"/>
            <a:ext cx="5625344" cy="648000"/>
            <a:chOff x="3283328" y="3245817"/>
            <a:chExt cx="5625344" cy="648000"/>
          </a:xfrm>
        </p:grpSpPr>
        <p:sp>
          <p:nvSpPr>
            <p:cNvPr id="1048879" name="圆角矩形 10"/>
            <p:cNvSpPr/>
            <p:nvPr/>
          </p:nvSpPr>
          <p:spPr>
            <a:xfrm>
              <a:off x="3283328" y="3245817"/>
              <a:ext cx="5625344" cy="648000"/>
            </a:xfrm>
            <a:prstGeom prst="roundRect">
              <a:avLst>
                <a:gd name="adj" fmla="val 50000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880" name="TextBox 105"/>
            <p:cNvSpPr txBox="1">
              <a:spLocks noChangeArrowheads="1"/>
            </p:cNvSpPr>
            <p:nvPr/>
          </p:nvSpPr>
          <p:spPr bwMode="auto">
            <a:xfrm>
              <a:off x="4024148" y="3321444"/>
              <a:ext cx="4143704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800" dirty="0">
                  <a:solidFill>
                    <a:srgbClr val="C00000"/>
                  </a:solidFill>
                </a:rPr>
                <a:t>中国梦的力量和态度</a:t>
              </a:r>
            </a:p>
          </p:txBody>
        </p:sp>
      </p:grpSp>
      <p:sp>
        <p:nvSpPr>
          <p:cNvPr id="1048881" name="矩形 12"/>
          <p:cNvSpPr/>
          <p:nvPr/>
        </p:nvSpPr>
        <p:spPr>
          <a:xfrm>
            <a:off x="1966175" y="4104780"/>
            <a:ext cx="8259650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dirty="0">
                <a:solidFill>
                  <a:srgbClr val="FEDF9F"/>
                </a:solidFill>
                <a:latin typeface="微软雅黑" pitchFamily="34" charset="-122"/>
                <a:ea typeface="微软雅黑" pitchFamily="34" charset="-122"/>
              </a:rPr>
              <a:t> The power and attitude of the Chinese dream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38E7B0-84CA-4494-BEC2-AD4D93211D11}"/>
              </a:ext>
            </a:extLst>
          </p:cNvPr>
          <p:cNvSpPr/>
          <p:nvPr/>
        </p:nvSpPr>
        <p:spPr>
          <a:xfrm>
            <a:off x="296517" y="316868"/>
            <a:ext cx="11598965" cy="620201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232E25-EF00-4912-A389-500866FE4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0" y="1661885"/>
            <a:ext cx="6045890" cy="40809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520F58-C6C0-4805-9782-E01128017707}"/>
              </a:ext>
            </a:extLst>
          </p:cNvPr>
          <p:cNvSpPr txBox="1"/>
          <p:nvPr/>
        </p:nvSpPr>
        <p:spPr>
          <a:xfrm>
            <a:off x="1000460" y="5864334"/>
            <a:ext cx="6227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2012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11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29</a:t>
            </a:r>
            <a:r>
              <a:rPr lang="zh-CN" altLang="en-US" sz="1600" b="1" dirty="0"/>
              <a:t>日，中国共产党召开第十八次全国代表大会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9D3CC9-EEE8-4E10-80A7-F5AC86E1C388}"/>
              </a:ext>
            </a:extLst>
          </p:cNvPr>
          <p:cNvSpPr txBox="1"/>
          <p:nvPr/>
        </p:nvSpPr>
        <p:spPr>
          <a:xfrm>
            <a:off x="1081315" y="655112"/>
            <a:ext cx="1052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华文琥珀" panose="02010800040101010101" pitchFamily="2" charset="-122"/>
                <a:ea typeface="华文琥珀" panose="02010800040101010101" pitchFamily="2" charset="-122"/>
              </a:rPr>
              <a:t>中国梦，是党的重要指导思想和执政理念。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A213BD-1FA4-46C0-9B71-423E13FB0D08}"/>
              </a:ext>
            </a:extLst>
          </p:cNvPr>
          <p:cNvSpPr/>
          <p:nvPr/>
        </p:nvSpPr>
        <p:spPr>
          <a:xfrm>
            <a:off x="7445304" y="4198084"/>
            <a:ext cx="3725334" cy="997636"/>
          </a:xfrm>
          <a:prstGeom prst="rect">
            <a:avLst/>
          </a:prstGeom>
          <a:solidFill>
            <a:srgbClr val="CB0E14"/>
          </a:solidFill>
          <a:ln>
            <a:solidFill>
              <a:srgbClr val="CB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C6C8EC-DDAF-4ECA-BDF7-1CA308BFF8C0}"/>
              </a:ext>
            </a:extLst>
          </p:cNvPr>
          <p:cNvSpPr txBox="1"/>
          <p:nvPr/>
        </p:nvSpPr>
        <p:spPr>
          <a:xfrm>
            <a:off x="7801480" y="4404514"/>
            <a:ext cx="34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奥运梦、世博梦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BE8FCF-6691-4A04-A9DB-DE11474C9BB9}"/>
              </a:ext>
            </a:extLst>
          </p:cNvPr>
          <p:cNvSpPr/>
          <p:nvPr/>
        </p:nvSpPr>
        <p:spPr>
          <a:xfrm>
            <a:off x="7445304" y="2312500"/>
            <a:ext cx="3725333" cy="997636"/>
          </a:xfrm>
          <a:prstGeom prst="rect">
            <a:avLst/>
          </a:prstGeom>
          <a:solidFill>
            <a:srgbClr val="CB0E14"/>
          </a:solidFill>
          <a:ln>
            <a:solidFill>
              <a:srgbClr val="CB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4EB1AA-4091-44E9-BC46-E926E068F6B7}"/>
              </a:ext>
            </a:extLst>
          </p:cNvPr>
          <p:cNvSpPr txBox="1"/>
          <p:nvPr/>
        </p:nvSpPr>
        <p:spPr>
          <a:xfrm>
            <a:off x="7801480" y="2536189"/>
            <a:ext cx="320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强国梦、强军梦</a:t>
            </a:r>
          </a:p>
        </p:txBody>
      </p:sp>
    </p:spTree>
    <p:extLst>
      <p:ext uri="{BB962C8B-B14F-4D97-AF65-F5344CB8AC3E}">
        <p14:creationId xmlns:p14="http://schemas.microsoft.com/office/powerpoint/2010/main" val="21013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3B374F1-7BFE-44E1-907B-F8C80A6F321A}"/>
              </a:ext>
            </a:extLst>
          </p:cNvPr>
          <p:cNvSpPr/>
          <p:nvPr/>
        </p:nvSpPr>
        <p:spPr>
          <a:xfrm>
            <a:off x="152400" y="285750"/>
            <a:ext cx="11856720" cy="631507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B310E47-A9EE-4D12-8BB5-2F6715582677}"/>
              </a:ext>
            </a:extLst>
          </p:cNvPr>
          <p:cNvSpPr/>
          <p:nvPr/>
        </p:nvSpPr>
        <p:spPr>
          <a:xfrm>
            <a:off x="15863" y="4482175"/>
            <a:ext cx="12201525" cy="68120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56952827-82BD-4A9D-8017-BEFB5A43624D}"/>
              </a:ext>
            </a:extLst>
          </p:cNvPr>
          <p:cNvSpPr/>
          <p:nvPr/>
        </p:nvSpPr>
        <p:spPr>
          <a:xfrm>
            <a:off x="1347363" y="4501690"/>
            <a:ext cx="2190330" cy="56168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165">
              <a:buFont typeface="Arial" charset="0"/>
              <a:buNone/>
            </a:pPr>
            <a:r>
              <a:rPr lang="zh-CN" altLang="en-US" sz="3200" b="1" dirty="0">
                <a:solidFill>
                  <a:prstClr val="white">
                    <a:lumMod val="95000"/>
                  </a:prst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火神山医院</a:t>
            </a:r>
            <a:endParaRPr lang="en-US" altLang="zh-CN" sz="3200" b="1" dirty="0">
              <a:solidFill>
                <a:prstClr val="white">
                  <a:lumMod val="95000"/>
                </a:prstClr>
              </a:solidFill>
              <a:effectLst>
                <a:reflection blurRad="6350" stA="55000" endA="50" endPos="85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0">
            <a:extLst>
              <a:ext uri="{FF2B5EF4-FFF2-40B4-BE49-F238E27FC236}">
                <a16:creationId xmlns:a16="http://schemas.microsoft.com/office/drawing/2014/main" id="{C93AD41F-0EE0-4DE4-88DD-AEE991734443}"/>
              </a:ext>
            </a:extLst>
          </p:cNvPr>
          <p:cNvSpPr/>
          <p:nvPr/>
        </p:nvSpPr>
        <p:spPr>
          <a:xfrm>
            <a:off x="4427164" y="4498820"/>
            <a:ext cx="3421435" cy="56168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165">
              <a:buFont typeface="Arial" charset="0"/>
              <a:buNone/>
            </a:pPr>
            <a:r>
              <a:rPr lang="zh-CN" altLang="en-US" sz="3200" b="1" dirty="0">
                <a:solidFill>
                  <a:prstClr val="white">
                    <a:lumMod val="95000"/>
                  </a:prst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港珠澳大桥人工岛</a:t>
            </a:r>
            <a:endParaRPr lang="en-US" altLang="zh-CN" sz="3200" b="1" dirty="0">
              <a:solidFill>
                <a:prstClr val="white">
                  <a:lumMod val="95000"/>
                </a:prstClr>
              </a:solidFill>
              <a:effectLst>
                <a:reflection blurRad="6350" stA="55000" endA="50" endPos="85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A397989-352B-46C2-B29D-9736C8C45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6" y="1884172"/>
            <a:ext cx="3115944" cy="22754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388C46-E126-4009-83E4-DEC9D3F79D2F}"/>
              </a:ext>
            </a:extLst>
          </p:cNvPr>
          <p:cNvSpPr txBox="1"/>
          <p:nvPr/>
        </p:nvSpPr>
        <p:spPr>
          <a:xfrm>
            <a:off x="5141266" y="5631982"/>
            <a:ext cx="245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缩短工期超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7746A35-6889-476A-ADDD-26712102EA7D}"/>
              </a:ext>
            </a:extLst>
          </p:cNvPr>
          <p:cNvSpPr txBox="1"/>
          <p:nvPr/>
        </p:nvSpPr>
        <p:spPr>
          <a:xfrm>
            <a:off x="1215303" y="5447317"/>
            <a:ext cx="245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从开始设计到竣工仅用十天时间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018115-E7B8-49A2-8109-57F2F53CABBD}"/>
              </a:ext>
            </a:extLst>
          </p:cNvPr>
          <p:cNvSpPr txBox="1"/>
          <p:nvPr/>
        </p:nvSpPr>
        <p:spPr>
          <a:xfrm>
            <a:off x="728663" y="812586"/>
            <a:ext cx="1185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B0E1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有一种速度叫中国速度，有一种奇迹叫中国奇迹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312C892-8C5B-4422-A245-6A74B6BA0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44" y="1884172"/>
            <a:ext cx="3115944" cy="2275491"/>
          </a:xfrm>
          <a:prstGeom prst="rect">
            <a:avLst/>
          </a:prstGeom>
        </p:spPr>
      </p:pic>
      <p:sp>
        <p:nvSpPr>
          <p:cNvPr id="15" name="矩形 12">
            <a:extLst>
              <a:ext uri="{FF2B5EF4-FFF2-40B4-BE49-F238E27FC236}">
                <a16:creationId xmlns:a16="http://schemas.microsoft.com/office/drawing/2014/main" id="{C1CD5FEC-A38D-455F-BE82-3B0F745B2590}"/>
              </a:ext>
            </a:extLst>
          </p:cNvPr>
          <p:cNvSpPr/>
          <p:nvPr/>
        </p:nvSpPr>
        <p:spPr>
          <a:xfrm>
            <a:off x="8081866" y="4516451"/>
            <a:ext cx="3831805" cy="56168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165">
              <a:buFont typeface="Arial" charset="0"/>
              <a:buNone/>
            </a:pPr>
            <a:r>
              <a:rPr lang="zh-CN" altLang="en-US" sz="3200" b="1" dirty="0">
                <a:solidFill>
                  <a:prstClr val="white">
                    <a:lumMod val="95000"/>
                  </a:prst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“四纵四横”高铁网</a:t>
            </a:r>
            <a:endParaRPr lang="en-US" altLang="zh-CN" sz="3200" b="1" dirty="0">
              <a:solidFill>
                <a:prstClr val="white">
                  <a:lumMod val="95000"/>
                </a:prstClr>
              </a:solidFill>
              <a:effectLst>
                <a:reflection blurRad="6350" stA="55000" endA="50" endPos="85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8755A0-C239-431E-A4CE-C3AA050C05E3}"/>
              </a:ext>
            </a:extLst>
          </p:cNvPr>
          <p:cNvSpPr txBox="1"/>
          <p:nvPr/>
        </p:nvSpPr>
        <p:spPr>
          <a:xfrm>
            <a:off x="8717722" y="5387480"/>
            <a:ext cx="3051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投产新线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3038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公里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提前建成运营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AE01BF6-6A50-471D-81D3-B09F136B6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45" y="1885867"/>
            <a:ext cx="3115944" cy="22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6" grpId="0"/>
      <p:bldP spid="8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005A80-8236-4412-B85A-63F6979C6B4A}"/>
              </a:ext>
            </a:extLst>
          </p:cNvPr>
          <p:cNvSpPr/>
          <p:nvPr/>
        </p:nvSpPr>
        <p:spPr>
          <a:xfrm>
            <a:off x="167640" y="271462"/>
            <a:ext cx="11856720" cy="631507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8970D-F67A-414F-9366-4B09E4B9A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1" y="528406"/>
            <a:ext cx="3492827" cy="24391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17335E-9007-49C2-A487-2402A56BA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49" y="528406"/>
            <a:ext cx="3509682" cy="24476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0247D8-6926-40D0-8400-11889A109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04" y="528406"/>
            <a:ext cx="3530643" cy="24879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0E8B9C-5F27-403A-B4B2-494A3CF4A5F0}"/>
              </a:ext>
            </a:extLst>
          </p:cNvPr>
          <p:cNvSpPr txBox="1"/>
          <p:nvPr/>
        </p:nvSpPr>
        <p:spPr>
          <a:xfrm>
            <a:off x="455011" y="3221051"/>
            <a:ext cx="34928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/>
              <a:t>1970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24</a:t>
            </a:r>
            <a:r>
              <a:rPr lang="zh-CN" altLang="en-US" sz="2800" b="1" dirty="0"/>
              <a:t>日，中国第一颗人造地球卫星东方红一号发射成功，是继苏联、美国、法国、日本之后世界上第</a:t>
            </a:r>
            <a:r>
              <a:rPr lang="en-US" altLang="zh-CN" sz="2800" b="1" dirty="0"/>
              <a:t>5</a:t>
            </a:r>
            <a:r>
              <a:rPr lang="zh-CN" altLang="en-US" sz="2800" b="1" dirty="0"/>
              <a:t>个能独立发射人造卫星的国家。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6B320C-2C93-4312-BF8B-10D7DF78A736}"/>
              </a:ext>
            </a:extLst>
          </p:cNvPr>
          <p:cNvSpPr txBox="1"/>
          <p:nvPr/>
        </p:nvSpPr>
        <p:spPr>
          <a:xfrm>
            <a:off x="4164015" y="3210305"/>
            <a:ext cx="36825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/>
              <a:t>2003 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10 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15 </a:t>
            </a:r>
            <a:r>
              <a:rPr lang="zh-CN" altLang="en-US" sz="2800" b="1" dirty="0"/>
              <a:t>日，杨利伟搭载中国神舟五号载人飞船升空，表明中国掌握载人航天技术，成为中国航天事业发展史上的第三个里程碑。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548FAE-3D1B-427B-85D9-1DF1D91B6FF7}"/>
              </a:ext>
            </a:extLst>
          </p:cNvPr>
          <p:cNvSpPr txBox="1"/>
          <p:nvPr/>
        </p:nvSpPr>
        <p:spPr>
          <a:xfrm>
            <a:off x="8119304" y="3210305"/>
            <a:ext cx="3475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/>
              <a:t>2007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10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24</a:t>
            </a:r>
            <a:r>
              <a:rPr lang="zh-CN" altLang="en-US" sz="2800" b="1" dirty="0"/>
              <a:t>日</a:t>
            </a:r>
            <a:r>
              <a:rPr lang="en-US" altLang="zh-CN" sz="2800" b="1" dirty="0"/>
              <a:t>18</a:t>
            </a:r>
            <a:r>
              <a:rPr lang="zh-CN" altLang="en-US" sz="2800" b="1" dirty="0"/>
              <a:t>时</a:t>
            </a:r>
            <a:r>
              <a:rPr lang="en-US" altLang="zh-CN" sz="2800" b="1" dirty="0"/>
              <a:t>05</a:t>
            </a:r>
            <a:r>
              <a:rPr lang="zh-CN" altLang="en-US" sz="2800" b="1" dirty="0"/>
              <a:t>分，随着嫦娥一号成功奔月，嫦娥工程顺利完成了一期工程。</a:t>
            </a:r>
          </a:p>
        </p:txBody>
      </p:sp>
    </p:spTree>
    <p:extLst>
      <p:ext uri="{BB962C8B-B14F-4D97-AF65-F5344CB8AC3E}">
        <p14:creationId xmlns:p14="http://schemas.microsoft.com/office/powerpoint/2010/main" val="15374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005A80-8236-4412-B85A-63F6979C6B4A}"/>
              </a:ext>
            </a:extLst>
          </p:cNvPr>
          <p:cNvSpPr/>
          <p:nvPr/>
        </p:nvSpPr>
        <p:spPr>
          <a:xfrm>
            <a:off x="203947" y="285750"/>
            <a:ext cx="11856720" cy="631507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2274B4-CACA-4442-B8B3-CC200F0A1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86" y="735620"/>
            <a:ext cx="3530643" cy="24879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30B0D6-15E0-4B17-96AF-10F4D8C5D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19" y="699077"/>
            <a:ext cx="3564863" cy="25245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DDF941-4818-4DA9-9D12-4EBBE65F6EFE}"/>
              </a:ext>
            </a:extLst>
          </p:cNvPr>
          <p:cNvSpPr txBox="1"/>
          <p:nvPr/>
        </p:nvSpPr>
        <p:spPr>
          <a:xfrm>
            <a:off x="1560429" y="3357934"/>
            <a:ext cx="4166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/>
              <a:t>2012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6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24</a:t>
            </a:r>
            <a:r>
              <a:rPr lang="zh-CN" altLang="en-US" sz="2800" b="1" dirty="0"/>
              <a:t>日</a:t>
            </a:r>
            <a:r>
              <a:rPr lang="en-US" altLang="zh-CN" sz="2800" b="1" dirty="0"/>
              <a:t>12</a:t>
            </a:r>
            <a:r>
              <a:rPr lang="zh-CN" altLang="en-US" sz="2800" b="1" dirty="0"/>
              <a:t>时</a:t>
            </a:r>
            <a:r>
              <a:rPr lang="en-US" altLang="zh-CN" sz="2800" b="1" dirty="0"/>
              <a:t>38</a:t>
            </a:r>
            <a:r>
              <a:rPr lang="zh-CN" altLang="en-US" sz="2800" b="1" dirty="0"/>
              <a:t>分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神舟九号与天宫一号相继发射，并成功对接，标志着我国掌握载人手控对接技术。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DDD74-7C52-47FB-A9F3-17FCCB8DF830}"/>
              </a:ext>
            </a:extLst>
          </p:cNvPr>
          <p:cNvSpPr txBox="1"/>
          <p:nvPr/>
        </p:nvSpPr>
        <p:spPr>
          <a:xfrm>
            <a:off x="6915666" y="3357934"/>
            <a:ext cx="41663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2016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9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15</a:t>
            </a:r>
            <a:r>
              <a:rPr lang="zh-CN" altLang="en-US" sz="2800" b="1" dirty="0"/>
              <a:t>日</a:t>
            </a:r>
            <a:r>
              <a:rPr lang="en-US" altLang="zh-CN" sz="2800" b="1" dirty="0"/>
              <a:t>22</a:t>
            </a:r>
            <a:r>
              <a:rPr lang="zh-CN" altLang="en-US" sz="2800" b="1" dirty="0"/>
              <a:t>时</a:t>
            </a:r>
            <a:r>
              <a:rPr lang="en-US" altLang="zh-CN" sz="2800" b="1" dirty="0"/>
              <a:t>04</a:t>
            </a:r>
            <a:r>
              <a:rPr lang="zh-CN" altLang="en-US" sz="2800" b="1" dirty="0"/>
              <a:t>分</a:t>
            </a:r>
            <a:r>
              <a:rPr lang="en-US" altLang="zh-CN" sz="2800" b="1" dirty="0"/>
              <a:t>09</a:t>
            </a:r>
            <a:r>
              <a:rPr lang="zh-CN" altLang="en-US" sz="2800" b="1" dirty="0"/>
              <a:t>秒，天宫二号空间实验室在酒泉卫星发射中心发射成功，先后与神舟十一号、天舟一号进行对接，是中国第一个真正意义上的太空实验室。</a:t>
            </a:r>
          </a:p>
        </p:txBody>
      </p:sp>
    </p:spTree>
    <p:extLst>
      <p:ext uri="{BB962C8B-B14F-4D97-AF65-F5344CB8AC3E}">
        <p14:creationId xmlns:p14="http://schemas.microsoft.com/office/powerpoint/2010/main" val="13152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8"/>
          <p:cNvGrpSpPr/>
          <p:nvPr/>
        </p:nvGrpSpPr>
        <p:grpSpPr>
          <a:xfrm>
            <a:off x="4762729" y="442419"/>
            <a:ext cx="2666542" cy="2666540"/>
            <a:chOff x="4762729" y="1019195"/>
            <a:chExt cx="2666542" cy="2666540"/>
          </a:xfrm>
        </p:grpSpPr>
        <p:grpSp>
          <p:nvGrpSpPr>
            <p:cNvPr id="99" name="组合 1"/>
            <p:cNvGrpSpPr/>
            <p:nvPr/>
          </p:nvGrpSpPr>
          <p:grpSpPr>
            <a:xfrm>
              <a:off x="4762729" y="1019195"/>
              <a:ext cx="2666542" cy="2666540"/>
              <a:chOff x="1522971" y="1654221"/>
              <a:chExt cx="2095992" cy="2095990"/>
            </a:xfrm>
          </p:grpSpPr>
          <p:sp>
            <p:nvSpPr>
              <p:cNvPr id="1048924" name="椭圆 2"/>
              <p:cNvSpPr/>
              <p:nvPr/>
            </p:nvSpPr>
            <p:spPr>
              <a:xfrm>
                <a:off x="1522971" y="1654221"/>
                <a:ext cx="2095992" cy="2095990"/>
              </a:xfrm>
              <a:prstGeom prst="ellipse">
                <a:avLst/>
              </a:prstGeom>
              <a:solidFill>
                <a:srgbClr val="F9DA7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48925" name="椭圆 3"/>
              <p:cNvSpPr/>
              <p:nvPr/>
            </p:nvSpPr>
            <p:spPr>
              <a:xfrm>
                <a:off x="1628279" y="1759529"/>
                <a:ext cx="1885376" cy="1885374"/>
              </a:xfrm>
              <a:prstGeom prst="ellipse">
                <a:avLst/>
              </a:prstGeom>
              <a:solidFill>
                <a:srgbClr val="FEDF9F"/>
              </a:solidFill>
              <a:ln w="254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48926" name="矩形 6"/>
            <p:cNvSpPr/>
            <p:nvPr/>
          </p:nvSpPr>
          <p:spPr>
            <a:xfrm>
              <a:off x="4943674" y="1794824"/>
              <a:ext cx="2352476" cy="803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第五章</a:t>
              </a:r>
            </a:p>
          </p:txBody>
        </p:sp>
        <p:sp>
          <p:nvSpPr>
            <p:cNvPr id="1048927" name="矩形 7"/>
            <p:cNvSpPr/>
            <p:nvPr/>
          </p:nvSpPr>
          <p:spPr>
            <a:xfrm>
              <a:off x="5168467" y="2748172"/>
              <a:ext cx="1902894" cy="4561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PART 05</a:t>
              </a:r>
              <a:endPara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0" name="组合 9"/>
          <p:cNvGrpSpPr/>
          <p:nvPr/>
        </p:nvGrpSpPr>
        <p:grpSpPr>
          <a:xfrm>
            <a:off x="3283328" y="3309317"/>
            <a:ext cx="5625344" cy="648000"/>
            <a:chOff x="3283328" y="3245817"/>
            <a:chExt cx="5625344" cy="648000"/>
          </a:xfrm>
        </p:grpSpPr>
        <p:sp>
          <p:nvSpPr>
            <p:cNvPr id="1048928" name="圆角矩形 10"/>
            <p:cNvSpPr/>
            <p:nvPr/>
          </p:nvSpPr>
          <p:spPr>
            <a:xfrm>
              <a:off x="3283328" y="3245817"/>
              <a:ext cx="5625344" cy="648000"/>
            </a:xfrm>
            <a:prstGeom prst="roundRect">
              <a:avLst>
                <a:gd name="adj" fmla="val 50000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929" name="TextBox 105"/>
            <p:cNvSpPr txBox="1">
              <a:spLocks noChangeArrowheads="1"/>
            </p:cNvSpPr>
            <p:nvPr/>
          </p:nvSpPr>
          <p:spPr bwMode="auto">
            <a:xfrm>
              <a:off x="4024148" y="3321444"/>
              <a:ext cx="4143704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rgbClr val="C00000"/>
                  </a:solidFill>
                </a:rPr>
                <a:t>以</a:t>
              </a:r>
              <a:r>
                <a:rPr lang="en-US" altLang="zh-CN" sz="2800" dirty="0">
                  <a:solidFill>
                    <a:srgbClr val="C00000"/>
                  </a:solidFill>
                </a:rPr>
                <a:t>小我之梦</a:t>
              </a:r>
              <a:r>
                <a:rPr lang="zh-CN" altLang="en-US" sz="2800" dirty="0">
                  <a:solidFill>
                    <a:srgbClr val="C00000"/>
                  </a:solidFill>
                </a:rPr>
                <a:t>，</a:t>
              </a:r>
              <a:r>
                <a:rPr lang="en-US" altLang="zh-CN" sz="2800" dirty="0">
                  <a:solidFill>
                    <a:srgbClr val="C00000"/>
                  </a:solidFill>
                </a:rPr>
                <a:t>筑大国之</a:t>
              </a:r>
              <a:r>
                <a:rPr lang="zh-CN" altLang="en-US" sz="2800" dirty="0">
                  <a:solidFill>
                    <a:srgbClr val="C00000"/>
                  </a:solidFill>
                </a:rPr>
                <a:t>想</a:t>
              </a:r>
            </a:p>
          </p:txBody>
        </p:sp>
      </p:grpSp>
      <p:sp>
        <p:nvSpPr>
          <p:cNvPr id="1048930" name="矩形 12"/>
          <p:cNvSpPr/>
          <p:nvPr/>
        </p:nvSpPr>
        <p:spPr>
          <a:xfrm>
            <a:off x="1966175" y="4104780"/>
            <a:ext cx="8259650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dirty="0">
                <a:solidFill>
                  <a:srgbClr val="FEDF9F"/>
                </a:solidFill>
                <a:latin typeface="微软雅黑" pitchFamily="34" charset="-122"/>
                <a:ea typeface="微软雅黑" pitchFamily="34" charset="-122"/>
              </a:rPr>
              <a:t>With the dream of the ego，to build a big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B1FEA4-127D-4746-9B78-7BF5B9A9DA58}"/>
              </a:ext>
            </a:extLst>
          </p:cNvPr>
          <p:cNvSpPr txBox="1"/>
          <p:nvPr/>
        </p:nvSpPr>
        <p:spPr>
          <a:xfrm>
            <a:off x="156882" y="546847"/>
            <a:ext cx="118782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EDF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为了国家的利益，</a:t>
            </a:r>
            <a:endParaRPr lang="en-US" altLang="zh-CN" sz="5400" b="1" dirty="0">
              <a:solidFill>
                <a:srgbClr val="FEDF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5400" b="1" dirty="0">
                <a:solidFill>
                  <a:srgbClr val="FEDF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使自己的一生变为有用的一生，</a:t>
            </a:r>
            <a:endParaRPr lang="en-US" altLang="zh-CN" sz="5400" b="1" dirty="0">
              <a:solidFill>
                <a:srgbClr val="FEDF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5400" b="1" dirty="0">
                <a:solidFill>
                  <a:srgbClr val="FEDF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纵然只能效绵薄之力，</a:t>
            </a:r>
            <a:endParaRPr lang="en-US" altLang="zh-CN" sz="5400" b="1" dirty="0">
              <a:solidFill>
                <a:srgbClr val="FEDF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5400" b="1" dirty="0">
                <a:solidFill>
                  <a:srgbClr val="FEDF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我也会热血沸腾。                       </a:t>
            </a:r>
            <a:endParaRPr lang="en-US" altLang="zh-CN" sz="5400" b="1" dirty="0">
              <a:solidFill>
                <a:srgbClr val="FEDF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5400" b="1" dirty="0">
                <a:solidFill>
                  <a:srgbClr val="FEDF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——</a:t>
            </a:r>
            <a:r>
              <a:rPr lang="zh-CN" altLang="en-US" sz="5400" b="1" dirty="0">
                <a:solidFill>
                  <a:srgbClr val="FEDF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果戈里</a:t>
            </a:r>
          </a:p>
        </p:txBody>
      </p:sp>
    </p:spTree>
    <p:extLst>
      <p:ext uri="{BB962C8B-B14F-4D97-AF65-F5344CB8AC3E}">
        <p14:creationId xmlns:p14="http://schemas.microsoft.com/office/powerpoint/2010/main" val="40078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>
            <a:extLst>
              <a:ext uri="{FF2B5EF4-FFF2-40B4-BE49-F238E27FC236}">
                <a16:creationId xmlns:a16="http://schemas.microsoft.com/office/drawing/2014/main" id="{ECF410AE-8A36-4DE0-B526-E8B668A8DD56}"/>
              </a:ext>
            </a:extLst>
          </p:cNvPr>
          <p:cNvPicPr/>
          <p:nvPr/>
        </p:nvPicPr>
        <p:blipFill rotWithShape="1">
          <a:blip r:embed="rId2" cstate="print"/>
          <a:srcRect r="162" b="58191"/>
          <a:stretch/>
        </p:blipFill>
        <p:spPr>
          <a:xfrm>
            <a:off x="0" y="0"/>
            <a:ext cx="9134475" cy="61817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13715D1-1E76-45B6-9285-34169C8D16CA}"/>
              </a:ext>
            </a:extLst>
          </p:cNvPr>
          <p:cNvSpPr txBox="1"/>
          <p:nvPr/>
        </p:nvSpPr>
        <p:spPr>
          <a:xfrm>
            <a:off x="9653010" y="103216"/>
            <a:ext cx="2031325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一个流动的中国，充满了繁荣发展的活力。我们都在努力奔跑，我们都是追梦人。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65C5C9-C134-4235-B5B7-BFF534CA2493}"/>
              </a:ext>
            </a:extLst>
          </p:cNvPr>
          <p:cNvSpPr txBox="1"/>
          <p:nvPr/>
        </p:nvSpPr>
        <p:spPr>
          <a:xfrm>
            <a:off x="123826" y="6300717"/>
            <a:ext cx="934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新年前夕，国家主席习近平通过中央广播电视总台和互联网，发表二〇一九年新年贺词。</a:t>
            </a:r>
          </a:p>
        </p:txBody>
      </p:sp>
    </p:spTree>
    <p:extLst>
      <p:ext uri="{BB962C8B-B14F-4D97-AF65-F5344CB8AC3E}">
        <p14:creationId xmlns:p14="http://schemas.microsoft.com/office/powerpoint/2010/main" val="15052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B0FE8E9E-0AE0-4925-9918-15C2734E3693}"/>
              </a:ext>
            </a:extLst>
          </p:cNvPr>
          <p:cNvSpPr/>
          <p:nvPr/>
        </p:nvSpPr>
        <p:spPr>
          <a:xfrm>
            <a:off x="203947" y="285750"/>
            <a:ext cx="11856720" cy="631507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CFDEA8F-1D1F-4665-A165-77772DB349FB}"/>
              </a:ext>
            </a:extLst>
          </p:cNvPr>
          <p:cNvSpPr txBox="1"/>
          <p:nvPr/>
        </p:nvSpPr>
        <p:spPr>
          <a:xfrm>
            <a:off x="4531545" y="359009"/>
            <a:ext cx="738131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我们要在实现中国梦的实践中放飞青春理想。每一个青年的前途离不开国家的前途，没有国家的前途也就没有青年的前途。立志当高远，立志做大事，立志须躬行，大学生肩负实现中华民族伟大复兴中国梦的历史重任，只有把实现理想的道路建立在脚踏实地的奋斗上，才能放飞青春梦想，实现人生理想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36B124-2820-458F-8EB8-62E7FDCC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2" y="417069"/>
            <a:ext cx="3956799" cy="59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1"/>
          <p:cNvGrpSpPr/>
          <p:nvPr/>
        </p:nvGrpSpPr>
        <p:grpSpPr>
          <a:xfrm>
            <a:off x="1756889" y="1937516"/>
            <a:ext cx="2095992" cy="2095990"/>
            <a:chOff x="1522971" y="1654221"/>
            <a:chExt cx="2095992" cy="2095990"/>
          </a:xfrm>
        </p:grpSpPr>
        <p:sp>
          <p:nvSpPr>
            <p:cNvPr id="1048611" name="椭圆 2"/>
            <p:cNvSpPr/>
            <p:nvPr/>
          </p:nvSpPr>
          <p:spPr>
            <a:xfrm>
              <a:off x="1522971" y="1654221"/>
              <a:ext cx="2095992" cy="2095990"/>
            </a:xfrm>
            <a:prstGeom prst="ellipse">
              <a:avLst/>
            </a:prstGeom>
            <a:solidFill>
              <a:srgbClr val="F9DA7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12" name="椭圆 5"/>
            <p:cNvSpPr/>
            <p:nvPr/>
          </p:nvSpPr>
          <p:spPr>
            <a:xfrm>
              <a:off x="1628279" y="1759529"/>
              <a:ext cx="1885376" cy="1885374"/>
            </a:xfrm>
            <a:prstGeom prst="ellipse">
              <a:avLst/>
            </a:prstGeom>
            <a:solidFill>
              <a:srgbClr val="FEDF9F"/>
            </a:soli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13" name="矩形 3"/>
            <p:cNvSpPr/>
            <p:nvPr/>
          </p:nvSpPr>
          <p:spPr>
            <a:xfrm>
              <a:off x="1709193" y="2015542"/>
              <a:ext cx="172355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  <p:sp>
          <p:nvSpPr>
            <p:cNvPr id="1048614" name="矩形 4"/>
            <p:cNvSpPr/>
            <p:nvPr/>
          </p:nvSpPr>
          <p:spPr>
            <a:xfrm>
              <a:off x="1771710" y="2951807"/>
              <a:ext cx="1598515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CONTENTS</a:t>
              </a:r>
              <a:endPara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26"/>
          <p:cNvGrpSpPr/>
          <p:nvPr/>
        </p:nvGrpSpPr>
        <p:grpSpPr>
          <a:xfrm>
            <a:off x="4732624" y="1942131"/>
            <a:ext cx="5702487" cy="3506943"/>
            <a:chOff x="4855662" y="1336401"/>
            <a:chExt cx="6505088" cy="3506943"/>
          </a:xfrm>
        </p:grpSpPr>
        <p:sp>
          <p:nvSpPr>
            <p:cNvPr id="1048615" name="圆角矩形 27"/>
            <p:cNvSpPr/>
            <p:nvPr/>
          </p:nvSpPr>
          <p:spPr>
            <a:xfrm>
              <a:off x="4855662" y="1336401"/>
              <a:ext cx="6505085" cy="648000"/>
            </a:xfrm>
            <a:prstGeom prst="roundRect">
              <a:avLst>
                <a:gd name="adj" fmla="val 11009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16" name="五边形 28"/>
            <p:cNvSpPr/>
            <p:nvPr/>
          </p:nvSpPr>
          <p:spPr>
            <a:xfrm>
              <a:off x="5071086" y="1336401"/>
              <a:ext cx="949863" cy="648000"/>
            </a:xfrm>
            <a:prstGeom prst="homePlate">
              <a:avLst>
                <a:gd name="adj" fmla="val 21668"/>
              </a:avLst>
            </a:prstGeom>
            <a:gradFill>
              <a:gsLst>
                <a:gs pos="0">
                  <a:srgbClr val="C00000"/>
                </a:gs>
                <a:gs pos="100000">
                  <a:srgbClr val="700000"/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8617" name="TextBox 105"/>
            <p:cNvSpPr txBox="1">
              <a:spLocks noChangeArrowheads="1"/>
            </p:cNvSpPr>
            <p:nvPr/>
          </p:nvSpPr>
          <p:spPr bwMode="auto">
            <a:xfrm>
              <a:off x="6060158" y="1412028"/>
              <a:ext cx="4143704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800" dirty="0">
                  <a:solidFill>
                    <a:srgbClr val="C00000"/>
                  </a:solidFill>
                </a:rPr>
                <a:t>梦想</a:t>
              </a:r>
              <a:r>
                <a:rPr lang="en-US" altLang="zh-CN" sz="2800" dirty="0">
                  <a:solidFill>
                    <a:srgbClr val="C00000"/>
                  </a:solidFill>
                </a:rPr>
                <a:t>是什么</a:t>
              </a:r>
              <a:r>
                <a:rPr lang="zh-CN" altLang="en-US" sz="2800" dirty="0">
                  <a:solidFill>
                    <a:srgbClr val="C00000"/>
                  </a:solidFill>
                </a:rPr>
                <a:t>？</a:t>
              </a:r>
              <a:endParaRPr lang="en-US" altLang="zh-CN" sz="2800" dirty="0">
                <a:solidFill>
                  <a:srgbClr val="C00000"/>
                </a:solidFill>
              </a:endParaRPr>
            </a:p>
          </p:txBody>
        </p:sp>
        <p:sp>
          <p:nvSpPr>
            <p:cNvPr id="1048618" name="五边形 30"/>
            <p:cNvSpPr/>
            <p:nvPr/>
          </p:nvSpPr>
          <p:spPr>
            <a:xfrm>
              <a:off x="5071086" y="1336401"/>
              <a:ext cx="861756" cy="648000"/>
            </a:xfrm>
            <a:prstGeom prst="homePlate">
              <a:avLst>
                <a:gd name="adj" fmla="val 21668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19" name="矩形 31"/>
            <p:cNvSpPr/>
            <p:nvPr/>
          </p:nvSpPr>
          <p:spPr>
            <a:xfrm>
              <a:off x="5102177" y="1336401"/>
              <a:ext cx="665568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altLang="zh-CN" sz="3600" b="1" dirty="0">
                  <a:solidFill>
                    <a:srgbClr val="C00000"/>
                  </a:solidFill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3600" b="1" dirty="0">
                <a:solidFill>
                  <a:srgbClr val="C00000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048620" name="圆角矩形 32"/>
            <p:cNvSpPr/>
            <p:nvPr/>
          </p:nvSpPr>
          <p:spPr>
            <a:xfrm>
              <a:off x="4855663" y="2290333"/>
              <a:ext cx="6505086" cy="648000"/>
            </a:xfrm>
            <a:prstGeom prst="roundRect">
              <a:avLst>
                <a:gd name="adj" fmla="val 11009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21" name="五边形 33"/>
            <p:cNvSpPr/>
            <p:nvPr/>
          </p:nvSpPr>
          <p:spPr>
            <a:xfrm>
              <a:off x="5071086" y="2290333"/>
              <a:ext cx="949863" cy="648000"/>
            </a:xfrm>
            <a:prstGeom prst="homePlate">
              <a:avLst>
                <a:gd name="adj" fmla="val 21668"/>
              </a:avLst>
            </a:prstGeom>
            <a:gradFill>
              <a:gsLst>
                <a:gs pos="0">
                  <a:srgbClr val="C00000"/>
                </a:gs>
                <a:gs pos="100000">
                  <a:srgbClr val="700000"/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2" name="TextBox 105"/>
            <p:cNvSpPr txBox="1">
              <a:spLocks noChangeArrowheads="1"/>
            </p:cNvSpPr>
            <p:nvPr/>
          </p:nvSpPr>
          <p:spPr bwMode="auto">
            <a:xfrm>
              <a:off x="6060158" y="2365960"/>
              <a:ext cx="4143704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800" dirty="0">
                  <a:solidFill>
                    <a:srgbClr val="C00000"/>
                  </a:solidFill>
                </a:rPr>
                <a:t>你我</a:t>
              </a:r>
              <a:r>
                <a:rPr lang="en-US" altLang="zh-CN" sz="2800" dirty="0">
                  <a:solidFill>
                    <a:srgbClr val="C00000"/>
                  </a:solidFill>
                </a:rPr>
                <a:t>都是追梦人</a:t>
              </a:r>
            </a:p>
          </p:txBody>
        </p:sp>
        <p:sp>
          <p:nvSpPr>
            <p:cNvPr id="1048623" name="五边形 35"/>
            <p:cNvSpPr/>
            <p:nvPr/>
          </p:nvSpPr>
          <p:spPr>
            <a:xfrm>
              <a:off x="5071086" y="2290333"/>
              <a:ext cx="861756" cy="648000"/>
            </a:xfrm>
            <a:prstGeom prst="homePlate">
              <a:avLst>
                <a:gd name="adj" fmla="val 21668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24" name="矩形 36"/>
            <p:cNvSpPr/>
            <p:nvPr/>
          </p:nvSpPr>
          <p:spPr>
            <a:xfrm>
              <a:off x="5055055" y="2290333"/>
              <a:ext cx="678392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altLang="zh-CN" sz="3600" b="1" dirty="0">
                  <a:solidFill>
                    <a:srgbClr val="C00000"/>
                  </a:solidFill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="1" dirty="0">
                <a:solidFill>
                  <a:srgbClr val="C00000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048625" name="圆角矩形 37"/>
            <p:cNvSpPr/>
            <p:nvPr/>
          </p:nvSpPr>
          <p:spPr>
            <a:xfrm>
              <a:off x="4855662" y="3242596"/>
              <a:ext cx="6505087" cy="648000"/>
            </a:xfrm>
            <a:prstGeom prst="roundRect">
              <a:avLst>
                <a:gd name="adj" fmla="val 11009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26" name="五边形 38"/>
            <p:cNvSpPr/>
            <p:nvPr/>
          </p:nvSpPr>
          <p:spPr>
            <a:xfrm>
              <a:off x="5071086" y="3242596"/>
              <a:ext cx="949863" cy="648000"/>
            </a:xfrm>
            <a:prstGeom prst="homePlate">
              <a:avLst>
                <a:gd name="adj" fmla="val 21668"/>
              </a:avLst>
            </a:prstGeom>
            <a:gradFill>
              <a:gsLst>
                <a:gs pos="0">
                  <a:srgbClr val="C00000"/>
                </a:gs>
                <a:gs pos="100000">
                  <a:srgbClr val="700000"/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7" name="TextBox 105"/>
            <p:cNvSpPr txBox="1">
              <a:spLocks noChangeArrowheads="1"/>
            </p:cNvSpPr>
            <p:nvPr/>
          </p:nvSpPr>
          <p:spPr bwMode="auto">
            <a:xfrm>
              <a:off x="6060157" y="3318223"/>
              <a:ext cx="5300593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800" dirty="0">
                  <a:solidFill>
                    <a:srgbClr val="C00000"/>
                  </a:solidFill>
                  <a:sym typeface="+mn-ea"/>
                </a:rPr>
                <a:t>中国梦的</a:t>
              </a:r>
              <a:r>
                <a:rPr lang="en-US" altLang="zh-CN" sz="2800" dirty="0">
                  <a:solidFill>
                    <a:srgbClr val="C00000"/>
                  </a:solidFill>
                  <a:sym typeface="+mn-ea"/>
                </a:rPr>
                <a:t>力量</a:t>
              </a:r>
              <a:r>
                <a:rPr lang="zh-CN" altLang="en-US" sz="2800" dirty="0">
                  <a:solidFill>
                    <a:srgbClr val="C00000"/>
                  </a:solidFill>
                  <a:sym typeface="+mn-ea"/>
                </a:rPr>
                <a:t>和</a:t>
              </a:r>
              <a:r>
                <a:rPr lang="en-US" altLang="zh-CN" sz="2800" dirty="0">
                  <a:solidFill>
                    <a:srgbClr val="C00000"/>
                  </a:solidFill>
                  <a:sym typeface="+mn-ea"/>
                </a:rPr>
                <a:t>态度</a:t>
              </a:r>
              <a:endParaRPr lang="en-US" altLang="zh-CN" sz="2800" dirty="0">
                <a:solidFill>
                  <a:srgbClr val="C00000"/>
                </a:solidFill>
              </a:endParaRPr>
            </a:p>
          </p:txBody>
        </p:sp>
        <p:sp>
          <p:nvSpPr>
            <p:cNvPr id="1048628" name="五边形 40"/>
            <p:cNvSpPr/>
            <p:nvPr/>
          </p:nvSpPr>
          <p:spPr>
            <a:xfrm>
              <a:off x="5071086" y="3242596"/>
              <a:ext cx="861756" cy="648000"/>
            </a:xfrm>
            <a:prstGeom prst="homePlate">
              <a:avLst>
                <a:gd name="adj" fmla="val 21668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29" name="矩形 41"/>
            <p:cNvSpPr/>
            <p:nvPr/>
          </p:nvSpPr>
          <p:spPr>
            <a:xfrm>
              <a:off x="5062269" y="3242596"/>
              <a:ext cx="663964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altLang="zh-CN" sz="3600" b="1" dirty="0">
                  <a:solidFill>
                    <a:srgbClr val="C00000"/>
                  </a:solidFill>
                  <a:latin typeface="Impact" pitchFamily="34" charset="0"/>
                  <a:ea typeface="微软雅黑" pitchFamily="34" charset="-122"/>
                </a:rPr>
                <a:t>04</a:t>
              </a:r>
              <a:endParaRPr lang="zh-CN" altLang="en-US" sz="3600" b="1" dirty="0">
                <a:solidFill>
                  <a:srgbClr val="C00000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048630" name="圆角矩形 42"/>
            <p:cNvSpPr/>
            <p:nvPr/>
          </p:nvSpPr>
          <p:spPr>
            <a:xfrm>
              <a:off x="4855663" y="4195344"/>
              <a:ext cx="6505084" cy="648000"/>
            </a:xfrm>
            <a:prstGeom prst="roundRect">
              <a:avLst>
                <a:gd name="adj" fmla="val 11009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31" name="五边形 43"/>
            <p:cNvSpPr/>
            <p:nvPr/>
          </p:nvSpPr>
          <p:spPr>
            <a:xfrm>
              <a:off x="5071086" y="4195344"/>
              <a:ext cx="949863" cy="648000"/>
            </a:xfrm>
            <a:prstGeom prst="homePlate">
              <a:avLst>
                <a:gd name="adj" fmla="val 21668"/>
              </a:avLst>
            </a:prstGeom>
            <a:gradFill>
              <a:gsLst>
                <a:gs pos="0">
                  <a:srgbClr val="C00000"/>
                </a:gs>
                <a:gs pos="100000">
                  <a:srgbClr val="700000"/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32" name="TextBox 105"/>
            <p:cNvSpPr txBox="1">
              <a:spLocks noChangeArrowheads="1"/>
            </p:cNvSpPr>
            <p:nvPr/>
          </p:nvSpPr>
          <p:spPr bwMode="auto">
            <a:xfrm>
              <a:off x="6060158" y="4270971"/>
              <a:ext cx="4704757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2800" dirty="0">
                  <a:solidFill>
                    <a:srgbClr val="C00000"/>
                  </a:solidFill>
                </a:rPr>
                <a:t>以小我</a:t>
              </a:r>
              <a:r>
                <a:rPr lang="en-US" altLang="zh-CN" sz="2800" dirty="0">
                  <a:solidFill>
                    <a:srgbClr val="C00000"/>
                  </a:solidFill>
                </a:rPr>
                <a:t>之梦</a:t>
              </a:r>
              <a:r>
                <a:rPr lang="zh-CN" altLang="en-US" sz="2800" dirty="0">
                  <a:solidFill>
                    <a:srgbClr val="C00000"/>
                  </a:solidFill>
                </a:rPr>
                <a:t>，筑</a:t>
              </a:r>
              <a:r>
                <a:rPr lang="en-US" altLang="zh-CN" sz="2800" dirty="0">
                  <a:solidFill>
                    <a:srgbClr val="C00000"/>
                  </a:solidFill>
                </a:rPr>
                <a:t>大国</a:t>
              </a:r>
              <a:r>
                <a:rPr lang="zh-CN" altLang="en-US" sz="2800" dirty="0">
                  <a:solidFill>
                    <a:srgbClr val="C00000"/>
                  </a:solidFill>
                </a:rPr>
                <a:t>之想</a:t>
              </a:r>
              <a:endParaRPr lang="en-US" altLang="zh-CN" sz="2800" dirty="0">
                <a:solidFill>
                  <a:srgbClr val="C00000"/>
                </a:solidFill>
              </a:endParaRPr>
            </a:p>
          </p:txBody>
        </p:sp>
        <p:sp>
          <p:nvSpPr>
            <p:cNvPr id="1048633" name="五边形 45"/>
            <p:cNvSpPr/>
            <p:nvPr/>
          </p:nvSpPr>
          <p:spPr>
            <a:xfrm>
              <a:off x="5071086" y="4195344"/>
              <a:ext cx="861756" cy="648000"/>
            </a:xfrm>
            <a:prstGeom prst="homePlate">
              <a:avLst>
                <a:gd name="adj" fmla="val 21668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34" name="矩形 46"/>
            <p:cNvSpPr/>
            <p:nvPr/>
          </p:nvSpPr>
          <p:spPr>
            <a:xfrm>
              <a:off x="5066911" y="4195344"/>
              <a:ext cx="681597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altLang="zh-CN" sz="3600" b="1" dirty="0">
                  <a:solidFill>
                    <a:srgbClr val="C00000"/>
                  </a:solidFill>
                  <a:latin typeface="Impact" pitchFamily="34" charset="0"/>
                  <a:ea typeface="微软雅黑" pitchFamily="34" charset="-122"/>
                </a:rPr>
                <a:t>05</a:t>
              </a:r>
              <a:endParaRPr lang="zh-CN" altLang="en-US" sz="3600" b="1" dirty="0">
                <a:solidFill>
                  <a:srgbClr val="C00000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CD6BE193-C851-439A-81BC-C087E55E68E3}"/>
              </a:ext>
            </a:extLst>
          </p:cNvPr>
          <p:cNvSpPr/>
          <p:nvPr/>
        </p:nvSpPr>
        <p:spPr>
          <a:xfrm>
            <a:off x="4732625" y="1000407"/>
            <a:ext cx="5702483" cy="631398"/>
          </a:xfrm>
          <a:prstGeom prst="roundRect">
            <a:avLst>
              <a:gd name="adj" fmla="val 11009"/>
            </a:avLst>
          </a:prstGeom>
          <a:solidFill>
            <a:srgbClr val="FED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五边形 28">
            <a:extLst>
              <a:ext uri="{FF2B5EF4-FFF2-40B4-BE49-F238E27FC236}">
                <a16:creationId xmlns:a16="http://schemas.microsoft.com/office/drawing/2014/main" id="{CB70CD92-4CBE-4458-BDA8-0C61D91009CE}"/>
              </a:ext>
            </a:extLst>
          </p:cNvPr>
          <p:cNvSpPr/>
          <p:nvPr/>
        </p:nvSpPr>
        <p:spPr>
          <a:xfrm>
            <a:off x="4932018" y="1001909"/>
            <a:ext cx="822119" cy="629896"/>
          </a:xfrm>
          <a:prstGeom prst="homePlate">
            <a:avLst>
              <a:gd name="adj" fmla="val 21668"/>
            </a:avLst>
          </a:prstGeom>
          <a:gradFill>
            <a:gsLst>
              <a:gs pos="0">
                <a:srgbClr val="C00000"/>
              </a:gs>
              <a:gs pos="100000">
                <a:srgbClr val="700000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五边形 30">
            <a:extLst>
              <a:ext uri="{FF2B5EF4-FFF2-40B4-BE49-F238E27FC236}">
                <a16:creationId xmlns:a16="http://schemas.microsoft.com/office/drawing/2014/main" id="{D232D6ED-86D5-42A9-A562-EB1FCBC81491}"/>
              </a:ext>
            </a:extLst>
          </p:cNvPr>
          <p:cNvSpPr/>
          <p:nvPr/>
        </p:nvSpPr>
        <p:spPr>
          <a:xfrm>
            <a:off x="4932018" y="1000240"/>
            <a:ext cx="744883" cy="629896"/>
          </a:xfrm>
          <a:prstGeom prst="homePlate">
            <a:avLst>
              <a:gd name="adj" fmla="val 21668"/>
            </a:avLst>
          </a:prstGeom>
          <a:solidFill>
            <a:srgbClr val="FED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1">
            <a:extLst>
              <a:ext uri="{FF2B5EF4-FFF2-40B4-BE49-F238E27FC236}">
                <a16:creationId xmlns:a16="http://schemas.microsoft.com/office/drawing/2014/main" id="{D870D372-C9DF-4C37-B449-E380B00417CD}"/>
              </a:ext>
            </a:extLst>
          </p:cNvPr>
          <p:cNvSpPr/>
          <p:nvPr/>
        </p:nvSpPr>
        <p:spPr>
          <a:xfrm>
            <a:off x="4912015" y="999497"/>
            <a:ext cx="690880" cy="6248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3600" b="1" dirty="0">
              <a:solidFill>
                <a:srgbClr val="C00000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4" name="TextBox 105">
            <a:extLst>
              <a:ext uri="{FF2B5EF4-FFF2-40B4-BE49-F238E27FC236}">
                <a16:creationId xmlns:a16="http://schemas.microsoft.com/office/drawing/2014/main" id="{07522E65-FEB6-4AAB-885A-99730A5A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285" y="1064379"/>
            <a:ext cx="4130506" cy="49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rgbClr val="C00000"/>
                    </a:gs>
                    <a:gs pos="100000">
                      <a:srgbClr val="8E0000"/>
                    </a:gs>
                  </a:gsLst>
                  <a:lin ang="5400000" scaled="1"/>
                </a:gra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800" dirty="0">
                <a:solidFill>
                  <a:srgbClr val="C00000"/>
                </a:solidFill>
              </a:rPr>
              <a:t>“流动”的中国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8"/>
          <p:cNvGrpSpPr/>
          <p:nvPr/>
        </p:nvGrpSpPr>
        <p:grpSpPr>
          <a:xfrm>
            <a:off x="4762729" y="442419"/>
            <a:ext cx="2666542" cy="2666540"/>
            <a:chOff x="4762729" y="1019195"/>
            <a:chExt cx="2666542" cy="2666540"/>
          </a:xfrm>
        </p:grpSpPr>
        <p:grpSp>
          <p:nvGrpSpPr>
            <p:cNvPr id="41" name="组合 1"/>
            <p:cNvGrpSpPr/>
            <p:nvPr/>
          </p:nvGrpSpPr>
          <p:grpSpPr>
            <a:xfrm>
              <a:off x="4762729" y="1019195"/>
              <a:ext cx="2666542" cy="2666540"/>
              <a:chOff x="1522971" y="1654221"/>
              <a:chExt cx="2095992" cy="2095990"/>
            </a:xfrm>
          </p:grpSpPr>
          <p:sp>
            <p:nvSpPr>
              <p:cNvPr id="1048635" name="椭圆 2"/>
              <p:cNvSpPr/>
              <p:nvPr/>
            </p:nvSpPr>
            <p:spPr>
              <a:xfrm>
                <a:off x="1522971" y="1654221"/>
                <a:ext cx="2095992" cy="2095990"/>
              </a:xfrm>
              <a:prstGeom prst="ellipse">
                <a:avLst/>
              </a:prstGeom>
              <a:solidFill>
                <a:srgbClr val="F9DA7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48636" name="椭圆 3"/>
              <p:cNvSpPr/>
              <p:nvPr/>
            </p:nvSpPr>
            <p:spPr>
              <a:xfrm>
                <a:off x="1628279" y="1759529"/>
                <a:ext cx="1885376" cy="1885374"/>
              </a:xfrm>
              <a:prstGeom prst="ellipse">
                <a:avLst/>
              </a:prstGeom>
              <a:solidFill>
                <a:srgbClr val="FEDF9F"/>
              </a:solidFill>
              <a:ln w="254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48637" name="矩形 6"/>
            <p:cNvSpPr/>
            <p:nvPr/>
          </p:nvSpPr>
          <p:spPr>
            <a:xfrm>
              <a:off x="4943674" y="1794824"/>
              <a:ext cx="2352476" cy="803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第一章</a:t>
              </a:r>
            </a:p>
          </p:txBody>
        </p:sp>
        <p:sp>
          <p:nvSpPr>
            <p:cNvPr id="1048638" name="矩形 7"/>
            <p:cNvSpPr/>
            <p:nvPr/>
          </p:nvSpPr>
          <p:spPr>
            <a:xfrm>
              <a:off x="5168467" y="2748172"/>
              <a:ext cx="1902894" cy="4561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PART 01</a:t>
              </a:r>
            </a:p>
          </p:txBody>
        </p:sp>
      </p:grpSp>
      <p:grpSp>
        <p:nvGrpSpPr>
          <p:cNvPr id="42" name="组合 9"/>
          <p:cNvGrpSpPr/>
          <p:nvPr/>
        </p:nvGrpSpPr>
        <p:grpSpPr>
          <a:xfrm>
            <a:off x="3283585" y="3309620"/>
            <a:ext cx="5748655" cy="906780"/>
            <a:chOff x="3283328" y="3245817"/>
            <a:chExt cx="5625344" cy="648000"/>
          </a:xfrm>
        </p:grpSpPr>
        <p:sp>
          <p:nvSpPr>
            <p:cNvPr id="1048639" name="圆角矩形 10"/>
            <p:cNvSpPr/>
            <p:nvPr/>
          </p:nvSpPr>
          <p:spPr>
            <a:xfrm>
              <a:off x="3283328" y="3245817"/>
              <a:ext cx="5625344" cy="648000"/>
            </a:xfrm>
            <a:prstGeom prst="roundRect">
              <a:avLst>
                <a:gd name="adj" fmla="val 50000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40" name="TextBox 105"/>
            <p:cNvSpPr txBox="1">
              <a:spLocks noChangeArrowheads="1"/>
            </p:cNvSpPr>
            <p:nvPr/>
          </p:nvSpPr>
          <p:spPr bwMode="auto">
            <a:xfrm>
              <a:off x="4024148" y="3321444"/>
              <a:ext cx="4143704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rgbClr val="C00000"/>
                  </a:solidFill>
                </a:rPr>
                <a:t>“流动”的中国</a:t>
              </a:r>
            </a:p>
          </p:txBody>
        </p:sp>
      </p:grpSp>
      <p:sp>
        <p:nvSpPr>
          <p:cNvPr id="1048641" name="矩形 12"/>
          <p:cNvSpPr/>
          <p:nvPr/>
        </p:nvSpPr>
        <p:spPr>
          <a:xfrm>
            <a:off x="2025650" y="4216400"/>
            <a:ext cx="826516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>
                <a:solidFill>
                  <a:srgbClr val="FEDF9F"/>
                </a:solidFill>
                <a:latin typeface="微软雅黑" pitchFamily="34" charset="-122"/>
                <a:ea typeface="微软雅黑" pitchFamily="34" charset="-122"/>
              </a:rPr>
              <a:t>Developing China</a:t>
            </a:r>
            <a:endParaRPr lang="zh-CN" altLang="en-US" dirty="0">
              <a:solidFill>
                <a:srgbClr val="FEDF9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4A928A4-3A8D-490E-98E0-3022F4AF9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5" y="3927972"/>
            <a:ext cx="4480482" cy="27668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B758B6F-52BF-4E29-BC02-8681222354F6}"/>
              </a:ext>
            </a:extLst>
          </p:cNvPr>
          <p:cNvSpPr txBox="1"/>
          <p:nvPr/>
        </p:nvSpPr>
        <p:spPr>
          <a:xfrm>
            <a:off x="2080325" y="172824"/>
            <a:ext cx="873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C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1978</a:t>
            </a:r>
            <a:r>
              <a:rPr lang="zh-CN" altLang="en-US" sz="4800" dirty="0">
                <a:solidFill>
                  <a:srgbClr val="FFC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年的中国 </a:t>
            </a:r>
            <a:r>
              <a:rPr lang="en-US" altLang="zh-CN" sz="4800" dirty="0">
                <a:solidFill>
                  <a:srgbClr val="FFC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VS 2018</a:t>
            </a:r>
            <a:r>
              <a:rPr lang="zh-CN" altLang="en-US" sz="4800" dirty="0">
                <a:solidFill>
                  <a:srgbClr val="FFC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年的中国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51951A-982D-48B8-8733-E68838282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4" y="1104537"/>
            <a:ext cx="4480483" cy="2631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A8FDDF-A250-4DFC-B7AC-54EEBD9F9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33" y="1104537"/>
            <a:ext cx="4480482" cy="2622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7C9FD4-3E97-4E1B-A303-CEB9C0580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33" y="3927971"/>
            <a:ext cx="4480482" cy="27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DB5E420-59D4-4C49-968E-E3936C4AD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2" y="254500"/>
            <a:ext cx="4659202" cy="30821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EF4F6A-CE65-49CC-BD0C-5F8788D8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5" y="3521377"/>
            <a:ext cx="4651810" cy="30821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F7017C-ACD0-4F8E-9AA0-655EE6CB5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60" y="3521376"/>
            <a:ext cx="4651811" cy="30821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A08ECC-F466-4971-9CCB-68E21FFD2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60" y="254499"/>
            <a:ext cx="4666592" cy="30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8"/>
          <p:cNvGrpSpPr/>
          <p:nvPr/>
        </p:nvGrpSpPr>
        <p:grpSpPr>
          <a:xfrm>
            <a:off x="4762729" y="442419"/>
            <a:ext cx="2666542" cy="2666540"/>
            <a:chOff x="4762729" y="1019195"/>
            <a:chExt cx="2666542" cy="2666540"/>
          </a:xfrm>
        </p:grpSpPr>
        <p:grpSp>
          <p:nvGrpSpPr>
            <p:cNvPr id="41" name="组合 1"/>
            <p:cNvGrpSpPr/>
            <p:nvPr/>
          </p:nvGrpSpPr>
          <p:grpSpPr>
            <a:xfrm>
              <a:off x="4762729" y="1019195"/>
              <a:ext cx="2666542" cy="2666540"/>
              <a:chOff x="1522971" y="1654221"/>
              <a:chExt cx="2095992" cy="2095990"/>
            </a:xfrm>
          </p:grpSpPr>
          <p:sp>
            <p:nvSpPr>
              <p:cNvPr id="1048635" name="椭圆 2"/>
              <p:cNvSpPr/>
              <p:nvPr/>
            </p:nvSpPr>
            <p:spPr>
              <a:xfrm>
                <a:off x="1522971" y="1654221"/>
                <a:ext cx="2095992" cy="2095990"/>
              </a:xfrm>
              <a:prstGeom prst="ellipse">
                <a:avLst/>
              </a:prstGeom>
              <a:solidFill>
                <a:srgbClr val="F9DA7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48636" name="椭圆 3"/>
              <p:cNvSpPr/>
              <p:nvPr/>
            </p:nvSpPr>
            <p:spPr>
              <a:xfrm>
                <a:off x="1628279" y="1759529"/>
                <a:ext cx="1885376" cy="1885374"/>
              </a:xfrm>
              <a:prstGeom prst="ellipse">
                <a:avLst/>
              </a:prstGeom>
              <a:solidFill>
                <a:srgbClr val="FEDF9F"/>
              </a:solidFill>
              <a:ln w="254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48637" name="矩形 6"/>
            <p:cNvSpPr/>
            <p:nvPr/>
          </p:nvSpPr>
          <p:spPr>
            <a:xfrm>
              <a:off x="4943674" y="1794824"/>
              <a:ext cx="2352476" cy="803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第二章</a:t>
              </a:r>
            </a:p>
          </p:txBody>
        </p:sp>
        <p:sp>
          <p:nvSpPr>
            <p:cNvPr id="1048638" name="矩形 7"/>
            <p:cNvSpPr/>
            <p:nvPr/>
          </p:nvSpPr>
          <p:spPr>
            <a:xfrm>
              <a:off x="5168467" y="2748172"/>
              <a:ext cx="1902894" cy="4561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PART 02</a:t>
              </a:r>
              <a:endParaRPr lang="zh-CN" altLang="en-US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9"/>
          <p:cNvGrpSpPr/>
          <p:nvPr/>
        </p:nvGrpSpPr>
        <p:grpSpPr>
          <a:xfrm>
            <a:off x="3283585" y="3309620"/>
            <a:ext cx="5748655" cy="906780"/>
            <a:chOff x="3283328" y="3245817"/>
            <a:chExt cx="5625344" cy="648000"/>
          </a:xfrm>
        </p:grpSpPr>
        <p:sp>
          <p:nvSpPr>
            <p:cNvPr id="1048639" name="圆角矩形 10"/>
            <p:cNvSpPr/>
            <p:nvPr/>
          </p:nvSpPr>
          <p:spPr>
            <a:xfrm>
              <a:off x="3283328" y="3245817"/>
              <a:ext cx="5625344" cy="648000"/>
            </a:xfrm>
            <a:prstGeom prst="roundRect">
              <a:avLst>
                <a:gd name="adj" fmla="val 50000"/>
              </a:avLst>
            </a:prstGeom>
            <a:solidFill>
              <a:srgbClr val="FED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8640" name="TextBox 105"/>
            <p:cNvSpPr txBox="1">
              <a:spLocks noChangeArrowheads="1"/>
            </p:cNvSpPr>
            <p:nvPr/>
          </p:nvSpPr>
          <p:spPr bwMode="auto">
            <a:xfrm>
              <a:off x="4024148" y="3321444"/>
              <a:ext cx="4143704" cy="495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 b="1">
                  <a:gradFill>
                    <a:gsLst>
                      <a:gs pos="0">
                        <a:srgbClr val="C00000"/>
                      </a:gs>
                      <a:gs pos="100000">
                        <a:srgbClr val="8E0000"/>
                      </a:gs>
                    </a:gsLst>
                    <a:lin ang="5400000" scaled="1"/>
                  </a:gra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rgbClr val="C00000"/>
                  </a:solidFill>
                </a:rPr>
                <a:t>梦想</a:t>
              </a:r>
              <a:r>
                <a:rPr lang="en-US" altLang="zh-CN" sz="2800" dirty="0">
                  <a:solidFill>
                    <a:srgbClr val="C00000"/>
                  </a:solidFill>
                </a:rPr>
                <a:t>是什么</a:t>
              </a:r>
              <a:r>
                <a:rPr lang="zh-CN" altLang="en-US" sz="2800" dirty="0">
                  <a:solidFill>
                    <a:srgbClr val="C00000"/>
                  </a:solidFill>
                </a:rPr>
                <a:t>？</a:t>
              </a:r>
            </a:p>
          </p:txBody>
        </p:sp>
      </p:grpSp>
      <p:sp>
        <p:nvSpPr>
          <p:cNvPr id="1048641" name="矩形 12"/>
          <p:cNvSpPr/>
          <p:nvPr/>
        </p:nvSpPr>
        <p:spPr>
          <a:xfrm>
            <a:off x="2025332" y="4215651"/>
            <a:ext cx="826516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>
                <a:solidFill>
                  <a:srgbClr val="FEDF9F"/>
                </a:solidFill>
                <a:latin typeface="微软雅黑" pitchFamily="34" charset="-122"/>
                <a:ea typeface="微软雅黑" pitchFamily="34" charset="-122"/>
              </a:rPr>
              <a:t>What is the Dream</a:t>
            </a:r>
            <a:r>
              <a:rPr lang="zh-CN" altLang="en-US" dirty="0">
                <a:solidFill>
                  <a:srgbClr val="FEDF9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6894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DE51BF2-6D43-430F-A7F6-EBD1A52C6960}"/>
              </a:ext>
            </a:extLst>
          </p:cNvPr>
          <p:cNvSpPr/>
          <p:nvPr/>
        </p:nvSpPr>
        <p:spPr>
          <a:xfrm>
            <a:off x="1530625" y="853109"/>
            <a:ext cx="9442175" cy="4953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96459E-B3F1-4DA5-9E56-B14443252541}"/>
              </a:ext>
            </a:extLst>
          </p:cNvPr>
          <p:cNvSpPr txBox="1"/>
          <p:nvPr/>
        </p:nvSpPr>
        <p:spPr>
          <a:xfrm>
            <a:off x="3033714" y="1377682"/>
            <a:ext cx="253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梦想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6A778E-BD59-46A3-BB17-823CB58CF2C2}"/>
              </a:ext>
            </a:extLst>
          </p:cNvPr>
          <p:cNvSpPr txBox="1"/>
          <p:nvPr/>
        </p:nvSpPr>
        <p:spPr>
          <a:xfrm>
            <a:off x="1808269" y="2485678"/>
            <a:ext cx="4363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对未来的期望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是现在想未来的事或是可以达到但必须努力才可以达到的情况。</a:t>
            </a:r>
          </a:p>
        </p:txBody>
      </p:sp>
      <p:pic>
        <p:nvPicPr>
          <p:cNvPr id="8" name="图片 27" descr="&#10;">
            <a:extLst>
              <a:ext uri="{FF2B5EF4-FFF2-40B4-BE49-F238E27FC236}">
                <a16:creationId xmlns:a16="http://schemas.microsoft.com/office/drawing/2014/main" id="{D19C8FA0-2B13-4C86-9931-65DC6862B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" t="7319"/>
          <a:stretch/>
        </p:blipFill>
        <p:spPr>
          <a:xfrm>
            <a:off x="6626087" y="853108"/>
            <a:ext cx="3601278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C440F9B-B7F9-4589-B0E2-59D1FBFAE6EC}"/>
              </a:ext>
            </a:extLst>
          </p:cNvPr>
          <p:cNvSpPr/>
          <p:nvPr/>
        </p:nvSpPr>
        <p:spPr>
          <a:xfrm>
            <a:off x="308113" y="327992"/>
            <a:ext cx="11598965" cy="620201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2">
            <a:extLst>
              <a:ext uri="{FF2B5EF4-FFF2-40B4-BE49-F238E27FC236}">
                <a16:creationId xmlns:a16="http://schemas.microsoft.com/office/drawing/2014/main" id="{88C1ABB6-7234-4811-B087-71AD3E222245}"/>
              </a:ext>
            </a:extLst>
          </p:cNvPr>
          <p:cNvSpPr/>
          <p:nvPr/>
        </p:nvSpPr>
        <p:spPr>
          <a:xfrm rot="5400000">
            <a:off x="1485776" y="-472175"/>
            <a:ext cx="3542380" cy="6513932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2D5E54C-0122-4F35-9B4A-AFAAE921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5" y="1223998"/>
            <a:ext cx="3205025" cy="2009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34D7AB-8315-4C45-926B-E4F18192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78" y="1034976"/>
            <a:ext cx="3125663" cy="2330182"/>
          </a:xfrm>
          <a:prstGeom prst="rect">
            <a:avLst/>
          </a:prstGeom>
        </p:spPr>
      </p:pic>
      <p:sp>
        <p:nvSpPr>
          <p:cNvPr id="5" name="等腰三角形 3">
            <a:extLst>
              <a:ext uri="{FF2B5EF4-FFF2-40B4-BE49-F238E27FC236}">
                <a16:creationId xmlns:a16="http://schemas.microsoft.com/office/drawing/2014/main" id="{034BCF23-11FE-436A-B64D-4AD4B4E7EB1E}"/>
              </a:ext>
            </a:extLst>
          </p:cNvPr>
          <p:cNvSpPr/>
          <p:nvPr/>
        </p:nvSpPr>
        <p:spPr>
          <a:xfrm rot="16200000">
            <a:off x="7162259" y="-472172"/>
            <a:ext cx="3542380" cy="6513932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4" rIns="121908" bIns="6095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538E2A-C5BE-4046-AC3F-D2A553670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335" y="1240860"/>
            <a:ext cx="3136381" cy="2011058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2E369603-2E3A-4303-A8AB-141BB8C2ACB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4519" y="1081298"/>
            <a:ext cx="3252835" cy="2294550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2EA613EB-828A-41D5-9A10-8EAF870A3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644" y="868415"/>
            <a:ext cx="4513244" cy="286385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0BBB302-BCC8-490D-9BD0-0031035B1082}"/>
              </a:ext>
            </a:extLst>
          </p:cNvPr>
          <p:cNvSpPr txBox="1"/>
          <p:nvPr/>
        </p:nvSpPr>
        <p:spPr>
          <a:xfrm>
            <a:off x="3055214" y="4621944"/>
            <a:ext cx="707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那么，你的梦想是什么？</a:t>
            </a:r>
          </a:p>
        </p:txBody>
      </p:sp>
    </p:spTree>
    <p:extLst>
      <p:ext uri="{BB962C8B-B14F-4D97-AF65-F5344CB8AC3E}">
        <p14:creationId xmlns:p14="http://schemas.microsoft.com/office/powerpoint/2010/main" val="31841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760</Words>
  <Application>Microsoft Office PowerPoint</Application>
  <PresentationFormat>宽屏</PresentationFormat>
  <Paragraphs>84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方正姚体</vt:lpstr>
      <vt:lpstr>华文琥珀</vt:lpstr>
      <vt:lpstr>华文隶书</vt:lpstr>
      <vt:lpstr>华文新魏</vt:lpstr>
      <vt:lpstr>华文行楷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胡 铭杰</cp:lastModifiedBy>
  <cp:revision>442</cp:revision>
  <dcterms:created xsi:type="dcterms:W3CDTF">1969-12-31T16:00:00Z</dcterms:created>
  <dcterms:modified xsi:type="dcterms:W3CDTF">2020-12-09T23:13:01Z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2052-10.16.0</vt:lpwstr>
  </property>
</Properties>
</file>