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2" r:id="rId3"/>
    <p:sldId id="264" r:id="rId4"/>
    <p:sldId id="263" r:id="rId5"/>
    <p:sldId id="257" r:id="rId6"/>
    <p:sldId id="256" r:id="rId7"/>
    <p:sldId id="258" r:id="rId9"/>
    <p:sldId id="265" r:id="rId10"/>
    <p:sldId id="272" r:id="rId11"/>
    <p:sldId id="259" r:id="rId12"/>
    <p:sldId id="266" r:id="rId13"/>
    <p:sldId id="271" r:id="rId14"/>
    <p:sldId id="267" r:id="rId15"/>
    <p:sldId id="268" r:id="rId16"/>
    <p:sldId id="269" r:id="rId17"/>
    <p:sldId id="260" r:id="rId18"/>
    <p:sldId id="270" r:id="rId19"/>
    <p:sldId id="26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23271-8576-4DD3-B8B5-C8D4322BF4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37DDF-F5F6-4FDE-9D9F-DBE89F5C13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37DDF-F5F6-4FDE-9D9F-DBE89F5C13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68A-93C5-4316-A454-A4C1623065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FDE5-D897-488F-BC25-2C8A2259F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68A-93C5-4316-A454-A4C1623065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FDE5-D897-488F-BC25-2C8A2259F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68A-93C5-4316-A454-A4C1623065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FDE5-D897-488F-BC25-2C8A2259F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68A-93C5-4316-A454-A4C1623065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FDE5-D897-488F-BC25-2C8A2259F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68A-93C5-4316-A454-A4C1623065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FDE5-D897-488F-BC25-2C8A2259F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68A-93C5-4316-A454-A4C1623065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FDE5-D897-488F-BC25-2C8A2259F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68A-93C5-4316-A454-A4C1623065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FDE5-D897-488F-BC25-2C8A2259F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68A-93C5-4316-A454-A4C1623065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FDE5-D897-488F-BC25-2C8A2259F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68A-93C5-4316-A454-A4C1623065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FDE5-D897-488F-BC25-2C8A2259F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68A-93C5-4316-A454-A4C1623065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FDE5-D897-488F-BC25-2C8A2259F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68A-93C5-4316-A454-A4C1623065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FDE5-D897-488F-BC25-2C8A2259F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968A-93C5-4316-A454-A4C1623065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FDE5-D897-488F-BC25-2C8A2259F3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7.png"/><Relationship Id="rId4" Type="http://schemas.openxmlformats.org/officeDocument/2006/relationships/image" Target="../media/image2.svg"/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0235" y="1093885"/>
            <a:ext cx="9790090" cy="358486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综艺体简" panose="02010600000101010101" pitchFamily="2" charset="-122"/>
                <a:ea typeface="汉仪综艺体简" panose="02010600000101010101" pitchFamily="2" charset="-122"/>
                <a:cs typeface="+mn-ea"/>
                <a:sym typeface="+mn-lt"/>
              </a:rPr>
              <a:t>论持久战</a:t>
            </a:r>
            <a:endParaRPr kumimoji="0" lang="zh-CN" altLang="en-US" sz="160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综艺体简" panose="02010600000101010101" pitchFamily="2" charset="-122"/>
              <a:ea typeface="汉仪综艺体简" panose="0201060000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7429" y="4501495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下的中美关系的反映</a:t>
            </a:r>
            <a:endParaRPr lang="zh-CN" alt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7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j-cs"/>
              </a:rPr>
              <a:t>⊙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j-cs"/>
              </a:rPr>
              <a:t>精度解析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+mj-cs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006600" y="870903"/>
            <a:ext cx="970788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《</a:t>
            </a:r>
            <a:r>
              <a:rPr lang="zh-CN" altLang="en-US" sz="2400" dirty="0"/>
              <a:t>论持久战</a:t>
            </a:r>
            <a:r>
              <a:rPr lang="en-US" altLang="zh-CN" sz="2400" dirty="0"/>
              <a:t>》</a:t>
            </a:r>
            <a:r>
              <a:rPr lang="zh-CN" altLang="en-US" sz="2400" dirty="0"/>
              <a:t>中，分析了抗日战争的三个阶段。我想，这三个阶段，也同样适用于中美。“他”都觉得自己无法造出一本中日战争的“流年”，那我更不敢妄谈中美对峙的时间节点。但我觉得，依着“他”的思路，这三个时期，是没有问题的。而如今，我们仍处于“敌之战略进攻，我之战略防御”的时期。这个过程中，会有“牺牲”。可能不是现实意义上的“流血”，但却伴随着阵痛。这是我们必须忍受的。部分的暂时的牺牲，是为了全体的永久的保存。因为只有这样，我们才能取得最终的胜利。对于美国的制裁，我们的情绪有些复杂。一方面，华为以一己之力对抗超级大国的壮举，激发了我们的民族自豪感；一方面，我们又被中美在科技上的差距，浇灭了不少信心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7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j-cs"/>
              </a:rPr>
              <a:t>⊙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j-cs"/>
              </a:rPr>
              <a:t>精度解析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+mj-cs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676400" y="901383"/>
            <a:ext cx="970788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当一个人类历史上最为强大的文明对你充满敌意时，中国，能不能挺得住，所有人，真的都没底。</a:t>
            </a:r>
            <a:r>
              <a:rPr lang="en-US" altLang="zh-CN" sz="2400" dirty="0"/>
              <a:t>82</a:t>
            </a:r>
            <a:r>
              <a:rPr lang="zh-CN" altLang="en-US" sz="2400" dirty="0"/>
              <a:t>年前的今天，就是如今的模样。在大半国土沦落敌手，民族存亡之际，有人和你说“中国一定胜”，我想，大概率你是不信的。但当你听完他的话，你对这个国家、这个民族的未来，充满了信心。后来的事实也证明，他的判断，是对的。中国人民在他的带领下，近百年来第一次取得对外来侵略战争的完全胜利，雪洗了中华民族的耻辱，促进了民族的觉醒。他也曾说过，“中国人民是惹不得的，如果惹翻了，是不好办的”。而今，这种迷茫和焦虑，又一次出现在我们这代人身上。这一次，我们仍然选择坚信。不仅仅是信他，更是因为，我们都是他。丢掉幻想，打持久战！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7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j-cs"/>
              </a:rPr>
              <a:t>⊙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j-cs"/>
              </a:rPr>
              <a:t>精度解析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+mj-cs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087880" y="1124505"/>
            <a:ext cx="9657080" cy="460898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dirty="0"/>
              <a:t>美国国务院政策规划主任斯金纳在</a:t>
            </a:r>
            <a:r>
              <a:rPr lang="en-US" altLang="zh-CN" sz="2200" dirty="0"/>
              <a:t>2019</a:t>
            </a:r>
            <a:r>
              <a:rPr lang="zh-CN" altLang="en-US" sz="2200" dirty="0"/>
              <a:t>年的安全论坛上曾说过这样一句话，“美国同苏联的竞争，是西方家庭内部的争斗，是文明内的较量。</a:t>
            </a:r>
            <a:endParaRPr lang="zh-CN" altLang="en-US" sz="2200" dirty="0"/>
          </a:p>
          <a:p>
            <a:pPr>
              <a:lnSpc>
                <a:spcPct val="110000"/>
              </a:lnSpc>
            </a:pPr>
            <a:r>
              <a:rPr lang="zh-CN" altLang="en-US" sz="2200" dirty="0"/>
              <a:t>而美国同中国斗争，是在与一个真正不同的文明作战”。文明与文明的碰撞，结局只有一个</a:t>
            </a:r>
            <a:r>
              <a:rPr lang="en-US" altLang="zh-CN" sz="2200" dirty="0"/>
              <a:t>——</a:t>
            </a:r>
            <a:r>
              <a:rPr lang="zh-CN" altLang="en-US" sz="2200" dirty="0"/>
              <a:t>替代。</a:t>
            </a:r>
            <a:endParaRPr lang="zh-CN" altLang="en-US" sz="2200" dirty="0"/>
          </a:p>
          <a:p>
            <a:pPr>
              <a:lnSpc>
                <a:spcPct val="110000"/>
              </a:lnSpc>
            </a:pPr>
            <a:r>
              <a:rPr lang="zh-CN" altLang="en-US" sz="2200" dirty="0"/>
              <a:t>运气好的，可能会通过交融，保留一部分曾经文明的影子，但更多时候，是直接消亡。</a:t>
            </a:r>
            <a:endParaRPr lang="zh-CN" altLang="en-US" sz="2200" dirty="0"/>
          </a:p>
          <a:p>
            <a:pPr>
              <a:lnSpc>
                <a:spcPct val="110000"/>
              </a:lnSpc>
            </a:pPr>
            <a:r>
              <a:rPr lang="zh-CN" altLang="en-US" sz="2200" dirty="0"/>
              <a:t>既然中美对峙无法避免，那中国能赢吗？尤其是当下美国深受疫情拖累，黑人抗议仍在继续，国内矛盾不断凸显。</a:t>
            </a:r>
            <a:endParaRPr lang="zh-CN" altLang="en-US" sz="2200" dirty="0"/>
          </a:p>
          <a:p>
            <a:pPr>
              <a:lnSpc>
                <a:spcPct val="110000"/>
              </a:lnSpc>
            </a:pPr>
            <a:r>
              <a:rPr lang="zh-CN" altLang="en-US" sz="2200" dirty="0"/>
              <a:t>胜利的曙光，是否就在眼前？</a:t>
            </a:r>
            <a:endParaRPr lang="zh-CN" altLang="en-US" sz="2200" dirty="0"/>
          </a:p>
          <a:p>
            <a:pPr>
              <a:lnSpc>
                <a:spcPct val="110000"/>
              </a:lnSpc>
            </a:pPr>
            <a:r>
              <a:rPr lang="zh-CN" altLang="en-US" sz="2200" dirty="0"/>
              <a:t>很遗憾，没有。在多数情况下，我们同美国甚至还无法同台竞技</a:t>
            </a:r>
            <a:r>
              <a:rPr lang="en-US" altLang="zh-CN" sz="2200" dirty="0"/>
              <a:t>——</a:t>
            </a:r>
            <a:r>
              <a:rPr lang="zh-CN" altLang="en-US" sz="2200" dirty="0"/>
              <a:t>你打我一拳，我回你一拳。</a:t>
            </a:r>
            <a:endParaRPr lang="zh-CN" altLang="en-US" sz="2200" dirty="0"/>
          </a:p>
          <a:p>
            <a:pPr>
              <a:lnSpc>
                <a:spcPct val="110000"/>
              </a:lnSpc>
            </a:pPr>
            <a:r>
              <a:rPr lang="zh-CN" altLang="en-US" sz="2200" dirty="0"/>
              <a:t>拳拳到肉，生生硬抗。</a:t>
            </a:r>
            <a:endParaRPr lang="zh-CN" altLang="en-US" sz="2200" dirty="0"/>
          </a:p>
          <a:p>
            <a:pPr>
              <a:lnSpc>
                <a:spcPct val="110000"/>
              </a:lnSpc>
            </a:pPr>
            <a:r>
              <a:rPr lang="zh-CN" altLang="en-US" sz="2200" dirty="0"/>
              <a:t>无法投降，不能速胜，中美对抗，是一场持久战。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7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j-cs"/>
              </a:rPr>
              <a:t>⊙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j-cs"/>
              </a:rPr>
              <a:t>精度解析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+mj-cs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945640" y="1019650"/>
            <a:ext cx="9657080" cy="460898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200" dirty="0"/>
              <a:t>82</a:t>
            </a:r>
            <a:r>
              <a:rPr lang="zh-CN" altLang="en-US" sz="2200" dirty="0"/>
              <a:t>年前，北平、天津、太原、上海、南京等城市相继沦陷，“亡国论”和“速胜论”充斥着整个中国，没人能看清中国未来的方向。</a:t>
            </a:r>
            <a:endParaRPr lang="zh-CN" altLang="en-US" sz="22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200" dirty="0"/>
              <a:t>这时，一本</a:t>
            </a:r>
            <a:r>
              <a:rPr lang="en-US" altLang="zh-CN" sz="2200" dirty="0"/>
              <a:t>《</a:t>
            </a:r>
            <a:r>
              <a:rPr lang="zh-CN" altLang="en-US" sz="2200" dirty="0"/>
              <a:t>论持久战</a:t>
            </a:r>
            <a:r>
              <a:rPr lang="en-US" altLang="zh-CN" sz="2200" dirty="0"/>
              <a:t>》</a:t>
            </a:r>
            <a:r>
              <a:rPr lang="zh-CN" altLang="en-US" sz="2200" dirty="0"/>
              <a:t>，为抗日战争，指明了方向。面对当下的中美关系，我们重翻了这本书。</a:t>
            </a:r>
            <a:endParaRPr lang="zh-CN" altLang="en-US" sz="22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200" dirty="0"/>
              <a:t>你可能会觉得可笑，上个世纪的药，能治这个世纪的病？</a:t>
            </a:r>
            <a:endParaRPr lang="zh-CN" altLang="en-US" sz="22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200" dirty="0"/>
              <a:t>今年</a:t>
            </a:r>
            <a:r>
              <a:rPr lang="en-US" altLang="zh-CN" sz="2200" dirty="0"/>
              <a:t>2</a:t>
            </a:r>
            <a:r>
              <a:rPr lang="zh-CN" altLang="en-US" sz="2200" dirty="0"/>
              <a:t>月，新美国安全中心（</a:t>
            </a:r>
            <a:r>
              <a:rPr lang="en-US" altLang="zh-CN" sz="2200" dirty="0"/>
              <a:t>CNAS</a:t>
            </a:r>
            <a:r>
              <a:rPr lang="zh-CN" altLang="en-US" sz="2200" dirty="0"/>
              <a:t>）发表了一份名为</a:t>
            </a:r>
            <a:r>
              <a:rPr lang="en-US" altLang="zh-CN" sz="2200" dirty="0"/>
              <a:t>《Protracted Great-Power War》</a:t>
            </a:r>
            <a:r>
              <a:rPr lang="zh-CN" altLang="en-US" sz="2200" dirty="0"/>
              <a:t>的报告。</a:t>
            </a:r>
            <a:endParaRPr lang="en-US" altLang="zh-CN" sz="22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200" dirty="0"/>
              <a:t>中文名字叫做，</a:t>
            </a:r>
            <a:r>
              <a:rPr lang="en-US" altLang="zh-CN" sz="2200" dirty="0"/>
              <a:t>《</a:t>
            </a:r>
            <a:r>
              <a:rPr lang="zh-CN" altLang="en-US" sz="2200" dirty="0"/>
              <a:t>持久大国战争</a:t>
            </a:r>
            <a:r>
              <a:rPr lang="en-US" altLang="zh-CN" sz="2200" dirty="0"/>
              <a:t>》</a:t>
            </a:r>
            <a:r>
              <a:rPr lang="zh-CN" altLang="en-US" sz="2200" dirty="0"/>
              <a:t>。</a:t>
            </a:r>
            <a:endParaRPr lang="zh-CN" altLang="en-US" sz="22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200" dirty="0"/>
              <a:t>其中不乏一些“维持民众对战争的支持以及牺牲的意愿”这样的语句，你觉得这句话和“建立抗日民族统一战线”，有什么本质的区别吗？</a:t>
            </a:r>
            <a:endParaRPr lang="zh-CN" altLang="en-US" sz="22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200" dirty="0"/>
              <a:t>最可怕的事莫过于，当一个比你强大的对手，都已经做好了最坏的打算，而你却毫无准备。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062480" y="548640"/>
            <a:ext cx="9814560" cy="488695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1800" dirty="0"/>
              <a:t>无论我们从哪个维度分析，美国，依旧是这个世界最强的国家。</a:t>
            </a:r>
            <a:endParaRPr lang="zh-CN" altLang="en-U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800" dirty="0"/>
              <a:t>美国霸权的三大支柱，美元、美军和科技。科技武装美军，美军稳固美元，美元巩固科技。</a:t>
            </a:r>
            <a:endParaRPr lang="zh-CN" altLang="en-U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800" dirty="0"/>
              <a:t>第二季度，美国</a:t>
            </a:r>
            <a:r>
              <a:rPr lang="en-US" altLang="zh-CN" sz="1800" dirty="0"/>
              <a:t>GDP</a:t>
            </a:r>
            <a:r>
              <a:rPr lang="zh-CN" altLang="en-US" sz="1800" dirty="0"/>
              <a:t>按年率下滑</a:t>
            </a:r>
            <a:r>
              <a:rPr lang="en-US" altLang="zh-CN" sz="1800" dirty="0"/>
              <a:t>32.9%</a:t>
            </a:r>
            <a:r>
              <a:rPr lang="zh-CN" altLang="en-US" sz="1800" dirty="0"/>
              <a:t>，同比下滑</a:t>
            </a:r>
            <a:r>
              <a:rPr lang="en-US" altLang="zh-CN" sz="1800" dirty="0"/>
              <a:t>9%</a:t>
            </a:r>
            <a:r>
              <a:rPr lang="zh-CN" altLang="en-US" sz="1800" dirty="0"/>
              <a:t>，创上世纪</a:t>
            </a:r>
            <a:r>
              <a:rPr lang="en-US" altLang="zh-CN" sz="1800" dirty="0"/>
              <a:t>40</a:t>
            </a:r>
            <a:r>
              <a:rPr lang="zh-CN" altLang="en-US" sz="1800" dirty="0"/>
              <a:t>年代以来最大跌幅。</a:t>
            </a:r>
            <a:endParaRPr lang="zh-CN" altLang="en-U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800" dirty="0"/>
              <a:t>同时，由于疫情原因，美国大约有</a:t>
            </a:r>
            <a:r>
              <a:rPr lang="en-US" altLang="zh-CN" sz="1800" dirty="0"/>
              <a:t>2370</a:t>
            </a:r>
            <a:r>
              <a:rPr lang="zh-CN" altLang="en-US" sz="1800" dirty="0"/>
              <a:t>万人不确定或不能完全确定自己有能力支付下个月房租。</a:t>
            </a:r>
            <a:endParaRPr lang="zh-CN" altLang="en-U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800" dirty="0"/>
              <a:t>大环境不行，民众也没有抵御风险的能力，各大机构，甚至美国的媒体，都表达了对美国经济的担忧。</a:t>
            </a:r>
            <a:endParaRPr lang="zh-CN" altLang="en-U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800" dirty="0"/>
              <a:t>疫情以来，美元指数却继续上涨。进入</a:t>
            </a:r>
            <a:r>
              <a:rPr lang="en-US" altLang="zh-CN" sz="1800" dirty="0"/>
              <a:t>9</a:t>
            </a:r>
            <a:r>
              <a:rPr lang="zh-CN" altLang="en-US" sz="1800" dirty="0"/>
              <a:t>月之后，又是一波“五连涨”。</a:t>
            </a:r>
            <a:endParaRPr lang="zh-CN" altLang="en-U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800" dirty="0"/>
              <a:t>人们对经济环境的判断越恶劣，对美元的需求就越高。美元，仍是大家心中的唯一的避险货币。</a:t>
            </a:r>
            <a:endParaRPr lang="en-US" altLang="zh-CN" sz="18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800" dirty="0"/>
              <a:t>美国一直在强调“脱钩”，在脱钩一年多之后，美国是这样的情形：</a:t>
            </a:r>
            <a:endParaRPr lang="zh-CN" altLang="en-U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800" dirty="0"/>
              <a:t>预计</a:t>
            </a:r>
            <a:r>
              <a:rPr lang="en-US" altLang="zh-CN" sz="1800" dirty="0"/>
              <a:t>2021</a:t>
            </a:r>
            <a:r>
              <a:rPr lang="zh-CN" altLang="en-US" sz="1800" dirty="0"/>
              <a:t>年，美国农业收入将下降</a:t>
            </a:r>
            <a:r>
              <a:rPr lang="en-US" altLang="zh-CN" sz="1800" dirty="0"/>
              <a:t>12%</a:t>
            </a:r>
            <a:r>
              <a:rPr lang="zh-CN" altLang="en-US" sz="1800" dirty="0"/>
              <a:t>；</a:t>
            </a:r>
            <a:endParaRPr lang="zh-CN" altLang="en-U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800" dirty="0"/>
              <a:t>美国半导体行业预计损失</a:t>
            </a:r>
            <a:r>
              <a:rPr lang="en-US" altLang="zh-CN" sz="1800" dirty="0"/>
              <a:t>18%</a:t>
            </a:r>
            <a:r>
              <a:rPr lang="zh-CN" altLang="en-US" sz="1800" dirty="0"/>
              <a:t>的全球份额和</a:t>
            </a:r>
            <a:r>
              <a:rPr lang="en-US" altLang="zh-CN" sz="1800" dirty="0"/>
              <a:t>37%</a:t>
            </a:r>
            <a:r>
              <a:rPr lang="zh-CN" altLang="en-US" sz="1800" dirty="0"/>
              <a:t>的收入，同时，造成</a:t>
            </a:r>
            <a:r>
              <a:rPr lang="en-US" altLang="zh-CN" sz="1800" dirty="0"/>
              <a:t>4</a:t>
            </a:r>
            <a:r>
              <a:rPr lang="zh-CN" altLang="en-US" sz="1800" dirty="0"/>
              <a:t>万个优质工作岗位的流失；</a:t>
            </a:r>
            <a:endParaRPr lang="zh-CN" altLang="en-U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800" dirty="0"/>
              <a:t>事实上，“中美冷战”的影响，远远要大于“美苏冷战”。铁幕落下，美苏两大阵营形成了两个相对闭合的循环。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29791" y="1140460"/>
            <a:ext cx="9401810" cy="5222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/>
              <a:t>《论持久战》将马克思主义的唯物论和辩证法有机地结合起来、贯穿始终，用以说明中日战争的过程和结局。《论持久战》的发表可以说是马克思主义哲学中国化的重要标志之一。</a:t>
            </a: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《论持久战》中毛泽东用客观全面地分析和比对中日战争矛盾双方的基本特点。</a:t>
            </a:r>
            <a:endParaRPr lang="zh-CN" altLang="en-US" sz="2400" dirty="0"/>
          </a:p>
          <a:p>
            <a:pPr marL="0" indent="0"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(1)敌强我弱</a:t>
            </a:r>
            <a:endParaRPr lang="zh-CN" altLang="en-US" sz="2400" dirty="0"/>
          </a:p>
          <a:p>
            <a:pPr marL="0" indent="0"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(2)敌退步我进步</a:t>
            </a:r>
            <a:endParaRPr lang="zh-CN" altLang="en-US" sz="2400" dirty="0"/>
          </a:p>
          <a:p>
            <a:pPr marL="0" indent="0"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(3)敌小我大</a:t>
            </a:r>
            <a:endParaRPr lang="zh-CN" altLang="en-US" sz="2400" dirty="0"/>
          </a:p>
          <a:p>
            <a:pPr marL="0" indent="0"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(4)敌寡助我多助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毛泽东在</a:t>
            </a:r>
            <a:r>
              <a:rPr lang="en-US" altLang="zh-CN" sz="2400" dirty="0"/>
              <a:t>《</a:t>
            </a:r>
            <a:r>
              <a:rPr lang="zh-CN" altLang="en-US" sz="2400" dirty="0"/>
              <a:t>论持久战</a:t>
            </a:r>
            <a:r>
              <a:rPr lang="en-US" altLang="zh-CN" sz="2400" dirty="0"/>
              <a:t>》</a:t>
            </a:r>
            <a:r>
              <a:rPr lang="zh-CN" altLang="en-US" sz="2400" dirty="0"/>
              <a:t>中，通过对“卢沟桥事变”以来抗战十个月的经验总结，尤其是“亡国论”和“速胜论”四处弥漫的情况下指出：“战争问题中的唯心论和机械论的倾向，是一切错误观点的根源。</a:t>
            </a:r>
            <a:endParaRPr lang="zh-CN" altLang="en-US" sz="2400" dirty="0"/>
          </a:p>
        </p:txBody>
      </p:sp>
      <p:sp>
        <p:nvSpPr>
          <p:cNvPr id="4" name="标题 1"/>
          <p:cNvSpPr txBox="1"/>
          <p:nvPr/>
        </p:nvSpPr>
        <p:spPr>
          <a:xfrm>
            <a:off x="0" y="-7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⊙</a:t>
            </a:r>
            <a:r>
              <a:rPr lang="zh-CN" altLang="en-US" sz="6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客观点评</a:t>
            </a:r>
            <a:endParaRPr lang="zh-CN" altLang="en-US" sz="6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68831" y="970121"/>
            <a:ext cx="9401810" cy="52228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亡国论者着重了强弱一个矛盾，把它夸大起来作为全部问题的论据，而忽略了其他矛盾。速胜论者则对于中国的长处，夸大得离开了真实情况；或者拿一时的强弱现象代替了全体，一叶障目。总之就是没有勇气承认敌强我弱这个事实。他们看问题的方法都是主观的和片面的，都不能取得最终的胜利。所以我们在面对生活中的困难或挫折时，也应该用客观，全面的观点去看待，不要太灰心丧气，也不应太愤恨，急着克服它。要学会用马克思主义哲学的思想去辩证地分析自己的优劣，失败的原因，找出应对的方法。</a:t>
            </a:r>
            <a:endParaRPr lang="zh-CN" altLang="en-US" sz="2400" dirty="0"/>
          </a:p>
        </p:txBody>
      </p:sp>
      <p:sp>
        <p:nvSpPr>
          <p:cNvPr id="4" name="标题 1"/>
          <p:cNvSpPr txBox="1"/>
          <p:nvPr/>
        </p:nvSpPr>
        <p:spPr>
          <a:xfrm>
            <a:off x="0" y="-7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⊙</a:t>
            </a:r>
            <a:r>
              <a:rPr lang="zh-CN" altLang="en-US" sz="6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客观点评</a:t>
            </a:r>
            <a:endParaRPr lang="zh-CN" altLang="en-US" sz="6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17720" y="1191607"/>
            <a:ext cx="6471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0" b="0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综艺体简" panose="02010600000101010101" pitchFamily="2" charset="-122"/>
                <a:ea typeface="汉仪综艺体简" panose="02010600000101010101" pitchFamily="2" charset="-122"/>
                <a:cs typeface="+mn-ea"/>
                <a:sym typeface="+mn-lt"/>
              </a:rPr>
              <a:t>播放完毕</a:t>
            </a:r>
            <a:endParaRPr kumimoji="0" lang="zh-CN" altLang="en-US" sz="12000" b="0" i="0" u="none" strike="noStrike" kern="1200" cap="none" spc="300" normalizeH="0" baseline="0" noProof="0" dirty="0"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综艺体简" panose="02010600000101010101" pitchFamily="2" charset="-122"/>
              <a:ea typeface="汉仪综艺体简" panose="02010600000101010101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91640" y="3726083"/>
            <a:ext cx="82854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汉仪综艺体简" panose="02010600000101010101" pitchFamily="2" charset="-122"/>
                <a:ea typeface="汉仪综艺体简" panose="02010600000101010101" pitchFamily="2" charset="-122"/>
                <a:cs typeface="+mn-ea"/>
                <a:sym typeface="+mn-lt"/>
              </a:rPr>
              <a:t>谢谢聆听</a:t>
            </a:r>
            <a:endParaRPr kumimoji="0" lang="zh-CN" altLang="en-US" sz="1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汉仪综艺体简" panose="02010600000101010101" pitchFamily="2" charset="-122"/>
              <a:ea typeface="汉仪综艺体简" panose="0201060000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什么是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论持久战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5136" y="2237173"/>
            <a:ext cx="58289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《</a:t>
            </a:r>
            <a:r>
              <a:rPr lang="zh-CN" altLang="en-US" dirty="0"/>
              <a:t>论持久战</a:t>
            </a:r>
            <a:r>
              <a:rPr lang="en-US" altLang="zh-CN" dirty="0"/>
              <a:t>》</a:t>
            </a:r>
            <a:r>
              <a:rPr lang="zh-CN" altLang="en-US" dirty="0"/>
              <a:t>是无产阶级革命家毛泽东于</a:t>
            </a:r>
            <a:r>
              <a:rPr lang="en-US" altLang="zh-CN" dirty="0"/>
              <a:t>1938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26</a:t>
            </a:r>
            <a:r>
              <a:rPr lang="zh-CN" altLang="en-US" dirty="0"/>
              <a:t>日至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日在延安抗日战争研究会上的演讲稿，是关于中国抗日战争方针的军事政治著作，</a:t>
            </a:r>
            <a:r>
              <a:rPr lang="en-US" altLang="zh-CN" dirty="0"/>
              <a:t>1938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月首次出版。</a:t>
            </a:r>
            <a:endParaRPr lang="en-US" altLang="zh-CN" dirty="0"/>
          </a:p>
          <a:p>
            <a:r>
              <a:rPr lang="zh-CN" altLang="en-US" dirty="0"/>
              <a:t>        毛泽东在总结抗日战争初期经验的基础上，针对中国国民党内部分人的“中国必亡论”和“中国速胜论”，以及中国共产党内部分人轻视游击战的倾向，系统地阐述了中国实行持久战以获得对日作战胜利的战略。</a:t>
            </a:r>
            <a:endParaRPr lang="en-US" altLang="zh-CN" dirty="0"/>
          </a:p>
          <a:p>
            <a:r>
              <a:rPr lang="en-US" altLang="zh-CN" dirty="0"/>
              <a:t>     《</a:t>
            </a:r>
            <a:r>
              <a:rPr lang="zh-CN" altLang="en-US" dirty="0"/>
              <a:t>论持久战</a:t>
            </a:r>
            <a:r>
              <a:rPr lang="en-US" altLang="zh-CN" dirty="0"/>
              <a:t>》</a:t>
            </a:r>
            <a:r>
              <a:rPr lang="zh-CN" altLang="en-US" dirty="0"/>
              <a:t>论证了抗战的发展规律，阐明了争取抗战胜利的道路，批判了对抗战的各种错误认识。</a:t>
            </a:r>
            <a:endParaRPr lang="en-US" altLang="zh-CN" dirty="0"/>
          </a:p>
          <a:p>
            <a:r>
              <a:rPr lang="zh-CN" altLang="en-US" dirty="0"/>
              <a:t>该著作从思想上武装了全党全军和人民群众，坚定了中国人民争取抗战胜利的信心，是指导全国抗战的理论纲领。                 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" b="-410"/>
          <a:stretch>
            <a:fillRect/>
          </a:stretch>
        </p:blipFill>
        <p:spPr>
          <a:xfrm>
            <a:off x="6454066" y="508364"/>
            <a:ext cx="5473638" cy="58658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0" y="351270"/>
            <a:ext cx="3255818" cy="1435966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内容简介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22819" y="1787236"/>
            <a:ext cx="5243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著作开篇以“中国必亡论”和“中国速胜论”做引子，然后针对这两种错误观点作者进行了一一驳斥，接着引出作者自己的观点：抗日战争是持久战，最后的胜利是中国的，并通过“能动性在战争中”、“战争和政治”、“抗战的政治动员”、“战争的目的”、“防御中的进攻”、“持久中的速决”、“内线中的外线”、“主动性，灵活性，计划性”、“运动战，游击战，阵地战”、“消耗战，歼灭战”、“乘敌之隙的可能性”、“抗日战争中的决战问题”、“兵民是胜利之本”等既独立而又有联系的篇章的阐述，来说明抗日战争为什么是持久战，怎么进行持久战，为什么能取得最后的胜利，应当怎样做才能取得最后的胜利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6" y="1787235"/>
            <a:ext cx="4834274" cy="32142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论持久战 的图像结果"/>
          <p:cNvSpPr>
            <a:spLocks noChangeAspect="1" noChangeArrowheads="1"/>
          </p:cNvSpPr>
          <p:nvPr/>
        </p:nvSpPr>
        <p:spPr bwMode="auto">
          <a:xfrm>
            <a:off x="7559040" y="320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0" y="137160"/>
            <a:ext cx="4145865" cy="56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629970" y="73491"/>
            <a:ext cx="617601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论</a:t>
            </a:r>
            <a:br>
              <a:rPr lang="en-US" altLang="zh-CN" sz="11000" b="1" dirty="0">
                <a:latin typeface="方正舒体" panose="02010601030101010101" pitchFamily="2" charset="-122"/>
                <a:ea typeface="方正舒体" panose="02010601030101010101" pitchFamily="2" charset="-122"/>
              </a:rPr>
            </a:br>
            <a:r>
              <a:rPr lang="zh-CN" altLang="en-US" sz="11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持</a:t>
            </a:r>
            <a:br>
              <a:rPr lang="en-US" altLang="zh-CN" sz="11000" b="1" dirty="0">
                <a:latin typeface="方正舒体" panose="02010601030101010101" pitchFamily="2" charset="-122"/>
                <a:ea typeface="方正舒体" panose="02010601030101010101" pitchFamily="2" charset="-122"/>
              </a:rPr>
            </a:br>
            <a:r>
              <a:rPr lang="zh-CN" altLang="en-US" sz="11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久</a:t>
            </a:r>
            <a:br>
              <a:rPr lang="en-US" altLang="zh-CN" sz="11000" b="1" dirty="0">
                <a:latin typeface="方正舒体" panose="02010601030101010101" pitchFamily="2" charset="-122"/>
                <a:ea typeface="方正舒体" panose="02010601030101010101" pitchFamily="2" charset="-122"/>
              </a:rPr>
            </a:br>
            <a:r>
              <a:rPr lang="zh-CN" altLang="en-US" sz="110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战</a:t>
            </a:r>
            <a:endParaRPr lang="zh-CN" altLang="en-US" sz="11000" b="1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62357" y="331152"/>
            <a:ext cx="3631763" cy="61956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b="0" i="0" dirty="0">
                <a:solidFill>
                  <a:srgbClr val="333333"/>
                </a:solidFill>
                <a:effectLst/>
                <a:latin typeface="方正舒体" panose="02010601030101010101" pitchFamily="2" charset="-122"/>
                <a:ea typeface="方正舒体" panose="02010601030101010101" pitchFamily="2" charset="-122"/>
              </a:rPr>
              <a:t>《</a:t>
            </a:r>
            <a:r>
              <a:rPr lang="zh-CN" altLang="en-US" sz="3200" b="0" i="0" dirty="0">
                <a:solidFill>
                  <a:srgbClr val="333333"/>
                </a:solidFill>
                <a:effectLst/>
                <a:latin typeface="方正舒体" panose="02010601030101010101" pitchFamily="2" charset="-122"/>
                <a:ea typeface="方正舒体" panose="02010601030101010101" pitchFamily="2" charset="-122"/>
              </a:rPr>
              <a:t>论持久战</a:t>
            </a:r>
            <a:r>
              <a:rPr lang="en-US" altLang="zh-CN" sz="3200" b="0" i="0" dirty="0">
                <a:solidFill>
                  <a:srgbClr val="333333"/>
                </a:solidFill>
                <a:effectLst/>
                <a:latin typeface="方正舒体" panose="02010601030101010101" pitchFamily="2" charset="-122"/>
                <a:ea typeface="方正舒体" panose="02010601030101010101" pitchFamily="2" charset="-122"/>
              </a:rPr>
              <a:t>》</a:t>
            </a:r>
            <a:r>
              <a:rPr lang="zh-CN" altLang="en-US" sz="3200" b="0" i="0" dirty="0">
                <a:solidFill>
                  <a:srgbClr val="333333"/>
                </a:solidFill>
                <a:effectLst/>
                <a:latin typeface="方正舒体" panose="02010601030101010101" pitchFamily="2" charset="-122"/>
                <a:ea typeface="方正舒体" panose="02010601030101010101" pitchFamily="2" charset="-122"/>
              </a:rPr>
              <a:t>论证了抗战的发展规律，阐明了争取抗战胜利的道路，批判了对抗战的各种错误认识。该著作从思想上武装了全党全军和人民群众，坚定了中国人民争取抗战胜利的信心，是指导全国抗战的理论纲领。</a:t>
            </a:r>
            <a:endParaRPr lang="zh-CN" altLang="en-US" sz="3200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197403" y="283335"/>
            <a:ext cx="139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Diyizhang</a:t>
            </a:r>
            <a:r>
              <a:rPr lang="en-US" altLang="zh-CN" dirty="0"/>
              <a:t> </a:t>
            </a:r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-18781" y="40227"/>
            <a:ext cx="12192000" cy="6858003"/>
            <a:chOff x="0" y="0"/>
            <a:chExt cx="12192000" cy="6858003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23419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2322650"/>
              <a:ext cx="12192000" cy="22981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4579203"/>
              <a:ext cx="12192000" cy="2278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86530" y="0"/>
            <a:ext cx="3107027" cy="2392769"/>
            <a:chOff x="5986530" y="0"/>
            <a:chExt cx="3107027" cy="2392769"/>
          </a:xfrm>
        </p:grpSpPr>
        <p:sp>
          <p:nvSpPr>
            <p:cNvPr id="14" name="平行四边形 13"/>
            <p:cNvSpPr/>
            <p:nvPr/>
          </p:nvSpPr>
          <p:spPr>
            <a:xfrm>
              <a:off x="5986530" y="0"/>
              <a:ext cx="2897746" cy="2322650"/>
            </a:xfrm>
            <a:prstGeom prst="parallelogram">
              <a:avLst>
                <a:gd name="adj" fmla="val 4939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878391" y="15053"/>
              <a:ext cx="22151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选段</a:t>
              </a:r>
              <a:endParaRPr lang="en-US" altLang="zh-C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  <a:p>
              <a:r>
                <a:rPr lang="en-US" altLang="zh-CN" sz="36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  </a:t>
              </a:r>
              <a:r>
                <a:rPr lang="zh-CN" altLang="en-US" sz="36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精读</a:t>
              </a:r>
              <a:endParaRPr lang="zh-CN" alt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791459" y="1377106"/>
              <a:ext cx="2092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</a:rPr>
                <a:t>01</a:t>
              </a:r>
              <a:endParaRPr lang="zh-CN" altLang="en-US" sz="6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56946" y="2307904"/>
            <a:ext cx="3085026" cy="2431171"/>
            <a:chOff x="5986530" y="0"/>
            <a:chExt cx="3085026" cy="2431171"/>
          </a:xfrm>
        </p:grpSpPr>
        <p:sp>
          <p:nvSpPr>
            <p:cNvPr id="19" name="平行四边形 18"/>
            <p:cNvSpPr/>
            <p:nvPr/>
          </p:nvSpPr>
          <p:spPr>
            <a:xfrm>
              <a:off x="5986530" y="0"/>
              <a:ext cx="2897746" cy="2322650"/>
            </a:xfrm>
            <a:prstGeom prst="parallelogram">
              <a:avLst>
                <a:gd name="adj" fmla="val 4939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56390" y="108959"/>
              <a:ext cx="22151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精度</a:t>
              </a:r>
              <a:endParaRPr lang="en-US" altLang="zh-CN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  <a:p>
              <a:r>
                <a:rPr lang="en-US" altLang="zh-CN" sz="36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  </a:t>
              </a:r>
              <a:r>
                <a:rPr lang="zh-CN" altLang="en-US" sz="36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解析</a:t>
              </a:r>
              <a:endParaRPr lang="zh-CN" alt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730284" y="1415508"/>
              <a:ext cx="2092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accent4">
                      <a:lumMod val="75000"/>
                    </a:schemeClr>
                  </a:solidFill>
                  <a:latin typeface="Arial Black" panose="020B0A04020102020204" pitchFamily="34" charset="0"/>
                </a:rPr>
                <a:t>02</a:t>
              </a:r>
              <a:endParaRPr lang="zh-CN" altLang="en-US" sz="60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27362" y="4617228"/>
            <a:ext cx="3107027" cy="2359080"/>
            <a:chOff x="5986530" y="0"/>
            <a:chExt cx="3107027" cy="2359080"/>
          </a:xfrm>
        </p:grpSpPr>
        <p:sp>
          <p:nvSpPr>
            <p:cNvPr id="23" name="平行四边形 22"/>
            <p:cNvSpPr/>
            <p:nvPr/>
          </p:nvSpPr>
          <p:spPr>
            <a:xfrm>
              <a:off x="5986530" y="0"/>
              <a:ext cx="2897746" cy="2322650"/>
            </a:xfrm>
            <a:prstGeom prst="parallelogram">
              <a:avLst>
                <a:gd name="adj" fmla="val 4939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878391" y="15053"/>
              <a:ext cx="22151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客观</a:t>
              </a:r>
              <a:endParaRPr lang="en-US" altLang="zh-CN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  <a:p>
              <a:r>
                <a:rPr lang="zh-CN" altLang="en-US" sz="36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  点评</a:t>
              </a:r>
              <a:endParaRPr lang="en-US" altLang="zh-CN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791459" y="1343417"/>
              <a:ext cx="2092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03</a:t>
              </a:r>
              <a:endParaRPr lang="zh-CN" altLang="en-US" sz="6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0" y="2307904"/>
            <a:ext cx="12192000" cy="106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4559525"/>
            <a:ext cx="12192000" cy="106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12192000" cy="106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0" y="6775354"/>
            <a:ext cx="12192000" cy="106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 rot="16200000">
            <a:off x="6061370" y="2963616"/>
            <a:ext cx="12192000" cy="106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5400000">
            <a:off x="-6042589" y="2492501"/>
            <a:ext cx="12192000" cy="106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9331915" y="78639"/>
            <a:ext cx="2369346" cy="1723223"/>
            <a:chOff x="9331915" y="78639"/>
            <a:chExt cx="2369346" cy="1723223"/>
          </a:xfrm>
        </p:grpSpPr>
        <p:pic>
          <p:nvPicPr>
            <p:cNvPr id="47" name="图形 46" descr="放大镜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5400000">
              <a:off x="9331915" y="78639"/>
              <a:ext cx="1423421" cy="1423421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9653521" y="601533"/>
              <a:ext cx="20477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选段</a:t>
              </a:r>
              <a:endPara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81349" y="2432038"/>
            <a:ext cx="2853291" cy="1646231"/>
            <a:chOff x="481349" y="2432038"/>
            <a:chExt cx="2853291" cy="1646231"/>
          </a:xfrm>
        </p:grpSpPr>
        <p:pic>
          <p:nvPicPr>
            <p:cNvPr id="49" name="图形 48" descr="研究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707768">
              <a:off x="1842558" y="2432038"/>
              <a:ext cx="1492082" cy="1492082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481349" y="2877940"/>
              <a:ext cx="20477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解析</a:t>
              </a:r>
              <a:endPara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197403" y="4773137"/>
            <a:ext cx="2589692" cy="1659637"/>
            <a:chOff x="8197403" y="4773137"/>
            <a:chExt cx="2589692" cy="1659637"/>
          </a:xfrm>
        </p:grpSpPr>
        <p:pic>
          <p:nvPicPr>
            <p:cNvPr id="54" name="图形 53" descr="灯泡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97403" y="4773137"/>
              <a:ext cx="1453433" cy="1453433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8739355" y="5232445"/>
              <a:ext cx="20477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点评</a:t>
              </a:r>
              <a:endPara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276487" y="491045"/>
            <a:ext cx="4500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不少人表达诸如“只要特朗普无法连任，中美关系就会重回正轨”的言论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503070" y="3087882"/>
            <a:ext cx="4500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美国同中国斗争，是在与一个真正不同的文明作战”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276540" y="5314103"/>
            <a:ext cx="450076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给我们的经验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762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6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⊙</a:t>
            </a:r>
            <a:r>
              <a:rPr lang="zh-CN" altLang="en-US" sz="6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选段精读</a:t>
            </a:r>
            <a:endParaRPr lang="zh-CN" altLang="en-US" sz="6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996440" y="1010785"/>
            <a:ext cx="9900920" cy="500361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/>
              <a:t>第一种是向下的，表现在</a:t>
            </a:r>
            <a:r>
              <a:rPr lang="en-US" altLang="zh-CN" sz="2100" dirty="0"/>
              <a:t>:</a:t>
            </a:r>
            <a:r>
              <a:rPr lang="zh-CN" altLang="en-US" sz="2100" dirty="0"/>
              <a:t>几十万人的伤亡，武器和弹药的消耗，士气的颓靡，国内人心的不满，贸易的缩减，一百万万日元以上的支出，国际舆论的责备等等方面。这个方面，又给予我们以能够持久和最后胜利的根据。然而也要估计到敌人的第二种变化，即向上的变化。那就是他扩大了领土、人口和资源。在这点上面，又产生我们的抗战是持久战而不能速胜的根据，同时也将被一些人利用作为亡国论和妥协论的根据。但是我们必须估计敌人这种向上变化的暂时性和局部性。敌人是行将崩溃的帝国主义者，他占领中国的土地是暂时的。日本方面</a:t>
            </a:r>
            <a:r>
              <a:rPr lang="en-US" altLang="zh-CN" sz="2100" dirty="0"/>
              <a:t>:</a:t>
            </a:r>
            <a:r>
              <a:rPr lang="zh-CN" altLang="en-US" sz="2100" dirty="0"/>
              <a:t>第一，它是一个强的帝国主义国家，它的军力、经济力和政治组织力在东方是一等的，在世界也是五六个著名帝国主义国家中的一个。这是日本侵略战争的基本条件，战争的不可避免和中国的不能速胜，就建立在这个日本国家的帝国主义制度及其强的军力、经济力和政治组织力上面。</a:t>
            </a:r>
            <a:endParaRPr lang="en-US" altLang="zh-CN" sz="2100" dirty="0"/>
          </a:p>
          <a:p>
            <a:pPr>
              <a:lnSpc>
                <a:spcPct val="110000"/>
              </a:lnSpc>
            </a:pPr>
            <a:r>
              <a:rPr lang="zh-CN" altLang="en-US" sz="2100" dirty="0"/>
              <a:t>关于敌之可胜，就是在敌人的指挥方面也有其基础。自古无不犯错误的将军，敌人之有岔子可寻，正如我们自己也难免出岔子，乘敌之隙的可能性是存在的。</a:t>
            </a:r>
            <a:endParaRPr lang="en-US" altLang="zh-CN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762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6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⊙</a:t>
            </a:r>
            <a:r>
              <a:rPr lang="zh-CN" altLang="en-US" sz="6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选段精读</a:t>
            </a:r>
            <a:endParaRPr lang="zh-CN" altLang="en-US" sz="6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169160" y="1173345"/>
            <a:ext cx="9596120" cy="50036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中日战争既然是持久战，最后胜利又将是属于中国的，那末，就可以合理地设想，这种持久战，将具体地表现于三个阶段之中。第一个阶段，是敌之战略进攻、我之战略防御的时期。第二个阶段，是敌之战略保守、我之准备反攻的时期。第三个阶段，是我之战略反攻、敌之战略退却的时期。三个阶段的具体情况不能预断，但依目前条件来看，战争趋势中的某些大端是可以指出的。客观现实的行程将是异常丰富和曲折变化的，谁也不能造出一本中日战争的“流年”来</a:t>
            </a:r>
            <a:r>
              <a:rPr lang="en-US" altLang="zh-CN" sz="2400" dirty="0"/>
              <a:t>;</a:t>
            </a:r>
            <a:r>
              <a:rPr lang="zh-CN" altLang="en-US" sz="2400" dirty="0"/>
              <a:t>然而给战争趋势描画一个轮廓，却为战略指导所必需。所以，尽管描画的东西不能尽合将来的事实，而将为事实所校正，但是为着坚定地有目的地进行持久战的战略指导起见，描画轮廓的事仍然是需要的。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762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6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⊙</a:t>
            </a:r>
            <a:r>
              <a:rPr lang="zh-CN" altLang="en-US" sz="6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选段精读</a:t>
            </a:r>
            <a:endParaRPr lang="zh-CN" altLang="en-US" sz="6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169160" y="1173345"/>
            <a:ext cx="9596120" cy="5003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怎样解释战争中提倡勇敢牺牲呢</a:t>
            </a:r>
            <a:r>
              <a:rPr lang="en-US" altLang="zh-CN" sz="2400" dirty="0"/>
              <a:t>?</a:t>
            </a:r>
            <a:r>
              <a:rPr lang="zh-CN" altLang="en-US" sz="2400" dirty="0"/>
              <a:t>岂非与“保存自己”相矛盾</a:t>
            </a:r>
            <a:r>
              <a:rPr lang="en-US" altLang="zh-CN" sz="2400" dirty="0"/>
              <a:t>?</a:t>
            </a:r>
            <a:r>
              <a:rPr lang="zh-CN" altLang="en-US" sz="2400" dirty="0"/>
              <a:t>不相矛盾，是相反相成的。战争是流血的政治，是要付代价的，有时是极大的代价。部分的暂时的牺牲</a:t>
            </a:r>
            <a:r>
              <a:rPr lang="en-US" altLang="zh-CN" sz="2400" dirty="0"/>
              <a:t>(</a:t>
            </a:r>
            <a:r>
              <a:rPr lang="zh-CN" altLang="en-US" sz="2400" dirty="0"/>
              <a:t>不保存</a:t>
            </a:r>
            <a:r>
              <a:rPr lang="en-US" altLang="zh-CN" sz="2400" dirty="0"/>
              <a:t>),</a:t>
            </a:r>
            <a:r>
              <a:rPr lang="zh-CN" altLang="en-US" sz="2400" dirty="0"/>
              <a:t>为了全体的永久的保存。我们说，基本上为着消灭敌人的进攻手段中，同时也含了保存自己的作用，理由就在这里。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-7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⊙</a:t>
            </a:r>
            <a:r>
              <a:rPr lang="zh-CN" altLang="en-US" sz="6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精度解析</a:t>
            </a:r>
            <a:endParaRPr lang="zh-CN" altLang="en-US" sz="6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976120" y="1132885"/>
            <a:ext cx="9850120" cy="4351338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/>
              <a:t>中美仍存在较大的实力差距。与其每天喊些“美国必亡”的口号，不如客观的分析利弊，做些当下该做的事情。美国宣布制裁华为后，除了下订单，想法设法囤积更多芯片后，任正非三天内，访问了四所高校。卡脖子，已经成为既定事实。这个世界，没有捷径。一味地想走捷径，只能误入歧途。中国当下要做的，就是从源头开始，补齐这些短板。</a:t>
            </a:r>
            <a:r>
              <a:rPr lang="en-US" altLang="zh-CN" sz="2400" dirty="0"/>
              <a:t>9</a:t>
            </a:r>
            <a:r>
              <a:rPr lang="zh-CN" altLang="en-US" sz="2400" dirty="0"/>
              <a:t>月</a:t>
            </a:r>
            <a:r>
              <a:rPr lang="en-US" altLang="zh-CN" sz="2400" dirty="0"/>
              <a:t>17</a:t>
            </a:r>
            <a:r>
              <a:rPr lang="zh-CN" altLang="en-US" sz="2400" dirty="0"/>
              <a:t>日，中科院院长表示，要把美国卡脖子清单，变成科研清单。轴承钢、光刻机，这些国家最关心的重大的领域，中科院都会集全院之力去攻克。</a:t>
            </a:r>
            <a:r>
              <a:rPr lang="en-US" altLang="zh-CN" sz="2400" dirty="0"/>
              <a:t>9</a:t>
            </a:r>
            <a:r>
              <a:rPr lang="zh-CN" altLang="en-US" sz="2400" dirty="0"/>
              <a:t>月</a:t>
            </a:r>
            <a:r>
              <a:rPr lang="en-US" altLang="zh-CN" sz="2400" dirty="0"/>
              <a:t>22</a:t>
            </a:r>
            <a:r>
              <a:rPr lang="zh-CN" altLang="en-US" sz="2400" dirty="0"/>
              <a:t>日，教育部宣布，“以超常规方式加快培养一批紧缺人才，为国家解决‘卡脖子’问题做出贡献”。尽管这需要时间，不会“速胜”。但这些，也是一个好的开端。除却做好自身的事情，我们要更多地去利用有利的外部条件，趁敌之隙。</a:t>
            </a:r>
            <a:endParaRPr lang="zh-CN" altLang="en-US" sz="2400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4143</Words>
  <Application>WPS 演示</Application>
  <PresentationFormat>宽屏</PresentationFormat>
  <Paragraphs>128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汉仪综艺体简</vt:lpstr>
      <vt:lpstr>华文楷体</vt:lpstr>
      <vt:lpstr>华文行楷</vt:lpstr>
      <vt:lpstr>方正舒体</vt:lpstr>
      <vt:lpstr>Arial Black</vt:lpstr>
      <vt:lpstr>微软雅黑</vt:lpstr>
      <vt:lpstr>方正粗黑宋简体</vt:lpstr>
      <vt:lpstr>等线</vt:lpstr>
      <vt:lpstr>Arial Unicode MS</vt:lpstr>
      <vt:lpstr>等线 Light</vt:lpstr>
      <vt:lpstr>Calibri</vt:lpstr>
      <vt:lpstr>Office 主题​​</vt:lpstr>
      <vt:lpstr>论持久战</vt:lpstr>
      <vt:lpstr>什么是《论持久战》？</vt:lpstr>
      <vt:lpstr>内容简介</vt:lpstr>
      <vt:lpstr>PowerPoint 演示文稿</vt:lpstr>
      <vt:lpstr>PowerPoint 演示文稿</vt:lpstr>
      <vt:lpstr>⊙选段精读</vt:lpstr>
      <vt:lpstr>⊙选段精读</vt:lpstr>
      <vt:lpstr>⊙选段精读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1017676647@qq.com</dc:creator>
  <cp:lastModifiedBy>LENOVO</cp:lastModifiedBy>
  <cp:revision>24</cp:revision>
  <dcterms:created xsi:type="dcterms:W3CDTF">2020-12-14T02:20:00Z</dcterms:created>
  <dcterms:modified xsi:type="dcterms:W3CDTF">2021-04-12T07:14:37Z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17825800EE194E2C9046FA99DB492813</vt:lpwstr>
  </property>
</Properties>
</file>