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56" r:id="rId4"/>
    <p:sldId id="284" r:id="rId5"/>
    <p:sldId id="257" r:id="rId6"/>
    <p:sldId id="258" r:id="rId7"/>
    <p:sldId id="282" r:id="rId8"/>
    <p:sldId id="260" r:id="rId9"/>
    <p:sldId id="261" r:id="rId10"/>
    <p:sldId id="262" r:id="rId11"/>
    <p:sldId id="263" r:id="rId12"/>
    <p:sldId id="283" r:id="rId13"/>
    <p:sldId id="264" r:id="rId14"/>
    <p:sldId id="279" r:id="rId15"/>
    <p:sldId id="280" r:id="rId16"/>
    <p:sldId id="281" r:id="rId17"/>
    <p:sldId id="268" r:id="rId18"/>
    <p:sldId id="278" r:id="rId19"/>
    <p:sldId id="269" r:id="rId20"/>
    <p:sldId id="270" r:id="rId21"/>
    <p:sldId id="272" r:id="rId22"/>
    <p:sldId id="273" r:id="rId23"/>
    <p:sldId id="274" r:id="rId24"/>
    <p:sldId id="276" r:id="rId25"/>
    <p:sldId id="277" r:id="rId26"/>
    <p:sldId id="275" r:id="rId27"/>
  </p:sldIdLst>
  <p:sldSz cx="18288000" cy="10287000"/>
  <p:notesSz cx="6858000" cy="9144000"/>
  <p:embeddedFontLst>
    <p:embeddedFont>
      <p:font typeface="Alike" panose="02000000000000000000"/>
      <p:regular r:id="rId31"/>
    </p:embeddedFont>
    <p:embeddedFont>
      <p:font typeface="Calibri" panose="020F0502020204030204"/>
      <p:regular r:id="rId32"/>
      <p:bold r:id="rId33"/>
      <p:italic r:id="rId34"/>
      <p:boldItalic r:id="rId35"/>
    </p:embeddedFont>
    <p:embeddedFont>
      <p:font typeface="等线" panose="02010600030101010101" pitchFamily="2" charset="-122"/>
      <p:regular r:id="rId36"/>
    </p:embeddedFont>
    <p:embeddedFont>
      <p:font typeface="华文彩云" panose="02010800040101010101" pitchFamily="2" charset="-122"/>
      <p:regular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52" d="100"/>
          <a:sy n="52" d="100"/>
        </p:scale>
        <p:origin x="4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gs" Target="tags/tag1.xml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-14748" y="-1040461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5067031" y="6044082"/>
            <a:ext cx="26739249" cy="6771185"/>
            <a:chOff x="0" y="0"/>
            <a:chExt cx="35652332" cy="902824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8000"/>
            </a:blip>
            <a:srcRect l="7178" t="300" r="5763"/>
            <a:stretch>
              <a:fillRect/>
            </a:stretch>
          </p:blipFill>
          <p:spPr>
            <a:xfrm rot="-204630">
              <a:off x="15339058" y="1955827"/>
              <a:ext cx="20203844" cy="428042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8705" t="539" r="9200"/>
            <a:stretch>
              <a:fillRect/>
            </a:stretch>
          </p:blipFill>
          <p:spPr>
            <a:xfrm rot="504108">
              <a:off x="270191" y="1763564"/>
              <a:ext cx="24543597" cy="5501118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7549" t="300" r="22576"/>
          <a:stretch>
            <a:fillRect/>
          </a:stretch>
        </p:blipFill>
        <p:spPr>
          <a:xfrm rot="-10584727">
            <a:off x="13520628" y="-777599"/>
            <a:ext cx="8470926" cy="223602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362200" y="1089278"/>
            <a:ext cx="11976529" cy="243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90"/>
              </a:lnSpc>
            </a:pPr>
            <a:r>
              <a:rPr lang="zh-CN" altLang="en-US" sz="13545" dirty="0">
                <a:solidFill>
                  <a:srgbClr val="D00000"/>
                </a:solidFill>
                <a:ea typeface="思源宋体-粗体 Bold" panose="02020700000000000000" charset="-122"/>
              </a:rPr>
              <a:t>复兴之路展览</a:t>
            </a:r>
            <a:endParaRPr lang="en-US" sz="13545" dirty="0">
              <a:solidFill>
                <a:srgbClr val="D00000"/>
              </a:solidFill>
              <a:ea typeface="思源宋体-粗体 Bold" panose="02020700000000000000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339461" y="3756462"/>
            <a:ext cx="8216701" cy="3105155"/>
            <a:chOff x="25400" y="-25400"/>
            <a:chExt cx="10955601" cy="4140205"/>
          </a:xfrm>
        </p:grpSpPr>
        <p:grpSp>
          <p:nvGrpSpPr>
            <p:cNvPr id="11" name="Group 11"/>
            <p:cNvGrpSpPr/>
            <p:nvPr/>
          </p:nvGrpSpPr>
          <p:grpSpPr>
            <a:xfrm>
              <a:off x="284518" y="-7280"/>
              <a:ext cx="10437359" cy="4122085"/>
              <a:chOff x="0" y="-1438"/>
              <a:chExt cx="2061701" cy="81423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1438"/>
                <a:ext cx="2061701" cy="225690"/>
              </a:xfrm>
              <a:custGeom>
                <a:avLst/>
                <a:gdLst/>
                <a:ahLst/>
                <a:cxnLst/>
                <a:rect l="l" t="t" r="r" b="b"/>
                <a:pathLst>
                  <a:path w="2061701" h="225690">
                    <a:moveTo>
                      <a:pt x="0" y="0"/>
                    </a:moveTo>
                    <a:lnTo>
                      <a:pt x="2061701" y="0"/>
                    </a:lnTo>
                    <a:lnTo>
                      <a:pt x="2061701" y="225690"/>
                    </a:lnTo>
                    <a:lnTo>
                      <a:pt x="0" y="225690"/>
                    </a:lnTo>
                    <a:close/>
                  </a:path>
                </a:pathLst>
              </a:custGeom>
              <a:solidFill>
                <a:srgbClr val="D11616"/>
              </a:solidFill>
            </p:spPr>
            <p:txBody>
              <a:bodyPr/>
              <a:lstStyle/>
              <a:p>
                <a:r>
                  <a:rPr lang="zh-CN" altLang="en-US" sz="4000" b="1" dirty="0">
                    <a:solidFill>
                      <a:schemeClr val="bg1"/>
                    </a:solidFill>
                    <a:latin typeface="+mn-ea"/>
                  </a:rPr>
                  <a:t> 实现中华民族伟大复兴的中国梦</a:t>
                </a:r>
                <a:endParaRPr lang="zh-CN" altLang="en-US" sz="40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80"/>
                  </a:lnSpc>
                </a:pPr>
              </a:p>
            </p:txBody>
          </p:sp>
        </p:grpSp>
        <p:sp>
          <p:nvSpPr>
            <p:cNvPr id="15" name="AutoShape 15"/>
            <p:cNvSpPr/>
            <p:nvPr/>
          </p:nvSpPr>
          <p:spPr>
            <a:xfrm rot="5400000">
              <a:off x="10409722" y="545879"/>
              <a:ext cx="1142557" cy="0"/>
            </a:xfrm>
            <a:prstGeom prst="line">
              <a:avLst/>
            </a:prstGeom>
            <a:ln w="50800" cap="flat">
              <a:solidFill>
                <a:srgbClr val="D1161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5400000">
              <a:off x="-545879" y="545879"/>
              <a:ext cx="1142557" cy="0"/>
            </a:xfrm>
            <a:prstGeom prst="line">
              <a:avLst/>
            </a:prstGeom>
            <a:ln w="50800" cap="flat">
              <a:solidFill>
                <a:srgbClr val="D1161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17" name="AutoShape 17"/>
          <p:cNvSpPr/>
          <p:nvPr/>
        </p:nvSpPr>
        <p:spPr>
          <a:xfrm>
            <a:off x="0" y="4405203"/>
            <a:ext cx="1766380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6521620" y="4405203"/>
            <a:ext cx="1766380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文本框 18"/>
          <p:cNvSpPr txBox="1"/>
          <p:nvPr/>
        </p:nvSpPr>
        <p:spPr>
          <a:xfrm>
            <a:off x="3159181" y="6306713"/>
            <a:ext cx="1057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小组成员：</a:t>
            </a:r>
            <a:r>
              <a:rPr lang="en-US" altLang="zh-CN" sz="2400" dirty="0"/>
              <a:t> </a:t>
            </a:r>
            <a:r>
              <a:rPr lang="zh-CN" altLang="en-US" sz="2400" dirty="0"/>
              <a:t>吕佳雯  郑涵涵 马    琛   郑佳瑶 翁雅思   游嘉欣</a:t>
            </a:r>
            <a:r>
              <a:rPr lang="en-US" altLang="zh-CN" sz="2400" dirty="0"/>
              <a:t>  </a:t>
            </a:r>
            <a:r>
              <a:rPr lang="zh-CN" altLang="en-US" sz="2400" dirty="0"/>
              <a:t>吴思晴   </a:t>
            </a:r>
            <a:r>
              <a:rPr lang="zh-CN" altLang="en-US" sz="2400"/>
              <a:t>赵紫杭</a:t>
            </a:r>
            <a:endParaRPr lang="en-US" altLang="zh-CN" sz="2400" dirty="0"/>
          </a:p>
          <a:p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rcRect l="7549" t="300" r="22576"/>
          <a:stretch>
            <a:fillRect/>
          </a:stretch>
        </p:blipFill>
        <p:spPr>
          <a:xfrm rot="492673">
            <a:off x="-2273422" y="7738497"/>
            <a:ext cx="12021449" cy="31732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/>
          <a:srcRect l="18616" t="300" r="33644"/>
          <a:stretch>
            <a:fillRect/>
          </a:stretch>
        </p:blipFill>
        <p:spPr>
          <a:xfrm rot="-10130377">
            <a:off x="11388449" y="-918057"/>
            <a:ext cx="8470926" cy="327283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01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1000" y="495300"/>
            <a:ext cx="4769485" cy="14547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追梦的历程</a:t>
            </a:r>
            <a:endParaRPr kumimoji="0" lang="zh-CN" altLang="en-US" sz="4800" b="1" i="0" u="none" strike="noStrike" kern="1200" cap="none" spc="0" normalizeH="0" baseline="0" noProof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53200" y="1638300"/>
            <a:ext cx="69894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体现中华民族的非凡历史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2628900"/>
            <a:ext cx="18056225" cy="67113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07691" y="1766380"/>
            <a:ext cx="20103383" cy="6754241"/>
            <a:chOff x="0" y="0"/>
            <a:chExt cx="5294718" cy="17788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1778895"/>
            </a:xfrm>
            <a:custGeom>
              <a:avLst/>
              <a:gdLst/>
              <a:ahLst/>
              <a:cxnLst/>
              <a:rect l="l" t="t" r="r" b="b"/>
              <a:pathLst>
                <a:path w="5294718" h="1778895">
                  <a:moveTo>
                    <a:pt x="0" y="0"/>
                  </a:moveTo>
                  <a:lnTo>
                    <a:pt x="5294718" y="0"/>
                  </a:lnTo>
                  <a:lnTo>
                    <a:pt x="5294718" y="1778895"/>
                  </a:lnTo>
                  <a:lnTo>
                    <a:pt x="0" y="1778895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66931" y="4720320"/>
            <a:ext cx="8592369" cy="140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80"/>
              </a:lnSpc>
              <a:spcBef>
                <a:spcPct val="0"/>
              </a:spcBef>
            </a:pPr>
            <a:r>
              <a:rPr lang="zh-CN" altLang="en-US" sz="8200" dirty="0">
                <a:solidFill>
                  <a:srgbClr val="FFFFFF"/>
                </a:solidFill>
                <a:ea typeface="思源宋体-粗体 Bold" panose="02020700000000000000" charset="-122"/>
              </a:rPr>
              <a:t>人间正道是沧桑</a:t>
            </a:r>
            <a:endParaRPr lang="en-US" sz="8200" dirty="0">
              <a:solidFill>
                <a:srgbClr val="FFFFFF"/>
              </a:solidFill>
              <a:ea typeface="思源宋体-粗体 Bold" panose="020207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66931" y="4108084"/>
            <a:ext cx="1848669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ea typeface="思源宋体-粗体" panose="02020600000000000000" charset="-122"/>
              </a:rPr>
              <a:t>第二部分</a:t>
            </a:r>
            <a:endParaRPr lang="en-US" sz="3200" dirty="0">
              <a:solidFill>
                <a:srgbClr val="FFFFFF"/>
              </a:solidFill>
              <a:ea typeface="思源宋体-粗体" panose="02020600000000000000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4446" t="4132" b="19009"/>
          <a:stretch>
            <a:fillRect/>
          </a:stretch>
        </p:blipFill>
        <p:spPr>
          <a:xfrm>
            <a:off x="-1325120" y="5602145"/>
            <a:ext cx="19613120" cy="29184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0292507" y="1766380"/>
            <a:ext cx="13933587" cy="199722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3756" y="2428445"/>
            <a:ext cx="5010761" cy="5709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50"/>
              </a:lnSpc>
              <a:spcBef>
                <a:spcPct val="0"/>
              </a:spcBef>
            </a:pPr>
            <a:r>
              <a:rPr lang="en-US" sz="33465">
                <a:solidFill>
                  <a:srgbClr val="F5F5F5"/>
                </a:solidFill>
                <a:latin typeface="Alike" panose="02000000000000000000"/>
              </a:rPr>
              <a:t>02</a:t>
            </a:r>
            <a:endParaRPr lang="en-US" sz="33465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 rot="5400000">
            <a:off x="6000150" y="4699600"/>
            <a:ext cx="1688598" cy="61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5"/>
              </a:lnSpc>
              <a:spcBef>
                <a:spcPct val="0"/>
              </a:spcBef>
            </a:pPr>
            <a:r>
              <a:rPr lang="en-US" sz="3665">
                <a:solidFill>
                  <a:srgbClr val="F5F5F5"/>
                </a:solidFill>
                <a:latin typeface="Alike" panose="02000000000000000000"/>
              </a:rPr>
              <a:t>PART</a:t>
            </a:r>
            <a:endParaRPr lang="en-US" sz="3665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12" name="AutoShape 12"/>
          <p:cNvSpPr/>
          <p:nvPr/>
        </p:nvSpPr>
        <p:spPr>
          <a:xfrm rot="-10800000">
            <a:off x="8666931" y="9410700"/>
            <a:ext cx="9621069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10800000">
            <a:off x="0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8489910" y="768863"/>
            <a:ext cx="8769390" cy="31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75"/>
              </a:lnSpc>
            </a:pPr>
            <a:r>
              <a:rPr lang="en-US" sz="2095" spc="316">
                <a:solidFill>
                  <a:srgbClr val="545454"/>
                </a:solidFill>
                <a:latin typeface="Abirim" panose="01000503000000020003"/>
              </a:rPr>
              <a:t>WORK SUMMARY MEETING</a:t>
            </a:r>
            <a:endParaRPr lang="en-US" sz="2095" spc="316">
              <a:solidFill>
                <a:srgbClr val="545454"/>
              </a:solidFill>
              <a:latin typeface="Abirim" panose="0100050300000002000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6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02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"/>
          <a:srcRect l="18616" t="300" r="21264"/>
          <a:stretch>
            <a:fillRect/>
          </a:stretch>
        </p:blipFill>
        <p:spPr>
          <a:xfrm rot="-10734609">
            <a:off x="8122656" y="-1438878"/>
            <a:ext cx="10667623" cy="3272832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"/>
          <a:srcRect l="7549" t="300" r="22576"/>
          <a:stretch>
            <a:fillRect/>
          </a:stretch>
        </p:blipFill>
        <p:spPr>
          <a:xfrm>
            <a:off x="-2720798" y="8737154"/>
            <a:ext cx="12021449" cy="317323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70730" y="914399"/>
            <a:ext cx="10727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全面建成小康社会是实现中华民族伟大复兴中国梦的关键一步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5680" y="2481340"/>
            <a:ext cx="14706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2020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年底，现行标准下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9899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万农村贫困人口全部脱贫，完成了消除绝对贫困的艰巨任务。中国的减贫实践，创造了人类减贫史上的伟大奇迹。联合国秘书长古特雷斯赞扬，“过去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中国是为全球减贫作出最大贡献的国家”。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　　从实现温饱到总体小康，从全面建设小康社会到全面建成小康社会，在党的领导下，中国人民一步一个脚印，用拼搏奋进让千年小康梦在新时代变成现实。从生活层面看，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2020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年全国居民人均消费支出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21210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元，居民恩格尔系数为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30.2%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，消费结构从温饱型、小康型向富裕型、享受型转变。如今，在大江南北、城市乡村，昔日遥不可及的宽裕生活已经成为国人的生活常态。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全面建成小康社会是中国式现代化的全新起点。在“温饱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总体小康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全面小康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基本现代化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全面现代化”的逻辑链条中，全面建成小康社会是承前启后的关键一环。全面建成小康社会，在底线上，实现脱贫攻坚，标志着中国在历史上彻底摆脱贫困；在中线上，全国整体上达到全面小康的建设目标；在高线上，部分有条件的地区高质量发展建设共同富裕示范区，区域现代化达到较高水平，为我们全面建设社会主义现代化国家奠定坚实基础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6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02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"/>
          <a:srcRect l="18616" t="300" r="21264"/>
          <a:stretch>
            <a:fillRect/>
          </a:stretch>
        </p:blipFill>
        <p:spPr>
          <a:xfrm rot="-10734609">
            <a:off x="8122656" y="-1438878"/>
            <a:ext cx="10667623" cy="3272832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"/>
          <a:srcRect l="7549" t="300" r="22576"/>
          <a:stretch>
            <a:fillRect/>
          </a:stretch>
        </p:blipFill>
        <p:spPr>
          <a:xfrm>
            <a:off x="-2720798" y="8737154"/>
            <a:ext cx="12021449" cy="31732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91918" y="1020632"/>
            <a:ext cx="11201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经济实力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科技实力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综合国力跃上新的大台阶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6683" y="1707922"/>
            <a:ext cx="1357993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经济上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2010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年，中国国内生产总值达到了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万亿人民币，从全球排名第六位跃居到第二位，成为世界第二大经济体，人均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GDP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从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8592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元增加到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29670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元。随着我国在世界经济中的地位将持续上升，国民经济同世界经济的联系会更加紧密，因而在十四五规划中提出了加快构建以国内大循环为主体、国内国际双循环相互促进的新发展格局。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科技上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“一带一路”沿线的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国青年评选出了他们心目中中国的“新四大发明”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高铁、支付宝、共享单车和网购。中国已经成为世界上高速铁路建设运营规模最大、技术最全面、管理经验丰富的国家，截至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2019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年底，中国高速铁路营业里程已突破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3.5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万公里，居世界第一位。随着我国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IT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技术的成熟和移动设备的普及，越来越多的商家和消费者选择扫码支付，方便了人们的日常生活。共享单车的产生只为 “解决最后一公里”，而且经济又实惠，很多居民甚至将共享单车当做了最主要的出行方式。随着经济和互联网技术的发展，越来越多人的选择网上购物，方便快捷，省时省力，品种多，样式全。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513" y="5372991"/>
            <a:ext cx="4410075" cy="30053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6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02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"/>
          <a:srcRect l="18616" t="300" r="21264"/>
          <a:stretch>
            <a:fillRect/>
          </a:stretch>
        </p:blipFill>
        <p:spPr>
          <a:xfrm rot="-10734609">
            <a:off x="8122656" y="-1438878"/>
            <a:ext cx="10667623" cy="3272832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"/>
          <a:srcRect l="7549" t="300" r="22576"/>
          <a:stretch>
            <a:fillRect/>
          </a:stretch>
        </p:blipFill>
        <p:spPr>
          <a:xfrm>
            <a:off x="-2720798" y="8737154"/>
            <a:ext cx="12021449" cy="317323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40118" y="915965"/>
            <a:ext cx="12240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经济实力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科技实力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综合国力跃上新的大台阶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9577" y="1482847"/>
            <a:ext cx="12850789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综合国力上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中国作为最大的发展中国家，提出“人类命运共同体”、“一带一路”、“共商、共建、共享”等多赢和共赢的理念，顺应了世界潮流。作为一个大国，中国主动作为，积极传播这些理念，通过二十国集团领导人杭州峰会、“一带一路”国际合作高峰论坛这些主场外交以及其他的一些多边场合，久久为功地把这些先进理念引入国际秩序的重塑。“人类命运共同体”、“一带一路”、“共商、共建、共享”、“双创”等理念被写进联合国决议，标志着中国对联合国作出了新的思想贡献，体现了中国在硬实力上升的同时，软实力也在不断增强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中华民族的今天，“人间正道是沧桑”。改革开放以来，我们总结历史经验，不断艰辛探索，终于找到了实现中华民族伟大复兴的正确道路，取得了举世瞩目的伟大成就。在中国特色社会主义道路上，我国经济实力、综合国力大大增强，人民生活显著改善，实现了从温饱不足到奔向全面小康的历史性跨越，国际地位和国际影响力空前提升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0" y="2829617"/>
            <a:ext cx="3812289" cy="55341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07691" y="1766380"/>
            <a:ext cx="20103383" cy="6754241"/>
            <a:chOff x="0" y="0"/>
            <a:chExt cx="5294718" cy="17788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1778895"/>
            </a:xfrm>
            <a:custGeom>
              <a:avLst/>
              <a:gdLst/>
              <a:ahLst/>
              <a:cxnLst/>
              <a:rect l="l" t="t" r="r" b="b"/>
              <a:pathLst>
                <a:path w="5294718" h="1778895">
                  <a:moveTo>
                    <a:pt x="0" y="0"/>
                  </a:moveTo>
                  <a:lnTo>
                    <a:pt x="5294718" y="0"/>
                  </a:lnTo>
                  <a:lnTo>
                    <a:pt x="5294718" y="1778895"/>
                  </a:lnTo>
                  <a:lnTo>
                    <a:pt x="0" y="1778895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66931" y="4720320"/>
            <a:ext cx="8592369" cy="140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80"/>
              </a:lnSpc>
              <a:spcBef>
                <a:spcPct val="0"/>
              </a:spcBef>
            </a:pPr>
            <a:r>
              <a:rPr lang="zh-CN" altLang="en-US" sz="8200" dirty="0">
                <a:solidFill>
                  <a:srgbClr val="FFFFFF"/>
                </a:solidFill>
                <a:ea typeface="思源宋体-粗体 Bold" panose="02020700000000000000" charset="-122"/>
              </a:rPr>
              <a:t>长风破浪会有时</a:t>
            </a:r>
            <a:endParaRPr lang="en-US" sz="8200" dirty="0">
              <a:solidFill>
                <a:srgbClr val="FFFFFF"/>
              </a:solidFill>
              <a:ea typeface="思源宋体-粗体 Bold" panose="020207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66931" y="4108084"/>
            <a:ext cx="1848669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ea typeface="思源宋体-粗体" panose="02020600000000000000" charset="-122"/>
              </a:rPr>
              <a:t>第三部分</a:t>
            </a:r>
            <a:endParaRPr lang="en-US" sz="3200" dirty="0">
              <a:solidFill>
                <a:srgbClr val="FFFFFF"/>
              </a:solidFill>
              <a:ea typeface="思源宋体-粗体" panose="02020600000000000000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4446" t="4132" b="19009"/>
          <a:stretch>
            <a:fillRect/>
          </a:stretch>
        </p:blipFill>
        <p:spPr>
          <a:xfrm>
            <a:off x="-1325120" y="5602145"/>
            <a:ext cx="19613120" cy="29184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0292507" y="1766380"/>
            <a:ext cx="13933587" cy="199722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3756" y="2428445"/>
            <a:ext cx="5010761" cy="5709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50"/>
              </a:lnSpc>
              <a:spcBef>
                <a:spcPct val="0"/>
              </a:spcBef>
            </a:pPr>
            <a:r>
              <a:rPr lang="en-US" sz="33465">
                <a:solidFill>
                  <a:srgbClr val="F5F5F5"/>
                </a:solidFill>
                <a:latin typeface="Alike" panose="02000000000000000000"/>
              </a:rPr>
              <a:t>03</a:t>
            </a:r>
            <a:endParaRPr lang="en-US" sz="33465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 rot="5400000">
            <a:off x="6000150" y="4699600"/>
            <a:ext cx="1688598" cy="61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5"/>
              </a:lnSpc>
              <a:spcBef>
                <a:spcPct val="0"/>
              </a:spcBef>
            </a:pPr>
            <a:r>
              <a:rPr lang="en-US" sz="3665">
                <a:solidFill>
                  <a:srgbClr val="F5F5F5"/>
                </a:solidFill>
                <a:latin typeface="Alike" panose="02000000000000000000"/>
              </a:rPr>
              <a:t>PART</a:t>
            </a:r>
            <a:endParaRPr lang="en-US" sz="3665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12" name="AutoShape 12"/>
          <p:cNvSpPr/>
          <p:nvPr/>
        </p:nvSpPr>
        <p:spPr>
          <a:xfrm rot="-10800000">
            <a:off x="8666931" y="9410700"/>
            <a:ext cx="9621069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10800000">
            <a:off x="0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8489910" y="768863"/>
            <a:ext cx="8769390" cy="31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75"/>
              </a:lnSpc>
            </a:pPr>
            <a:r>
              <a:rPr lang="en-US" sz="2095" spc="316">
                <a:solidFill>
                  <a:srgbClr val="545454"/>
                </a:solidFill>
                <a:latin typeface="Abirim" panose="01000503000000020003"/>
              </a:rPr>
              <a:t>WORK SUMMARY MEETING</a:t>
            </a:r>
            <a:endParaRPr lang="en-US" sz="2095" spc="316">
              <a:solidFill>
                <a:srgbClr val="545454"/>
              </a:solidFill>
              <a:latin typeface="Abirim" panose="0100050300000002000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33600" y="2575217"/>
            <a:ext cx="13636855" cy="4353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“长风破浪会有时”，是习近平总书记在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2012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11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29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日参观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复兴之路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展览时的讲话中引用过的经典名句。在这次讲话中习总书记指出：“改革开放以来，我们总结历史经验，不断艰辛探索，终于找到了实现中华民族伟大复兴的正确道路，取得了举世瞩目的成果。这条道路就是中国特色社会主义。中华民族的明天，可以说是‘长风破浪会有时’。经过鸦片战争以来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170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多年的持续奋斗，中华民族伟大复兴展现出光明的前景。”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alibri" panose="020F0502020204030204"/>
              <a:ea typeface="思源宋体-粗体" panose="02020600000000000000" charset="-122"/>
              <a:cs typeface="+mn-cs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 l="4086" r="26663" b="1601"/>
          <a:stretch>
            <a:fillRect/>
          </a:stretch>
        </p:blipFill>
        <p:spPr>
          <a:xfrm>
            <a:off x="-4224161" y="8645507"/>
            <a:ext cx="11502214" cy="302356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 l="18616" t="300" r="21264"/>
          <a:stretch>
            <a:fillRect/>
          </a:stretch>
        </p:blipFill>
        <p:spPr>
          <a:xfrm rot="-10465303">
            <a:off x="10257015" y="-1296975"/>
            <a:ext cx="10667623" cy="327283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03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1074813" y="1649015"/>
            <a:ext cx="6135380" cy="378842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77845" y="923688"/>
            <a:ext cx="10453514" cy="725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3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00000"/>
                </a:solidFill>
                <a:effectLst/>
                <a:uLnTx/>
                <a:uFillTx/>
                <a:latin typeface="Calibri" panose="020F0502020204030204"/>
                <a:ea typeface="思源宋体-粗体 Bold" panose="02020700000000000000" charset="-122"/>
                <a:cs typeface="+mn-cs"/>
              </a:rPr>
              <a:t>中国在谋求自身发展的同时致力于全球的发展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00000"/>
              </a:solidFill>
              <a:effectLst/>
              <a:uLnTx/>
              <a:uFillTx/>
              <a:latin typeface="Calibri" panose="020F0502020204030204"/>
              <a:ea typeface="思源宋体-粗体 Bold" panose="02020700000000000000" charset="-122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4086" r="26663" b="1601"/>
          <a:stretch>
            <a:fillRect/>
          </a:stretch>
        </p:blipFill>
        <p:spPr>
          <a:xfrm>
            <a:off x="-4224161" y="8645507"/>
            <a:ext cx="11502214" cy="30235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6675" y="8321358"/>
            <a:ext cx="2352080" cy="52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一带一路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983604" y="8363870"/>
            <a:ext cx="3650752" cy="521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人类命运共同体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l="18616" t="300" r="21264"/>
          <a:stretch>
            <a:fillRect/>
          </a:stretch>
        </p:blipFill>
        <p:spPr>
          <a:xfrm rot="-10465303">
            <a:off x="10257015" y="-1296975"/>
            <a:ext cx="10667623" cy="3272832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03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2" y="5393012"/>
            <a:ext cx="5201989" cy="30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46" y="5364199"/>
            <a:ext cx="5132324" cy="30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9" y="1699310"/>
            <a:ext cx="5132493" cy="30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1880345" y="482672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神舟十五号发射成功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20" y="1677252"/>
            <a:ext cx="5132324" cy="30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8018573" y="482672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经济高质量发展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131359" y="484829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全面建成小康社会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209" y="1677251"/>
            <a:ext cx="5132493" cy="30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262" y="5324045"/>
            <a:ext cx="5132324" cy="309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13809457" y="85825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金砖五国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9" grpId="0"/>
      <p:bldP spid="30" grpId="0"/>
      <p:bldP spid="31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63771" y="3716235"/>
            <a:ext cx="14222389" cy="2516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    挥别波澜壮阔的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70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年，展望承载着民族复兴中国梦的又一个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70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年，习近平总书记的话语自信而坚定，“新征程上，不管乱云飞渡、风吹浪打，我们都要紧紧依靠人民，坚持自力更生、艰苦奋斗，以坚如磐石的信心、只争朝夕的劲头、坚韧不拔的毅力，一步一个脚印把前无古人的伟大事业推向前进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alibri" panose="020F0502020204030204"/>
              <a:ea typeface="思源宋体-粗体" panose="02020600000000000000" charset="-122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63772" y="2184575"/>
            <a:ext cx="14222389" cy="1223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alibri" panose="020F0502020204030204"/>
                <a:ea typeface="思源宋体-粗体" panose="02020600000000000000" charset="-122"/>
                <a:cs typeface="+mn-cs"/>
              </a:rPr>
              <a:t>  “一心中国梦，万古下泉诗。”实现中华民族伟大复兴，是近代以来中华民族最伟大的梦想。为中国人民谋幸福、为中华民族谋复兴，是中国共产党人矢志为之奋斗的初心和使命。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alibri" panose="020F0502020204030204"/>
              <a:ea typeface="思源宋体-粗体" panose="02020600000000000000" charset="-122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rcRect l="4086" r="26663" b="1601"/>
          <a:stretch>
            <a:fillRect/>
          </a:stretch>
        </p:blipFill>
        <p:spPr>
          <a:xfrm>
            <a:off x="-4224161" y="8645507"/>
            <a:ext cx="11502214" cy="30235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rcRect l="18616" t="300" r="21264"/>
          <a:stretch>
            <a:fillRect/>
          </a:stretch>
        </p:blipFill>
        <p:spPr>
          <a:xfrm rot="-10465303">
            <a:off x="10257015" y="-1296975"/>
            <a:ext cx="10667623" cy="32728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03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1200" y="7485688"/>
            <a:ext cx="13111282" cy="5015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ts val="25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00000"/>
                    </a:gs>
                    <a:gs pos="50000">
                      <a:srgbClr val="E6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uLnTx/>
                <a:uFillTx/>
                <a:latin typeface="等线" panose="02010600030101010101" pitchFamily="2" charset="-122"/>
                <a:ea typeface="思源宋体-粗体" panose="02020600000000000000" charset="-122"/>
                <a:cs typeface="Times New Roman" panose="02020603050405020304" pitchFamily="18" charset="0"/>
              </a:rPr>
              <a:t>风正劲，帆高悬，中国号巨轮向着梦想劈波斩浪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alibri" panose="020F0502020204030204"/>
              <a:ea typeface="思源宋体-粗体" panose="02020600000000000000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07691" y="1766380"/>
            <a:ext cx="20103383" cy="6754241"/>
            <a:chOff x="0" y="0"/>
            <a:chExt cx="5294718" cy="17788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1778895"/>
            </a:xfrm>
            <a:custGeom>
              <a:avLst/>
              <a:gdLst/>
              <a:ahLst/>
              <a:cxnLst/>
              <a:rect l="l" t="t" r="r" b="b"/>
              <a:pathLst>
                <a:path w="5294718" h="1778895">
                  <a:moveTo>
                    <a:pt x="0" y="0"/>
                  </a:moveTo>
                  <a:lnTo>
                    <a:pt x="5294718" y="0"/>
                  </a:lnTo>
                  <a:lnTo>
                    <a:pt x="5294718" y="1778895"/>
                  </a:lnTo>
                  <a:lnTo>
                    <a:pt x="0" y="1778895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66931" y="4720320"/>
            <a:ext cx="8592369" cy="140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80"/>
              </a:lnSpc>
              <a:spcBef>
                <a:spcPct val="0"/>
              </a:spcBef>
            </a:pPr>
            <a:r>
              <a:rPr lang="zh-CN" altLang="en-US" sz="8200" dirty="0">
                <a:solidFill>
                  <a:srgbClr val="FFFFFF"/>
                </a:solidFill>
                <a:ea typeface="思源宋体-粗体 Bold" panose="02020700000000000000" charset="-122"/>
              </a:rPr>
              <a:t>奋力实现中国梦</a:t>
            </a:r>
            <a:endParaRPr lang="en-US" sz="8200" dirty="0">
              <a:solidFill>
                <a:srgbClr val="FFFFFF"/>
              </a:solidFill>
              <a:ea typeface="思源宋体-粗体 Bold" panose="020207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66931" y="4108084"/>
            <a:ext cx="17288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ea typeface="思源宋体-粗体" panose="02020600000000000000" charset="-122"/>
              </a:rPr>
              <a:t>第四部分</a:t>
            </a:r>
            <a:r>
              <a:rPr lang="en-US" sz="3200">
                <a:solidFill>
                  <a:srgbClr val="FFFFFF"/>
                </a:solidFill>
                <a:latin typeface="思源宋体-粗体" panose="02020600000000000000" charset="-122"/>
              </a:rPr>
              <a:t> </a:t>
            </a:r>
            <a:endParaRPr lang="en-US" sz="3200">
              <a:solidFill>
                <a:srgbClr val="FFFFFF"/>
              </a:solidFill>
              <a:latin typeface="思源宋体-粗体" panose="02020600000000000000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4446" t="4132" b="19009"/>
          <a:stretch>
            <a:fillRect/>
          </a:stretch>
        </p:blipFill>
        <p:spPr>
          <a:xfrm>
            <a:off x="-1325120" y="5602145"/>
            <a:ext cx="19613120" cy="29184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0292507" y="1766380"/>
            <a:ext cx="13933587" cy="199722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3756" y="2428445"/>
            <a:ext cx="5010761" cy="5709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50"/>
              </a:lnSpc>
              <a:spcBef>
                <a:spcPct val="0"/>
              </a:spcBef>
            </a:pPr>
            <a:r>
              <a:rPr lang="en-US" sz="33465">
                <a:solidFill>
                  <a:srgbClr val="F5F5F5"/>
                </a:solidFill>
                <a:latin typeface="Alike" panose="02000000000000000000"/>
              </a:rPr>
              <a:t>04</a:t>
            </a:r>
            <a:endParaRPr lang="en-US" sz="33465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 rot="5400000">
            <a:off x="6000150" y="4699600"/>
            <a:ext cx="1688598" cy="61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5"/>
              </a:lnSpc>
              <a:spcBef>
                <a:spcPct val="0"/>
              </a:spcBef>
            </a:pPr>
            <a:r>
              <a:rPr lang="en-US" sz="3665">
                <a:solidFill>
                  <a:srgbClr val="F5F5F5"/>
                </a:solidFill>
                <a:latin typeface="Alike" panose="02000000000000000000"/>
              </a:rPr>
              <a:t>PART</a:t>
            </a:r>
            <a:endParaRPr lang="en-US" sz="3665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12" name="AutoShape 12"/>
          <p:cNvSpPr/>
          <p:nvPr/>
        </p:nvSpPr>
        <p:spPr>
          <a:xfrm rot="-10800000">
            <a:off x="8666931" y="9410700"/>
            <a:ext cx="9621069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10800000">
            <a:off x="0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8489910" y="768863"/>
            <a:ext cx="8769390" cy="31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75"/>
              </a:lnSpc>
            </a:pPr>
            <a:r>
              <a:rPr lang="en-US" sz="2095" spc="316">
                <a:solidFill>
                  <a:srgbClr val="545454"/>
                </a:solidFill>
                <a:latin typeface="Abirim" panose="01000503000000020003"/>
              </a:rPr>
              <a:t>WORK SUMMARY MEETING</a:t>
            </a:r>
            <a:endParaRPr lang="en-US" sz="2095" spc="316">
              <a:solidFill>
                <a:srgbClr val="545454"/>
              </a:solidFill>
              <a:latin typeface="Abirim" panose="0100050300000002000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-14748" y="-1040461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5067031" y="6044082"/>
            <a:ext cx="26739249" cy="6771185"/>
            <a:chOff x="0" y="0"/>
            <a:chExt cx="35652332" cy="902824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98000"/>
            </a:blip>
            <a:srcRect l="7178" t="300" r="5763"/>
            <a:stretch>
              <a:fillRect/>
            </a:stretch>
          </p:blipFill>
          <p:spPr>
            <a:xfrm rot="-204630">
              <a:off x="15339058" y="1955827"/>
              <a:ext cx="20203844" cy="428042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8705" t="539" r="9200"/>
            <a:stretch>
              <a:fillRect/>
            </a:stretch>
          </p:blipFill>
          <p:spPr>
            <a:xfrm rot="504108">
              <a:off x="270191" y="1763564"/>
              <a:ext cx="24543597" cy="5501118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7549" t="300" r="22576"/>
          <a:stretch>
            <a:fillRect/>
          </a:stretch>
        </p:blipFill>
        <p:spPr>
          <a:xfrm rot="-10584727">
            <a:off x="13520628" y="-777599"/>
            <a:ext cx="8470926" cy="223602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8600" y="724345"/>
            <a:ext cx="186542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/>
              <a:t>小组成员及分工：</a:t>
            </a:r>
            <a:endParaRPr lang="en-US" altLang="zh-CN" sz="4400" dirty="0"/>
          </a:p>
          <a:p>
            <a:pPr algn="ctr"/>
            <a:endParaRPr lang="en-US" altLang="zh-CN" sz="4400" dirty="0"/>
          </a:p>
          <a:p>
            <a:pPr algn="just"/>
            <a:r>
              <a:rPr lang="zh-CN" altLang="en-US" sz="3600" dirty="0"/>
              <a:t>吕佳雯</a:t>
            </a:r>
            <a:r>
              <a:rPr lang="en-US" altLang="zh-CN" sz="3600" dirty="0"/>
              <a:t>21101312</a:t>
            </a:r>
            <a:r>
              <a:rPr lang="zh-CN" altLang="en-US" sz="3600" dirty="0"/>
              <a:t>（讲解</a:t>
            </a:r>
            <a:r>
              <a:rPr lang="en-US" altLang="zh-CN" sz="3600" dirty="0"/>
              <a:t>PPT</a:t>
            </a:r>
            <a:r>
              <a:rPr lang="zh-CN" altLang="en-US" sz="3600" dirty="0"/>
              <a:t>）                     郑涵涵</a:t>
            </a:r>
            <a:r>
              <a:rPr lang="en-US" altLang="zh-CN" sz="3600" dirty="0"/>
              <a:t>21101322</a:t>
            </a:r>
            <a:r>
              <a:rPr lang="zh-CN" altLang="en-US" sz="3600" dirty="0"/>
              <a:t>（制作</a:t>
            </a:r>
            <a:r>
              <a:rPr lang="en-US" altLang="zh-CN" sz="3600" dirty="0"/>
              <a:t>PPT</a:t>
            </a:r>
            <a:r>
              <a:rPr lang="zh-CN" altLang="en-US" sz="3600" dirty="0"/>
              <a:t>第二部分）</a:t>
            </a:r>
            <a:endParaRPr lang="en-US" altLang="zh-CN" sz="3600" dirty="0"/>
          </a:p>
          <a:p>
            <a:pPr algn="just"/>
            <a:r>
              <a:rPr lang="zh-CN" altLang="en-US" sz="3600" dirty="0"/>
              <a:t>马    琛</a:t>
            </a:r>
            <a:r>
              <a:rPr lang="en-US" altLang="zh-CN" sz="3600" dirty="0"/>
              <a:t>21101314</a:t>
            </a:r>
            <a:r>
              <a:rPr lang="zh-CN" altLang="en-US" sz="3600" dirty="0"/>
              <a:t>（讲解</a:t>
            </a:r>
            <a:r>
              <a:rPr lang="en-US" altLang="zh-CN" sz="3600" dirty="0"/>
              <a:t>PPT</a:t>
            </a:r>
            <a:r>
              <a:rPr lang="zh-CN" altLang="en-US" sz="3600" dirty="0"/>
              <a:t>）                     郑佳瑶</a:t>
            </a:r>
            <a:r>
              <a:rPr lang="en-US" altLang="zh-CN" sz="3600" dirty="0"/>
              <a:t>21101324</a:t>
            </a:r>
            <a:r>
              <a:rPr lang="zh-CN" altLang="en-US" sz="3600" dirty="0"/>
              <a:t>（制作视频）</a:t>
            </a:r>
            <a:endParaRPr lang="en-US" altLang="zh-CN" sz="3600" dirty="0"/>
          </a:p>
          <a:p>
            <a:pPr algn="just"/>
            <a:r>
              <a:rPr lang="zh-CN" altLang="en-US" sz="3600" dirty="0"/>
              <a:t>翁雅思</a:t>
            </a:r>
            <a:r>
              <a:rPr lang="en-US" altLang="zh-CN" sz="3600" dirty="0"/>
              <a:t>21101315</a:t>
            </a:r>
            <a:r>
              <a:rPr lang="zh-CN" altLang="en-US" sz="3600" dirty="0"/>
              <a:t> （制作</a:t>
            </a:r>
            <a:r>
              <a:rPr lang="en-US" altLang="zh-CN" sz="3600" dirty="0"/>
              <a:t>PPT</a:t>
            </a:r>
            <a:r>
              <a:rPr lang="zh-CN" altLang="en-US" sz="3600" dirty="0"/>
              <a:t>第一部分）  游嘉欣</a:t>
            </a:r>
            <a:r>
              <a:rPr lang="en-US" altLang="zh-CN" sz="3600" dirty="0"/>
              <a:t>21101325</a:t>
            </a:r>
            <a:r>
              <a:rPr lang="zh-CN" altLang="en-US" sz="3600" dirty="0"/>
              <a:t>（制作视频）</a:t>
            </a:r>
            <a:endParaRPr lang="en-US" altLang="zh-CN" sz="3600" dirty="0"/>
          </a:p>
          <a:p>
            <a:pPr algn="just"/>
            <a:r>
              <a:rPr lang="zh-CN" altLang="en-US" sz="3600" dirty="0"/>
              <a:t>吴思晴</a:t>
            </a:r>
            <a:r>
              <a:rPr lang="en-US" altLang="zh-CN" sz="3600" dirty="0"/>
              <a:t>21101316</a:t>
            </a:r>
            <a:r>
              <a:rPr lang="zh-CN" altLang="en-US" sz="3600" dirty="0"/>
              <a:t>（制作</a:t>
            </a:r>
            <a:r>
              <a:rPr lang="en-US" altLang="zh-CN" sz="3600" dirty="0"/>
              <a:t>PPT</a:t>
            </a:r>
            <a:r>
              <a:rPr lang="zh-CN" altLang="en-US" sz="3600" dirty="0"/>
              <a:t>第四部分）   赵紫杭</a:t>
            </a:r>
            <a:r>
              <a:rPr lang="en-US" altLang="zh-CN" sz="3600" dirty="0"/>
              <a:t>21203219</a:t>
            </a:r>
            <a:r>
              <a:rPr lang="zh-CN" altLang="en-US" sz="3600" dirty="0"/>
              <a:t>（制作</a:t>
            </a:r>
            <a:r>
              <a:rPr lang="en-US" altLang="zh-CN" sz="3600" dirty="0"/>
              <a:t>PPT</a:t>
            </a:r>
            <a:r>
              <a:rPr lang="zh-CN" altLang="en-US" sz="3600" dirty="0"/>
              <a:t>第三部分）</a:t>
            </a:r>
            <a:endParaRPr lang="en-US" altLang="zh-CN" sz="3600" dirty="0"/>
          </a:p>
          <a:p>
            <a:endParaRPr lang="zh-CN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1716496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4086" r="26663" b="1601"/>
          <a:stretch>
            <a:fillRect/>
          </a:stretch>
        </p:blipFill>
        <p:spPr>
          <a:xfrm>
            <a:off x="-4224161" y="8645507"/>
            <a:ext cx="11502214" cy="3023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8616" t="300" r="21264"/>
          <a:stretch>
            <a:fillRect/>
          </a:stretch>
        </p:blipFill>
        <p:spPr>
          <a:xfrm rot="-10465303">
            <a:off x="10257015" y="-1296975"/>
            <a:ext cx="10667623" cy="32728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9325" y="3086858"/>
            <a:ext cx="5370452" cy="4944328"/>
            <a:chOff x="599325" y="3086858"/>
            <a:chExt cx="5370452" cy="4944328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9325" y="6870582"/>
              <a:ext cx="5370452" cy="1160604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108512" y="3086858"/>
              <a:ext cx="2352080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zh-CN" altLang="en-US" sz="3500" dirty="0">
                  <a:solidFill>
                    <a:srgbClr val="D00000"/>
                  </a:solidFill>
                  <a:ea typeface="思源宋体-粗体 Bold" panose="02020700000000000000" charset="-122"/>
                </a:rPr>
                <a:t>国家富强</a:t>
              </a:r>
              <a:endParaRPr lang="en-US" sz="3500" dirty="0">
                <a:solidFill>
                  <a:srgbClr val="D00000"/>
                </a:solidFill>
                <a:ea typeface="思源宋体-粗体 Bold" panose="02020700000000000000" charset="-122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6683" y="3988317"/>
              <a:ext cx="5035738" cy="1667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50"/>
                </a:lnSpc>
                <a:spcBef>
                  <a:spcPct val="0"/>
                </a:spcBef>
              </a:pPr>
              <a:r>
                <a:rPr lang="zh-CN" altLang="en-US" sz="2400" u="none" dirty="0">
                  <a:solidFill>
                    <a:srgbClr val="545454"/>
                  </a:solidFill>
                  <a:ea typeface="思源宋体-粗体" panose="02020600000000000000" charset="-122"/>
                </a:rPr>
                <a:t>我国综合国力进一步增强，中国特色社会主义事业进一步发展和完善。经济更发达，科技创新在经济发展中的驱动力更加强劲，政治更民主，文化更繁荣，社会更和谐，生态更美好。</a:t>
              </a:r>
              <a:endParaRPr lang="en-US" sz="2400" u="none" dirty="0">
                <a:solidFill>
                  <a:srgbClr val="545454"/>
                </a:solidFill>
                <a:ea typeface="思源宋体-粗体" panose="02020600000000000000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056205" y="3086858"/>
            <a:ext cx="5370452" cy="4944328"/>
            <a:chOff x="12056205" y="3086858"/>
            <a:chExt cx="5370452" cy="4944328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056205" y="6870582"/>
              <a:ext cx="5370452" cy="1160604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3565391" y="3086858"/>
              <a:ext cx="2352080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zh-CN" altLang="en-US" sz="3500" dirty="0">
                  <a:solidFill>
                    <a:srgbClr val="D00000"/>
                  </a:solidFill>
                  <a:ea typeface="思源宋体-粗体 Bold" panose="02020700000000000000" charset="-122"/>
                </a:rPr>
                <a:t>人民幸福</a:t>
              </a:r>
              <a:endParaRPr lang="en-US" sz="3500" dirty="0">
                <a:solidFill>
                  <a:srgbClr val="D00000"/>
                </a:solidFill>
                <a:ea typeface="思源宋体-粗体 Bold" panose="02020700000000000000" charset="-122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223562" y="3988317"/>
              <a:ext cx="5035738" cy="1667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5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rgbClr val="545454"/>
                  </a:solidFill>
                  <a:ea typeface="思源宋体-粗体" panose="02020600000000000000" charset="-122"/>
                </a:rPr>
                <a:t>人民权利保障更加充分、人人得共同发展，生活在伟大祖国和伟大时代的中国人民，共同享有人生出彩的机会，共同享有梦想成真的机会，共同享有同祖国和时代一起成长与进步的机会。</a:t>
              </a:r>
              <a:endParaRPr lang="en-US" sz="2400" u="none" dirty="0">
                <a:solidFill>
                  <a:srgbClr val="545454"/>
                </a:solidFill>
                <a:ea typeface="思源宋体-粗体" panose="0202060000000000000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91417" y="2310768"/>
            <a:ext cx="5370452" cy="4944328"/>
            <a:chOff x="6291417" y="2310768"/>
            <a:chExt cx="5370452" cy="494432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291417" y="6094492"/>
              <a:ext cx="5370452" cy="1160604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7967960" y="2310768"/>
              <a:ext cx="2352080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zh-CN" altLang="en-US" sz="3500" dirty="0">
                  <a:solidFill>
                    <a:srgbClr val="D00000"/>
                  </a:solidFill>
                  <a:ea typeface="思源宋体-粗体 Bold" panose="02020700000000000000" charset="-122"/>
                </a:rPr>
                <a:t>民族振兴</a:t>
              </a:r>
              <a:endParaRPr lang="en-US" sz="3500" dirty="0">
                <a:solidFill>
                  <a:srgbClr val="D00000"/>
                </a:solidFill>
                <a:ea typeface="思源宋体-粗体 Bold" panose="02020700000000000000" charset="-122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626131" y="3212227"/>
              <a:ext cx="5035738" cy="2333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50"/>
                </a:lnSpc>
                <a:spcBef>
                  <a:spcPct val="0"/>
                </a:spcBef>
              </a:pPr>
              <a:r>
                <a:rPr lang="zh-CN" altLang="en-US" sz="2400" u="none" dirty="0">
                  <a:solidFill>
                    <a:srgbClr val="545454"/>
                  </a:solidFill>
                  <a:ea typeface="思源宋体-粗体" panose="02020600000000000000" charset="-122"/>
                </a:rPr>
                <a:t>通过自身的不断发展与强大，继承并创造中华民族的优秀文化以及先进的文明成果，进而使中华民族再次处于世界领先地位，再次以高昂的姿态屹立于世界民族之林。民族振兴，也会更好地造福世界人民，共创世界美好未来。</a:t>
              </a:r>
              <a:endParaRPr lang="en-US" sz="2400" u="none" dirty="0">
                <a:solidFill>
                  <a:srgbClr val="545454"/>
                </a:solidFill>
                <a:ea typeface="思源宋体-粗体" panose="02020600000000000000" charset="-122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865211" y="1145624"/>
            <a:ext cx="1474907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2095" spc="316" dirty="0">
                <a:solidFill>
                  <a:srgbClr val="F5F5F5"/>
                </a:solidFill>
                <a:latin typeface="Alike" panose="02000000000000000000"/>
              </a:rPr>
              <a:t>PART  4</a:t>
            </a:r>
            <a:endParaRPr lang="en-US" sz="2095" spc="316" dirty="0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525219" y="791690"/>
            <a:ext cx="4155477" cy="755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5"/>
              </a:lnSpc>
              <a:spcBef>
                <a:spcPct val="0"/>
              </a:spcBef>
            </a:pPr>
            <a:r>
              <a:rPr lang="zh-CN" altLang="en-US" sz="4500" dirty="0">
                <a:solidFill>
                  <a:srgbClr val="D00000"/>
                </a:solidFill>
                <a:ea typeface="思源宋体-粗体 Bold" panose="02020700000000000000" charset="-122"/>
              </a:rPr>
              <a:t>中国梦的内涵</a:t>
            </a:r>
            <a:endParaRPr lang="en-US" sz="4500" dirty="0">
              <a:solidFill>
                <a:srgbClr val="D00000"/>
              </a:solidFill>
              <a:latin typeface="思源宋体-粗体 Bold" panose="020207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91627" y="2041276"/>
            <a:ext cx="10457373" cy="728933"/>
            <a:chOff x="-23962" y="-777"/>
            <a:chExt cx="9980762" cy="971912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-23962" y="-777"/>
              <a:ext cx="9980762" cy="971912"/>
              <a:chOff x="-5645" y="-183"/>
              <a:chExt cx="2351300" cy="22896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5645" y="-183"/>
                <a:ext cx="128129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1281290" h="228966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D3D3D3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-5645" y="-183"/>
                <a:ext cx="235130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1281290" h="228966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D00000"/>
              </a:solidFill>
            </p:spPr>
            <p:txBody>
              <a:bodyPr/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      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实现中国梦必须走中国道路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——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中国特色社会主义道路</a:t>
                </a:r>
                <a:endParaRPr lang="zh-CN" altLang="en-US" sz="2400" dirty="0">
                  <a:solidFill>
                    <a:schemeClr val="bg1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endParaRPr>
              </a:p>
            </p:txBody>
          </p:sp>
        </p:grpSp>
      </p:grpSp>
      <p:sp>
        <p:nvSpPr>
          <p:cNvPr id="30" name="TextBox 30"/>
          <p:cNvSpPr txBox="1"/>
          <p:nvPr/>
        </p:nvSpPr>
        <p:spPr>
          <a:xfrm>
            <a:off x="932335" y="3131295"/>
            <a:ext cx="8821265" cy="4455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457200"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u="none" dirty="0">
                <a:solidFill>
                  <a:srgbClr val="545454"/>
                </a:solidFill>
                <a:ea typeface="思源宋体-粗体" panose="02020600000000000000" charset="-122"/>
              </a:rPr>
              <a:t>没有正确的道路，再美好的愿景、再伟大的梦想，都不能实现。历史和现实充分证明，无论是封闭僵化的老路，还是改旗易帜的邪路，都是绝路、死路。只有中国特色社会主义道路才是一条通往复兴梦想的康庄大道、人间正道，才能发展中国、稳定中国。必须继续拓展和走好适合中国国情的发展道路，增强对中国特色社会主义的道路自信、理论自信、制度自信、文化自信。</a:t>
            </a:r>
            <a:endParaRPr lang="en-US" sz="2800" b="1" u="none" dirty="0">
              <a:solidFill>
                <a:srgbClr val="545454"/>
              </a:solidFill>
              <a:ea typeface="思源宋体-粗体" panose="02020600000000000000" charset="-122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rcRect l="4086" r="26663" b="1601"/>
          <a:stretch>
            <a:fillRect/>
          </a:stretch>
        </p:blipFill>
        <p:spPr>
          <a:xfrm>
            <a:off x="-4224161" y="8645507"/>
            <a:ext cx="11502214" cy="302356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"/>
          <a:srcRect l="18616" t="300" r="28945"/>
          <a:stretch>
            <a:fillRect/>
          </a:stretch>
        </p:blipFill>
        <p:spPr>
          <a:xfrm rot="-10465303">
            <a:off x="11616779" y="-1230729"/>
            <a:ext cx="9304632" cy="327283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sp>
        <p:nvSpPr>
          <p:cNvPr id="37" name="AutoShape 37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8" name="Group 38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865211" y="1145624"/>
            <a:ext cx="1474907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2095" spc="316" dirty="0">
                <a:solidFill>
                  <a:srgbClr val="F5F5F5"/>
                </a:solidFill>
                <a:latin typeface="Alike" panose="02000000000000000000"/>
              </a:rPr>
              <a:t>PART  4</a:t>
            </a:r>
            <a:endParaRPr lang="en-US" sz="2095" spc="316" dirty="0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525218" y="791690"/>
            <a:ext cx="5018581" cy="755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05"/>
              </a:lnSpc>
              <a:spcBef>
                <a:spcPct val="0"/>
              </a:spcBef>
            </a:pPr>
            <a:r>
              <a:rPr lang="zh-CN" altLang="en-US" sz="4500" dirty="0">
                <a:solidFill>
                  <a:srgbClr val="D00000"/>
                </a:solidFill>
                <a:ea typeface="思源宋体-粗体 Bold" panose="02020700000000000000" charset="-122"/>
              </a:rPr>
              <a:t>实现中国梦的途径</a:t>
            </a:r>
            <a:endParaRPr lang="en-US" sz="4500" dirty="0">
              <a:solidFill>
                <a:srgbClr val="D00000"/>
              </a:solidFill>
              <a:ea typeface="思源宋体-粗体 Bold" panose="020207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761" y="3413846"/>
            <a:ext cx="8077200" cy="56540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70393" y="1494595"/>
            <a:ext cx="16477173" cy="759532"/>
            <a:chOff x="-36824" y="-729687"/>
            <a:chExt cx="9980762" cy="1012712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-36824" y="-729687"/>
              <a:ext cx="9980762" cy="1012712"/>
              <a:chOff x="-8675" y="-171902"/>
              <a:chExt cx="2351300" cy="23857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8675" y="-171902"/>
                <a:ext cx="128129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1281290" h="228966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D3D3D3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-8675" y="-162290"/>
                <a:ext cx="235130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1281290" h="228966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D00000"/>
              </a:solidFill>
            </p:spPr>
            <p:txBody>
              <a:bodyPr/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      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实现中国梦必须走弘扬中国精神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——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以爱国主义为核心的民族精神和以改革创新为核心的时代精神</a:t>
                </a:r>
                <a:endParaRPr lang="zh-CN" altLang="en-US" sz="2400" dirty="0">
                  <a:solidFill>
                    <a:schemeClr val="bg1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endParaRPr>
              </a:p>
            </p:txBody>
          </p:sp>
        </p:grpSp>
      </p:grpSp>
      <p:sp>
        <p:nvSpPr>
          <p:cNvPr id="30" name="TextBox 30"/>
          <p:cNvSpPr txBox="1"/>
          <p:nvPr/>
        </p:nvSpPr>
        <p:spPr>
          <a:xfrm>
            <a:off x="665203" y="2412596"/>
            <a:ext cx="16477173" cy="2711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457200"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400" u="none" dirty="0">
                <a:solidFill>
                  <a:srgbClr val="545454"/>
                </a:solidFill>
                <a:ea typeface="思源宋体-粗体" panose="02020600000000000000" charset="-122"/>
              </a:rPr>
              <a:t>伟大的梦想，需要伟大的精神作支撑。没有振奋的精神、高尚的品格、坚定的志向， 一个民族不可能自立于世界民族之林。实现中国梦，要求中华民族不仅在物质上强大起来，而且在精神上强大起来。中国精神是凝心聚力的兴国之魂、强国之魂。爱国主义维系着华夏大地上各个民族的团结统一，激励着一代代中华儿女为祖国发展繁荣不懈奋斗</a:t>
            </a:r>
            <a:r>
              <a:rPr lang="zh-CN" altLang="en-US" sz="2400" dirty="0">
                <a:solidFill>
                  <a:srgbClr val="545454"/>
                </a:solidFill>
                <a:ea typeface="思源宋体-粗体" panose="02020600000000000000" charset="-122"/>
              </a:rPr>
              <a:t>；</a:t>
            </a:r>
            <a:r>
              <a:rPr lang="zh-CN" altLang="en-US" sz="2400" u="none" dirty="0">
                <a:solidFill>
                  <a:srgbClr val="545454"/>
                </a:solidFill>
                <a:ea typeface="思源宋体-粗体" panose="02020600000000000000" charset="-122"/>
              </a:rPr>
              <a:t>改革创新体现中华民族最深沉的民族禀赋，反映当代中国发展进步的要求，始终是鞭策中华儿女与时俱进的精神力量。必须弘扬中国精神，不断振奋全民族的精气神，不断增强团结一心的精神纽带、自强不息的精神动力。</a:t>
            </a:r>
            <a:endParaRPr lang="en-US" sz="2400" u="none" dirty="0">
              <a:solidFill>
                <a:srgbClr val="545454"/>
              </a:solidFill>
              <a:ea typeface="思源宋体-粗体" panose="02020600000000000000" charset="-122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-1242713" y="9640968"/>
            <a:ext cx="20103383" cy="1028700"/>
            <a:chOff x="0" y="0"/>
            <a:chExt cx="5294718" cy="27093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rcRect l="4086" r="26663" b="1601"/>
          <a:stretch>
            <a:fillRect/>
          </a:stretch>
        </p:blipFill>
        <p:spPr>
          <a:xfrm>
            <a:off x="-4299187" y="8724933"/>
            <a:ext cx="11502214" cy="302356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"/>
          <a:srcRect l="18616" t="300" r="28945"/>
          <a:stretch>
            <a:fillRect/>
          </a:stretch>
        </p:blipFill>
        <p:spPr>
          <a:xfrm rot="-10465303">
            <a:off x="11616779" y="-1230729"/>
            <a:ext cx="9304632" cy="327283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334999" y="9640968"/>
            <a:ext cx="8505107" cy="1219112"/>
          </a:xfrm>
          <a:prstGeom prst="rect">
            <a:avLst/>
          </a:prstGeom>
        </p:spPr>
      </p:pic>
      <p:sp>
        <p:nvSpPr>
          <p:cNvPr id="37" name="AutoShape 37"/>
          <p:cNvSpPr/>
          <p:nvPr/>
        </p:nvSpPr>
        <p:spPr>
          <a:xfrm rot="-10800000">
            <a:off x="-708224" y="377901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38" name="Group 38"/>
          <p:cNvGrpSpPr/>
          <p:nvPr/>
        </p:nvGrpSpPr>
        <p:grpSpPr>
          <a:xfrm>
            <a:off x="665203" y="511239"/>
            <a:ext cx="1573435" cy="543972"/>
            <a:chOff x="0" y="0"/>
            <a:chExt cx="414403" cy="14326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836417" y="673999"/>
            <a:ext cx="1474907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2095" spc="316" dirty="0">
                <a:solidFill>
                  <a:srgbClr val="F5F5F5"/>
                </a:solidFill>
                <a:latin typeface="Alike" panose="02000000000000000000"/>
              </a:rPr>
              <a:t>PART  4</a:t>
            </a:r>
            <a:endParaRPr lang="en-US" sz="2095" spc="316" dirty="0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516951" y="399407"/>
            <a:ext cx="5018581" cy="755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05"/>
              </a:lnSpc>
              <a:spcBef>
                <a:spcPct val="0"/>
              </a:spcBef>
            </a:pPr>
            <a:r>
              <a:rPr lang="zh-CN" altLang="en-US" sz="4500" dirty="0">
                <a:solidFill>
                  <a:srgbClr val="D00000"/>
                </a:solidFill>
                <a:ea typeface="思源宋体-粗体 Bold" panose="02020700000000000000" charset="-122"/>
              </a:rPr>
              <a:t>实现中国梦的途径</a:t>
            </a:r>
            <a:endParaRPr lang="en-US" sz="4500" dirty="0">
              <a:solidFill>
                <a:srgbClr val="D00000"/>
              </a:solidFill>
              <a:ea typeface="思源宋体-粗体 Bold" panose="020207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642" y="6196481"/>
            <a:ext cx="3220121" cy="30993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346" y="5283712"/>
            <a:ext cx="5782518" cy="441975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3317793" y="4618910"/>
            <a:ext cx="30922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改革创新</a:t>
            </a:r>
            <a:endParaRPr lang="zh-CN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4941671" y="5171774"/>
            <a:ext cx="21058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5859838" y="5189953"/>
            <a:ext cx="174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时代精神</a:t>
            </a:r>
            <a:endParaRPr lang="zh-CN" altLang="en-US" sz="2400" b="1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424" y="5337536"/>
            <a:ext cx="3086098" cy="231457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289732" y="7806319"/>
            <a:ext cx="2448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爱国主义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95771" y="5630881"/>
            <a:ext cx="615553" cy="1720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/>
              <a:t>民族精神</a:t>
            </a:r>
            <a:endParaRPr lang="zh-CN" altLang="en-US" sz="2800" b="1" dirty="0"/>
          </a:p>
        </p:txBody>
      </p:sp>
      <p:cxnSp>
        <p:nvCxnSpPr>
          <p:cNvPr id="28" name="直接连接符 27"/>
          <p:cNvCxnSpPr/>
          <p:nvPr/>
        </p:nvCxnSpPr>
        <p:spPr>
          <a:xfrm>
            <a:off x="2667000" y="8575760"/>
            <a:ext cx="30443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3435918" y="8724933"/>
            <a:ext cx="25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56</a:t>
            </a:r>
            <a:r>
              <a:rPr lang="zh-CN" altLang="en-US" sz="2000" b="1" dirty="0"/>
              <a:t>个民族，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亿人民紧紧凝聚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91627" y="2041276"/>
            <a:ext cx="10457373" cy="728933"/>
            <a:chOff x="-23962" y="-777"/>
            <a:chExt cx="9980762" cy="971912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-23962" y="-777"/>
              <a:ext cx="9980762" cy="971912"/>
              <a:chOff x="-5645" y="-183"/>
              <a:chExt cx="2351300" cy="22896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5645" y="-183"/>
                <a:ext cx="128129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1281290" h="228966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D3D3D3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-5645" y="-183"/>
                <a:ext cx="2351300" cy="228966"/>
              </a:xfrm>
              <a:custGeom>
                <a:avLst/>
                <a:gdLst/>
                <a:ahLst/>
                <a:cxnLst/>
                <a:rect l="l" t="t" r="r" b="b"/>
                <a:pathLst>
                  <a:path w="1281290" h="228966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D00000"/>
              </a:solidFill>
            </p:spPr>
            <p:txBody>
              <a:bodyPr/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      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实现中国梦必须凝聚中国力量</a:t>
                </a:r>
                <a:r>
                  <a:rPr lang="en-US" altLang="zh-CN" sz="28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——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华文彩云" panose="02010800040101010101" pitchFamily="2" charset="-122"/>
                    <a:ea typeface="华文彩云" panose="02010800040101010101" pitchFamily="2" charset="-122"/>
                  </a:rPr>
                  <a:t>全国各族人民大团结的力量</a:t>
                </a:r>
                <a:endParaRPr lang="zh-CN" altLang="en-US" sz="2400" dirty="0">
                  <a:solidFill>
                    <a:schemeClr val="bg1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endParaRPr>
              </a:p>
            </p:txBody>
          </p:sp>
        </p:grpSp>
      </p:grpSp>
      <p:sp>
        <p:nvSpPr>
          <p:cNvPr id="30" name="TextBox 30"/>
          <p:cNvSpPr txBox="1"/>
          <p:nvPr/>
        </p:nvSpPr>
        <p:spPr>
          <a:xfrm>
            <a:off x="444915" y="3070985"/>
            <a:ext cx="8364065" cy="5481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457200"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2400" u="none" dirty="0">
                <a:solidFill>
                  <a:srgbClr val="545454"/>
                </a:solidFill>
                <a:ea typeface="思源宋体-粗体" panose="02020600000000000000" charset="-122"/>
              </a:rPr>
              <a:t>人民是历史的创造者，人民是真正的英雄。波澜壮阔的中华民族发展史是中国人民书写的，博大精深的中华文明是中国人民创造的，历久弥新的中华民族精神是中国人民培育的。我国</a:t>
            </a:r>
            <a:r>
              <a:rPr lang="en-US" altLang="zh-CN" sz="2400" u="none" dirty="0">
                <a:solidFill>
                  <a:srgbClr val="545454"/>
                </a:solidFill>
                <a:ea typeface="思源宋体-粗体" panose="02020600000000000000" charset="-122"/>
              </a:rPr>
              <a:t>56</a:t>
            </a:r>
            <a:r>
              <a:rPr lang="zh-CN" altLang="en-US" sz="2400" u="none" dirty="0">
                <a:solidFill>
                  <a:srgbClr val="545454"/>
                </a:solidFill>
                <a:ea typeface="思源宋体-粗体" panose="02020600000000000000" charset="-122"/>
              </a:rPr>
              <a:t>个民族都是中华民族大家庭的平等一员，共同构成了你中有我、我中有你、谁也离不开谁的中华民族命运共同体。实现中华民族伟大复兴的中国梦是各民族共同的梦，也是各民族自己的梦。各族人民大团结的力量，是克服各种因难、战胜风险挑战的决定性因素。中华民族一家亲， 同心共筑中国梦。必须凝聚中国力量，实现</a:t>
            </a:r>
            <a:r>
              <a:rPr lang="en-US" altLang="zh-CN" sz="2400" u="none" dirty="0">
                <a:solidFill>
                  <a:srgbClr val="545454"/>
                </a:solidFill>
                <a:ea typeface="思源宋体-粗体" panose="02020600000000000000" charset="-122"/>
              </a:rPr>
              <a:t>14</a:t>
            </a:r>
            <a:r>
              <a:rPr lang="zh-CN" altLang="en-US" sz="2400" u="none" dirty="0">
                <a:solidFill>
                  <a:srgbClr val="545454"/>
                </a:solidFill>
                <a:ea typeface="思源宋体-粗体" panose="02020600000000000000" charset="-122"/>
              </a:rPr>
              <a:t>亿多人民的紧密团结，心往一处想， 劲往一处使， 用智慧和力量汇集起不可战胜的磅礴力量。</a:t>
            </a:r>
            <a:endParaRPr lang="en-US" sz="2400" u="none" dirty="0">
              <a:solidFill>
                <a:srgbClr val="545454"/>
              </a:solidFill>
              <a:ea typeface="思源宋体-粗体" panose="02020600000000000000" charset="-122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rcRect l="4086" r="26663" b="1601"/>
          <a:stretch>
            <a:fillRect/>
          </a:stretch>
        </p:blipFill>
        <p:spPr>
          <a:xfrm>
            <a:off x="-4224161" y="8645507"/>
            <a:ext cx="11502214" cy="3023565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"/>
          <a:srcRect l="18616" t="300" r="28945"/>
          <a:stretch>
            <a:fillRect/>
          </a:stretch>
        </p:blipFill>
        <p:spPr>
          <a:xfrm rot="-10465303">
            <a:off x="11636277" y="-1235974"/>
            <a:ext cx="9304632" cy="327283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sp>
        <p:nvSpPr>
          <p:cNvPr id="37" name="AutoShape 37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8" name="Group 38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865211" y="1145624"/>
            <a:ext cx="1474907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5"/>
              </a:lnSpc>
            </a:pPr>
            <a:r>
              <a:rPr lang="en-US" sz="2095" spc="316" dirty="0">
                <a:solidFill>
                  <a:srgbClr val="F5F5F5"/>
                </a:solidFill>
                <a:latin typeface="Alike" panose="02000000000000000000"/>
              </a:rPr>
              <a:t>PART  4</a:t>
            </a:r>
            <a:endParaRPr lang="en-US" sz="2095" spc="316" dirty="0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525218" y="791690"/>
            <a:ext cx="5018581" cy="755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05"/>
              </a:lnSpc>
              <a:spcBef>
                <a:spcPct val="0"/>
              </a:spcBef>
            </a:pPr>
            <a:r>
              <a:rPr lang="zh-CN" altLang="en-US" sz="4500" dirty="0">
                <a:solidFill>
                  <a:srgbClr val="D00000"/>
                </a:solidFill>
                <a:ea typeface="思源宋体-粗体 Bold" panose="02020700000000000000" charset="-122"/>
              </a:rPr>
              <a:t>实现中国梦的途径</a:t>
            </a:r>
            <a:endParaRPr lang="en-US" sz="4500" dirty="0">
              <a:solidFill>
                <a:srgbClr val="D00000"/>
              </a:solidFill>
              <a:ea typeface="思源宋体-粗体 Bold" panose="020207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0" y="6202574"/>
            <a:ext cx="2872890" cy="2999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-1862" t="-34645" r="1862" b="34645"/>
          <a:stretch>
            <a:fillRect/>
          </a:stretch>
        </p:blipFill>
        <p:spPr>
          <a:xfrm rot="18308195">
            <a:off x="9083191" y="4551468"/>
            <a:ext cx="2647103" cy="3302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400" y="4028152"/>
            <a:ext cx="3055015" cy="20339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0922181">
            <a:off x="9610680" y="4335138"/>
            <a:ext cx="1592123" cy="440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抗击疫情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12899736" y="3391963"/>
            <a:ext cx="1371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冬奥会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83780">
            <a:off x="15190694" y="5796276"/>
            <a:ext cx="2743200" cy="22288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rot="707689">
            <a:off x="16316761" y="4951972"/>
            <a:ext cx="1592123" cy="440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抗洪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8000"/>
          </a:blip>
          <a:srcRect l="7178" t="300" r="5763"/>
          <a:stretch>
            <a:fillRect/>
          </a:stretch>
        </p:blipFill>
        <p:spPr>
          <a:xfrm rot="-204630">
            <a:off x="5884557" y="7648295"/>
            <a:ext cx="15152883" cy="3210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8705" t="539" r="9200"/>
          <a:stretch>
            <a:fillRect/>
          </a:stretch>
        </p:blipFill>
        <p:spPr>
          <a:xfrm rot="430092">
            <a:off x="-3386584" y="7190536"/>
            <a:ext cx="18407698" cy="412583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0" y="4473875"/>
            <a:ext cx="1766380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6521620" y="4473875"/>
            <a:ext cx="1766380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2182394" y="3571307"/>
            <a:ext cx="13923213" cy="175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5"/>
              </a:lnSpc>
            </a:pPr>
            <a:r>
              <a:rPr lang="en-US" sz="11225">
                <a:solidFill>
                  <a:srgbClr val="D00000"/>
                </a:solidFill>
                <a:ea typeface="思源宋体-粗体 Bold" panose="02020700000000000000" charset="-122"/>
              </a:rPr>
              <a:t>不忘初心 逐梦前行</a:t>
            </a:r>
            <a:endParaRPr lang="en-US" sz="11225">
              <a:solidFill>
                <a:srgbClr val="D00000"/>
              </a:solidFill>
              <a:ea typeface="思源宋体-粗体 Bold" panose="020207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-561406" y="20951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17829" y="3624045"/>
            <a:ext cx="2925309" cy="1375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5"/>
              </a:lnSpc>
            </a:pPr>
            <a:r>
              <a:rPr lang="en-US" sz="9200">
                <a:solidFill>
                  <a:srgbClr val="D00000"/>
                </a:solidFill>
                <a:ea typeface="思源宋体-粗体 Bold" panose="02020700000000000000" charset="-122"/>
              </a:rPr>
              <a:t>目录</a:t>
            </a:r>
            <a:endParaRPr lang="en-US" sz="9200">
              <a:solidFill>
                <a:srgbClr val="D00000"/>
              </a:solidFill>
              <a:ea typeface="思源宋体-粗体 Bold" panose="020207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094300" y="2303055"/>
            <a:ext cx="4729330" cy="68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zh-CN" altLang="en-US" sz="4035" dirty="0">
                <a:solidFill>
                  <a:srgbClr val="D00000"/>
                </a:solidFill>
                <a:ea typeface="思源宋体-粗体" panose="02020600000000000000" charset="-122"/>
              </a:rPr>
              <a:t>雄关漫道真如铁</a:t>
            </a:r>
            <a:endParaRPr lang="en-US" sz="4035" dirty="0">
              <a:solidFill>
                <a:srgbClr val="D00000"/>
              </a:solidFill>
              <a:ea typeface="思源宋体-粗体" panose="02020600000000000000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888689" y="2314990"/>
            <a:ext cx="738160" cy="740352"/>
            <a:chOff x="0" y="0"/>
            <a:chExt cx="194412" cy="194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412" cy="194990"/>
            </a:xfrm>
            <a:custGeom>
              <a:avLst/>
              <a:gdLst/>
              <a:ahLst/>
              <a:cxnLst/>
              <a:rect l="l" t="t" r="r" b="b"/>
              <a:pathLst>
                <a:path w="194412" h="194990">
                  <a:moveTo>
                    <a:pt x="0" y="0"/>
                  </a:moveTo>
                  <a:lnTo>
                    <a:pt x="194412" y="0"/>
                  </a:lnTo>
                  <a:lnTo>
                    <a:pt x="194412" y="194990"/>
                  </a:lnTo>
                  <a:lnTo>
                    <a:pt x="0" y="194990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88689" y="3932303"/>
            <a:ext cx="738160" cy="740352"/>
            <a:chOff x="0" y="0"/>
            <a:chExt cx="194412" cy="1949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4412" cy="194990"/>
            </a:xfrm>
            <a:custGeom>
              <a:avLst/>
              <a:gdLst/>
              <a:ahLst/>
              <a:cxnLst/>
              <a:rect l="l" t="t" r="r" b="b"/>
              <a:pathLst>
                <a:path w="194412" h="194990">
                  <a:moveTo>
                    <a:pt x="0" y="0"/>
                  </a:moveTo>
                  <a:lnTo>
                    <a:pt x="194412" y="0"/>
                  </a:lnTo>
                  <a:lnTo>
                    <a:pt x="194412" y="194990"/>
                  </a:lnTo>
                  <a:lnTo>
                    <a:pt x="0" y="194990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88689" y="5553775"/>
            <a:ext cx="738160" cy="740352"/>
            <a:chOff x="0" y="0"/>
            <a:chExt cx="194412" cy="1949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4412" cy="194990"/>
            </a:xfrm>
            <a:custGeom>
              <a:avLst/>
              <a:gdLst/>
              <a:ahLst/>
              <a:cxnLst/>
              <a:rect l="l" t="t" r="r" b="b"/>
              <a:pathLst>
                <a:path w="194412" h="194990">
                  <a:moveTo>
                    <a:pt x="0" y="0"/>
                  </a:moveTo>
                  <a:lnTo>
                    <a:pt x="194412" y="0"/>
                  </a:lnTo>
                  <a:lnTo>
                    <a:pt x="194412" y="194990"/>
                  </a:lnTo>
                  <a:lnTo>
                    <a:pt x="0" y="194990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88689" y="7179952"/>
            <a:ext cx="738160" cy="740352"/>
            <a:chOff x="0" y="0"/>
            <a:chExt cx="194412" cy="194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4412" cy="194990"/>
            </a:xfrm>
            <a:custGeom>
              <a:avLst/>
              <a:gdLst/>
              <a:ahLst/>
              <a:cxnLst/>
              <a:rect l="l" t="t" r="r" b="b"/>
              <a:pathLst>
                <a:path w="194412" h="194990">
                  <a:moveTo>
                    <a:pt x="0" y="0"/>
                  </a:moveTo>
                  <a:lnTo>
                    <a:pt x="194412" y="0"/>
                  </a:lnTo>
                  <a:lnTo>
                    <a:pt x="194412" y="194990"/>
                  </a:lnTo>
                  <a:lnTo>
                    <a:pt x="0" y="194990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763468" y="2293530"/>
            <a:ext cx="1430245" cy="69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4035">
                <a:solidFill>
                  <a:srgbClr val="F5F5F5"/>
                </a:solidFill>
                <a:latin typeface="Alike" panose="02000000000000000000"/>
              </a:rPr>
              <a:t>01</a:t>
            </a:r>
            <a:r>
              <a:rPr lang="en-US" sz="4035">
                <a:solidFill>
                  <a:srgbClr val="474747"/>
                </a:solidFill>
                <a:latin typeface="Alike" panose="02000000000000000000"/>
              </a:rPr>
              <a:t>   |</a:t>
            </a:r>
            <a:endParaRPr lang="en-US" sz="4035">
              <a:solidFill>
                <a:srgbClr val="474747"/>
              </a:solidFill>
              <a:latin typeface="Alike" panose="020000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772993" y="3910844"/>
            <a:ext cx="1430245" cy="69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4035">
                <a:solidFill>
                  <a:srgbClr val="F5F5F5"/>
                </a:solidFill>
                <a:latin typeface="Alike" panose="02000000000000000000"/>
              </a:rPr>
              <a:t>02</a:t>
            </a:r>
            <a:r>
              <a:rPr lang="en-US" sz="4035">
                <a:solidFill>
                  <a:srgbClr val="474747"/>
                </a:solidFill>
                <a:latin typeface="Alike" panose="02000000000000000000"/>
              </a:rPr>
              <a:t>   |</a:t>
            </a:r>
            <a:endParaRPr lang="en-US" sz="4035">
              <a:solidFill>
                <a:srgbClr val="474747"/>
              </a:solidFill>
              <a:latin typeface="Alike" panose="020000000000000000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772993" y="5532315"/>
            <a:ext cx="1430245" cy="69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4035">
                <a:solidFill>
                  <a:srgbClr val="F5F5F5"/>
                </a:solidFill>
                <a:latin typeface="Alike" panose="02000000000000000000"/>
              </a:rPr>
              <a:t>03   </a:t>
            </a:r>
            <a:r>
              <a:rPr lang="en-US" sz="4035">
                <a:solidFill>
                  <a:srgbClr val="474747"/>
                </a:solidFill>
                <a:latin typeface="Alike" panose="02000000000000000000"/>
              </a:rPr>
              <a:t>|</a:t>
            </a:r>
            <a:endParaRPr lang="en-US" sz="4035">
              <a:solidFill>
                <a:srgbClr val="474747"/>
              </a:solidFill>
              <a:latin typeface="Alike" panose="020000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772993" y="7151708"/>
            <a:ext cx="1430245" cy="69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en-US" sz="4035">
                <a:solidFill>
                  <a:srgbClr val="F5F5F5"/>
                </a:solidFill>
                <a:latin typeface="Alike" panose="02000000000000000000"/>
              </a:rPr>
              <a:t>04</a:t>
            </a:r>
            <a:r>
              <a:rPr lang="en-US" sz="4035">
                <a:solidFill>
                  <a:srgbClr val="474747"/>
                </a:solidFill>
                <a:latin typeface="Alike" panose="02000000000000000000"/>
              </a:rPr>
              <a:t>   |</a:t>
            </a:r>
            <a:endParaRPr lang="en-US" sz="4035">
              <a:solidFill>
                <a:srgbClr val="474747"/>
              </a:solidFill>
              <a:latin typeface="Alike" panose="020000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094300" y="3922448"/>
            <a:ext cx="4729330" cy="68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zh-CN" altLang="en-US" sz="4035" dirty="0">
                <a:solidFill>
                  <a:srgbClr val="D00000"/>
                </a:solidFill>
                <a:ea typeface="思源宋体-粗体" panose="02020600000000000000" charset="-122"/>
              </a:rPr>
              <a:t>人间正道是沧桑</a:t>
            </a:r>
            <a:endParaRPr lang="en-US" sz="4035" dirty="0">
              <a:solidFill>
                <a:srgbClr val="D00000"/>
              </a:solidFill>
              <a:ea typeface="思源宋体-粗体" panose="02020600000000000000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094300" y="5541840"/>
            <a:ext cx="4729330" cy="68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zh-CN" altLang="en-US" sz="4035" dirty="0">
                <a:solidFill>
                  <a:srgbClr val="D00000"/>
                </a:solidFill>
                <a:ea typeface="思源宋体-粗体" panose="02020600000000000000" charset="-122"/>
              </a:rPr>
              <a:t>长风破浪会有时</a:t>
            </a:r>
            <a:endParaRPr lang="en-US" sz="4035" dirty="0">
              <a:solidFill>
                <a:srgbClr val="D00000"/>
              </a:solidFill>
              <a:ea typeface="思源宋体-粗体" panose="02020600000000000000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094300" y="7161233"/>
            <a:ext cx="4729330" cy="68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0"/>
              </a:lnSpc>
              <a:spcBef>
                <a:spcPct val="0"/>
              </a:spcBef>
            </a:pPr>
            <a:r>
              <a:rPr lang="zh-CN" altLang="en-US" sz="4035" dirty="0">
                <a:solidFill>
                  <a:srgbClr val="D00000"/>
                </a:solidFill>
                <a:ea typeface="思源宋体-粗体" panose="02020600000000000000" charset="-122"/>
              </a:rPr>
              <a:t>奋力实现中国梦</a:t>
            </a:r>
            <a:endParaRPr lang="en-US" sz="4035" dirty="0">
              <a:solidFill>
                <a:srgbClr val="D00000"/>
              </a:solidFill>
              <a:ea typeface="思源宋体-粗体" panose="02020600000000000000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 l="7549" t="300" r="22576"/>
          <a:stretch>
            <a:fillRect/>
          </a:stretch>
        </p:blipFill>
        <p:spPr>
          <a:xfrm rot="492673">
            <a:off x="-821278" y="7438188"/>
            <a:ext cx="15117746" cy="399054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 l="7549" t="300" r="22576"/>
          <a:stretch>
            <a:fillRect/>
          </a:stretch>
        </p:blipFill>
        <p:spPr>
          <a:xfrm rot="-10584727">
            <a:off x="13520628" y="-777599"/>
            <a:ext cx="8470926" cy="223602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028700" y="1000125"/>
            <a:ext cx="3766122" cy="6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5"/>
              </a:lnSpc>
            </a:pPr>
            <a:r>
              <a:rPr lang="en-US" sz="3855" spc="682">
                <a:solidFill>
                  <a:srgbClr val="545454"/>
                </a:solidFill>
                <a:latin typeface="Abirim" panose="01000503000000020003"/>
              </a:rPr>
              <a:t>CONTENTS</a:t>
            </a:r>
            <a:endParaRPr lang="en-US" sz="3855" spc="682">
              <a:solidFill>
                <a:srgbClr val="545454"/>
              </a:solidFill>
              <a:latin typeface="Abirim" panose="010005030000000200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907691" y="1766380"/>
            <a:ext cx="20103383" cy="6754241"/>
            <a:chOff x="0" y="0"/>
            <a:chExt cx="5294718" cy="17788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1778895"/>
            </a:xfrm>
            <a:custGeom>
              <a:avLst/>
              <a:gdLst/>
              <a:ahLst/>
              <a:cxnLst/>
              <a:rect l="l" t="t" r="r" b="b"/>
              <a:pathLst>
                <a:path w="5294718" h="1778895">
                  <a:moveTo>
                    <a:pt x="0" y="0"/>
                  </a:moveTo>
                  <a:lnTo>
                    <a:pt x="5294718" y="0"/>
                  </a:lnTo>
                  <a:lnTo>
                    <a:pt x="5294718" y="1778895"/>
                  </a:lnTo>
                  <a:lnTo>
                    <a:pt x="0" y="1778895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66931" y="4720320"/>
            <a:ext cx="8592369" cy="140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80"/>
              </a:lnSpc>
              <a:spcBef>
                <a:spcPct val="0"/>
              </a:spcBef>
            </a:pPr>
            <a:r>
              <a:rPr lang="zh-CN" altLang="en-US" sz="8200" dirty="0">
                <a:solidFill>
                  <a:srgbClr val="FFFFFF"/>
                </a:solidFill>
                <a:ea typeface="思源宋体-粗体 Bold" panose="02020700000000000000" charset="-122"/>
              </a:rPr>
              <a:t>雄关漫道真如铁</a:t>
            </a:r>
            <a:endParaRPr lang="en-US" sz="8200" dirty="0">
              <a:solidFill>
                <a:srgbClr val="FFFFFF"/>
              </a:solidFill>
              <a:ea typeface="思源宋体-粗体 Bold" panose="020207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66931" y="4108084"/>
            <a:ext cx="2248956" cy="53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FFFF"/>
                </a:solidFill>
                <a:ea typeface="思源宋体-粗体" panose="02020600000000000000" charset="-122"/>
              </a:rPr>
              <a:t>第一部分</a:t>
            </a:r>
            <a:endParaRPr lang="en-US" sz="3200" dirty="0">
              <a:solidFill>
                <a:srgbClr val="FFFFFF"/>
              </a:solidFill>
              <a:ea typeface="思源宋体-粗体" panose="02020600000000000000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4446" t="4132" b="19009"/>
          <a:stretch>
            <a:fillRect/>
          </a:stretch>
        </p:blipFill>
        <p:spPr>
          <a:xfrm>
            <a:off x="-1325120" y="5602145"/>
            <a:ext cx="19613120" cy="29184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0292507" y="1766380"/>
            <a:ext cx="13933587" cy="199722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3756" y="2428445"/>
            <a:ext cx="5010761" cy="5709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50"/>
              </a:lnSpc>
              <a:spcBef>
                <a:spcPct val="0"/>
              </a:spcBef>
            </a:pPr>
            <a:r>
              <a:rPr lang="en-US" sz="33465">
                <a:solidFill>
                  <a:srgbClr val="F5F5F5"/>
                </a:solidFill>
                <a:latin typeface="Alike" panose="02000000000000000000"/>
              </a:rPr>
              <a:t>01</a:t>
            </a:r>
            <a:endParaRPr lang="en-US" sz="33465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 rot="5400000">
            <a:off x="5370760" y="4699600"/>
            <a:ext cx="1688598" cy="61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5"/>
              </a:lnSpc>
              <a:spcBef>
                <a:spcPct val="0"/>
              </a:spcBef>
            </a:pPr>
            <a:r>
              <a:rPr lang="en-US" sz="3665">
                <a:solidFill>
                  <a:srgbClr val="F5F5F5"/>
                </a:solidFill>
                <a:latin typeface="Alike" panose="02000000000000000000"/>
              </a:rPr>
              <a:t>PART</a:t>
            </a:r>
            <a:endParaRPr lang="en-US" sz="3665">
              <a:solidFill>
                <a:srgbClr val="F5F5F5"/>
              </a:solidFill>
              <a:latin typeface="Alike" panose="02000000000000000000"/>
            </a:endParaRPr>
          </a:p>
        </p:txBody>
      </p:sp>
      <p:sp>
        <p:nvSpPr>
          <p:cNvPr id="12" name="AutoShape 12"/>
          <p:cNvSpPr/>
          <p:nvPr/>
        </p:nvSpPr>
        <p:spPr>
          <a:xfrm rot="-10800000">
            <a:off x="8666931" y="9410700"/>
            <a:ext cx="9621069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10800000">
            <a:off x="0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8489910" y="768863"/>
            <a:ext cx="8769390" cy="31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75"/>
              </a:lnSpc>
            </a:pPr>
            <a:r>
              <a:rPr lang="en-US" sz="2095" spc="316">
                <a:solidFill>
                  <a:srgbClr val="545454"/>
                </a:solidFill>
                <a:latin typeface="Abirim" panose="01000503000000020003"/>
              </a:rPr>
              <a:t>WORK SUMMARY MEETING</a:t>
            </a:r>
            <a:endParaRPr lang="en-US" sz="2095" spc="316">
              <a:solidFill>
                <a:srgbClr val="545454"/>
              </a:solidFill>
              <a:latin typeface="Abirim" panose="010005030000000200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rcRect l="7549" t="300" r="22576"/>
          <a:stretch>
            <a:fillRect/>
          </a:stretch>
        </p:blipFill>
        <p:spPr>
          <a:xfrm rot="492673">
            <a:off x="-2579492" y="7934712"/>
            <a:ext cx="12021449" cy="31732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rcRect l="18616" t="300" r="33644"/>
          <a:stretch>
            <a:fillRect/>
          </a:stretch>
        </p:blipFill>
        <p:spPr>
          <a:xfrm rot="-10130377">
            <a:off x="11388449" y="-918057"/>
            <a:ext cx="8470926" cy="3272832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766445" y="1028700"/>
            <a:ext cx="1573530" cy="544195"/>
          </a:xfrm>
          <a:custGeom>
            <a:avLst/>
            <a:gdLst/>
            <a:ahLst/>
            <a:cxnLst/>
            <a:rect l="l" t="t" r="r" b="b"/>
            <a:pathLst>
              <a:path w="414403" h="143268">
                <a:moveTo>
                  <a:pt x="0" y="0"/>
                </a:moveTo>
                <a:lnTo>
                  <a:pt x="414403" y="0"/>
                </a:lnTo>
                <a:lnTo>
                  <a:pt x="414403" y="143268"/>
                </a:lnTo>
                <a:lnTo>
                  <a:pt x="0" y="143268"/>
                </a:lnTo>
                <a:close/>
              </a:path>
            </a:pathLst>
          </a:custGeom>
          <a:solidFill>
            <a:srgbClr val="D00000"/>
          </a:solidFill>
        </p:spPr>
      </p:sp>
      <p:sp>
        <p:nvSpPr>
          <p:cNvPr id="16" name="TextBox 16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01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429000" y="647700"/>
            <a:ext cx="7575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鸦片战争以来的抗争与探索</a:t>
            </a:r>
            <a:endParaRPr kumimoji="0" lang="zh-CN" altLang="en-US" sz="4000" b="1" i="0" u="none" strike="noStrike" kern="1200" cap="none" spc="0" normalizeH="0" baseline="0" noProof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09600" y="2019300"/>
            <a:ext cx="112769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第一、实现中华民族的伟大复兴是无数仁人志士的伟大目标</a:t>
            </a:r>
            <a:endParaRPr kumimoji="0" lang="zh-CN" altLang="en-US" sz="3200" b="1" i="0" u="none" strike="noStrike" kern="1200" cap="none" spc="0" normalizeH="0" baseline="0" noProof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0600" y="3004820"/>
            <a:ext cx="9315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洋务派实业救国梦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86100"/>
            <a:ext cx="10047605" cy="37592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791200" y="7124700"/>
            <a:ext cx="1159256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从1861年到1895年持续了将近35年。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洋务运动最大的一个成果就是北洋水师，当时号称是亚洲最强大的海军舰队。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-335280" y="-133350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7549" t="300" r="22576"/>
          <a:stretch>
            <a:fillRect/>
          </a:stretch>
        </p:blipFill>
        <p:spPr>
          <a:xfrm rot="492673">
            <a:off x="-2579492" y="7934712"/>
            <a:ext cx="12021449" cy="31732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8616" t="300" r="33644"/>
          <a:stretch>
            <a:fillRect/>
          </a:stretch>
        </p:blipFill>
        <p:spPr>
          <a:xfrm rot="-10130377">
            <a:off x="11388449" y="-918057"/>
            <a:ext cx="8470926" cy="327283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01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752600" y="2100580"/>
            <a:ext cx="5415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维新派的改良梦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90900"/>
            <a:ext cx="8521700" cy="36347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829800" y="1866900"/>
            <a:ext cx="5415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资产阶级共和派的革命梦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2628900"/>
            <a:ext cx="4786630" cy="34671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829800" y="6246495"/>
            <a:ext cx="75558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孙中山一直把这三个国家作为参照系：一是西洋人，以英国为首的欧洲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发达国家；二是东洋人，以日本为首的最新崛起的国家：三是美国人。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rcRect l="7549" t="300" r="22576"/>
          <a:stretch>
            <a:fillRect/>
          </a:stretch>
        </p:blipFill>
        <p:spPr>
          <a:xfrm rot="492673">
            <a:off x="-1206622" y="7738497"/>
            <a:ext cx="12021449" cy="31732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/>
          <a:srcRect l="18616" t="300" r="33644"/>
          <a:stretch>
            <a:fillRect/>
          </a:stretch>
        </p:blipFill>
        <p:spPr>
          <a:xfrm rot="-10130377">
            <a:off x="11388449" y="-918057"/>
            <a:ext cx="8470926" cy="327283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01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05100"/>
            <a:ext cx="6663690" cy="52711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2400" y="1866900"/>
            <a:ext cx="14834235" cy="21304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第二、中国共产党为实现中华民族伟大复兴的“中国梦”的奋斗历程</a:t>
            </a:r>
            <a:endParaRPr kumimoji="0" lang="zh-CN" altLang="en-US" sz="3600" b="1" i="0" u="none" strike="noStrike" kern="1200" cap="none" spc="0" normalizeH="0" baseline="0" noProof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48600" y="2781300"/>
            <a:ext cx="9033510" cy="686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      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毛泽东在1955年3月21日在中国共产党全国代表大会上的开幕辞中，首次提出中国要在大约几十年内，追上或者超过世界上最强大的资本主义国家。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      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我们在整个世界上期应该有这个责任超过美国、赶上英国。如果不能超过美国，我们对人类的贡献就不大那就要从地球上开除你的球藉。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27000"/>
          </a:blip>
          <a:srcRect l="13709" t="28130" r="25105" b="20212"/>
          <a:stretch>
            <a:fillRect/>
          </a:stretch>
        </p:blipFill>
        <p:spPr>
          <a:xfrm>
            <a:off x="-152400" y="847725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7549" t="300" r="22576"/>
          <a:stretch>
            <a:fillRect/>
          </a:stretch>
        </p:blipFill>
        <p:spPr>
          <a:xfrm rot="492673">
            <a:off x="-2579492" y="7934712"/>
            <a:ext cx="12021449" cy="31732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8616" t="300" r="33644"/>
          <a:stretch>
            <a:fillRect/>
          </a:stretch>
        </p:blipFill>
        <p:spPr>
          <a:xfrm rot="-10130377">
            <a:off x="11388449" y="-918057"/>
            <a:ext cx="8470926" cy="327283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01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163" y="3886250"/>
            <a:ext cx="8249920" cy="50171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7200" y="2198370"/>
            <a:ext cx="11181715" cy="625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韬光养晦是战略和策略，目标和目的是有所作为。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1977年5月24日日本的明治维新是新兴资声阶级干的现代化．我们是无产阶级，应该也可以干得比他们好。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1985年4月15日，现在我们干的事情是中国几千年来从来没有干过的事，我们中国这场改革不仅影响中国，而且会影响世界。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1990年4月7号党的十一届三中全会以后，我们集聚力量四个现代化，就是着眼于振兴中华民族。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242711" y="9258300"/>
            <a:ext cx="20103383" cy="1028700"/>
            <a:chOff x="0" y="0"/>
            <a:chExt cx="5294718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94718" cy="270933"/>
            </a:xfrm>
            <a:custGeom>
              <a:avLst/>
              <a:gdLst/>
              <a:ahLst/>
              <a:cxnLst/>
              <a:rect l="l" t="t" r="r" b="b"/>
              <a:pathLst>
                <a:path w="5294718" h="270933">
                  <a:moveTo>
                    <a:pt x="0" y="0"/>
                  </a:moveTo>
                  <a:lnTo>
                    <a:pt x="5294718" y="0"/>
                  </a:lnTo>
                  <a:lnTo>
                    <a:pt x="5294718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D1161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rcRect l="7549" t="300" r="22576"/>
          <a:stretch>
            <a:fillRect/>
          </a:stretch>
        </p:blipFill>
        <p:spPr>
          <a:xfrm rot="492673">
            <a:off x="-2579492" y="7934712"/>
            <a:ext cx="12021449" cy="31732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"/>
          <a:srcRect l="18616" t="300" r="33644"/>
          <a:stretch>
            <a:fillRect/>
          </a:stretch>
        </p:blipFill>
        <p:spPr>
          <a:xfrm rot="-10130377">
            <a:off x="11388449" y="-918057"/>
            <a:ext cx="8470926" cy="327283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 rot="-10800000">
            <a:off x="-609695" y="914400"/>
            <a:ext cx="2949813" cy="0"/>
          </a:xfrm>
          <a:prstGeom prst="line">
            <a:avLst/>
          </a:prstGeom>
          <a:ln w="19050" cap="flat">
            <a:solidFill>
              <a:srgbClr val="D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766683" y="1028700"/>
            <a:ext cx="1573435" cy="543972"/>
            <a:chOff x="0" y="0"/>
            <a:chExt cx="414403" cy="1432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4403" cy="143268"/>
            </a:xfrm>
            <a:custGeom>
              <a:avLst/>
              <a:gdLst/>
              <a:ahLst/>
              <a:cxnLst/>
              <a:rect l="l" t="t" r="r" b="b"/>
              <a:pathLst>
                <a:path w="414403" h="143268">
                  <a:moveTo>
                    <a:pt x="0" y="0"/>
                  </a:moveTo>
                  <a:lnTo>
                    <a:pt x="414403" y="0"/>
                  </a:lnTo>
                  <a:lnTo>
                    <a:pt x="414403" y="143268"/>
                  </a:lnTo>
                  <a:lnTo>
                    <a:pt x="0" y="143268"/>
                  </a:lnTo>
                  <a:close/>
                </a:path>
              </a:pathLst>
            </a:custGeom>
            <a:solidFill>
              <a:srgbClr val="D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65211" y="1145624"/>
            <a:ext cx="1474907" cy="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95" b="0" i="0" u="none" strike="noStrike" kern="1200" cap="none" spc="316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like" panose="02000000000000000000"/>
                <a:ea typeface="+mn-ea"/>
                <a:cs typeface="+mn-cs"/>
              </a:rPr>
              <a:t>PART  01</a:t>
            </a:r>
            <a:endParaRPr kumimoji="0" lang="en-US" sz="2095" b="0" i="0" u="none" strike="noStrike" kern="1200" cap="none" spc="316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like" panose="02000000000000000000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">
            <a:alphaModFix amt="42000"/>
          </a:blip>
          <a:srcRect l="4446" t="300" r="33563" b="51669"/>
          <a:stretch>
            <a:fillRect/>
          </a:stretch>
        </p:blipFill>
        <p:spPr>
          <a:xfrm rot="-10800000">
            <a:off x="13254715" y="9258300"/>
            <a:ext cx="8505107" cy="1219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324100"/>
            <a:ext cx="6918325" cy="56426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372600" y="2400300"/>
            <a:ext cx="72263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     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习近平同志第一次提出了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“中国梦”这个概念，把实现“中国梦”和实现中华民族伟大复兴联系在一起，指出，实现中华民族伟大复兴就是近代中国最伟大的“中国梦”，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“中国梦”就是实现中华民族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的伟大复兴。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65d698d-aeef-475c-baa0-47299eae862e"/>
  <p:tag name="COMMONDATA" val="eyJoZGlkIjoiNDkxODA5ZmMxNjFiMTI5YzExNjcwYTUxNGMxMTg4M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4331</Words>
  <Application>WPS 演示</Application>
  <PresentationFormat>自定义</PresentationFormat>
  <Paragraphs>238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思源宋体-粗体 Bold</vt:lpstr>
      <vt:lpstr>思源宋体-粗体</vt:lpstr>
      <vt:lpstr>Alike</vt:lpstr>
      <vt:lpstr>Abirim</vt:lpstr>
      <vt:lpstr>Calibri</vt:lpstr>
      <vt:lpstr>微软雅黑</vt:lpstr>
      <vt:lpstr>Microsoft Himalaya</vt:lpstr>
      <vt:lpstr>Arial Unicode MS</vt:lpstr>
      <vt:lpstr>等线</vt:lpstr>
      <vt:lpstr>Times New Roman</vt:lpstr>
      <vt:lpstr>华文彩云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深红白色红金绸缎中式党政司法培训中文演示文稿</dc:title>
  <dc:creator>DELL</dc:creator>
  <cp:lastModifiedBy>婷之鹤</cp:lastModifiedBy>
  <cp:revision>9</cp:revision>
  <dcterms:created xsi:type="dcterms:W3CDTF">2006-08-16T00:00:00Z</dcterms:created>
  <dcterms:modified xsi:type="dcterms:W3CDTF">2023-02-21T09:48:54Z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2AD6518A823F4096BC021447F0254EDE</vt:lpwstr>
  </property>
  <property fmtid="{D5CDD505-2E9C-101B-9397-08002B2CF9AE}" pid="3" name="KSOProductBuildVer">
    <vt:lpwstr>2052-11.1.0.13703</vt:lpwstr>
  </property>
</Properties>
</file>