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wma" ContentType="audio/x-ms-wma"/>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
  </p:notesMasterIdLst>
  <p:sldIdLst>
    <p:sldId id="326" r:id="rId3"/>
    <p:sldId id="303" r:id="rId5"/>
    <p:sldId id="258" r:id="rId6"/>
    <p:sldId id="260" r:id="rId7"/>
    <p:sldId id="437" r:id="rId8"/>
    <p:sldId id="438" r:id="rId9"/>
    <p:sldId id="439" r:id="rId10"/>
    <p:sldId id="489" r:id="rId11"/>
    <p:sldId id="490" r:id="rId12"/>
    <p:sldId id="491" r:id="rId13"/>
    <p:sldId id="389" r:id="rId14"/>
    <p:sldId id="332" r:id="rId15"/>
    <p:sldId id="333" r:id="rId16"/>
    <p:sldId id="492" r:id="rId17"/>
    <p:sldId id="493" r:id="rId18"/>
    <p:sldId id="494" r:id="rId19"/>
    <p:sldId id="495" r:id="rId20"/>
    <p:sldId id="496" r:id="rId21"/>
    <p:sldId id="497" r:id="rId22"/>
    <p:sldId id="513" r:id="rId23"/>
    <p:sldId id="514" r:id="rId24"/>
    <p:sldId id="515" r:id="rId25"/>
    <p:sldId id="516" r:id="rId26"/>
    <p:sldId id="517" r:id="rId27"/>
    <p:sldId id="518" r:id="rId28"/>
    <p:sldId id="519" r:id="rId29"/>
    <p:sldId id="520" r:id="rId30"/>
    <p:sldId id="521" r:id="rId31"/>
    <p:sldId id="522" r:id="rId32"/>
    <p:sldId id="523" r:id="rId33"/>
    <p:sldId id="524" r:id="rId34"/>
    <p:sldId id="525" r:id="rId35"/>
    <p:sldId id="390" r:id="rId36"/>
    <p:sldId id="498" r:id="rId37"/>
    <p:sldId id="499" r:id="rId38"/>
    <p:sldId id="500" r:id="rId39"/>
    <p:sldId id="501" r:id="rId40"/>
    <p:sldId id="502" r:id="rId41"/>
    <p:sldId id="503" r:id="rId42"/>
    <p:sldId id="504" r:id="rId43"/>
    <p:sldId id="505" r:id="rId44"/>
    <p:sldId id="506" r:id="rId45"/>
    <p:sldId id="391" r:id="rId46"/>
    <p:sldId id="507" r:id="rId47"/>
    <p:sldId id="508" r:id="rId48"/>
    <p:sldId id="509" r:id="rId49"/>
    <p:sldId id="510" r:id="rId50"/>
    <p:sldId id="511" r:id="rId51"/>
    <p:sldId id="512" r:id="rId52"/>
    <p:sldId id="320" r:id="rId53"/>
  </p:sldIdLst>
  <p:sldSz cx="12192000" cy="6858000"/>
  <p:notesSz cx="6858000" cy="9144000"/>
  <p:embeddedFontLst>
    <p:embeddedFont>
      <p:font typeface="方正吕建德字体" panose="02010600010101010101" pitchFamily="2" charset="-122"/>
      <p:regular r:id="rId57"/>
    </p:embeddedFont>
    <p:embeddedFont>
      <p:font typeface="方正清刻本悦宋简体" panose="02000000000000000000" pitchFamily="2" charset="-122"/>
      <p:regular r:id="rId58"/>
    </p:embeddedFont>
    <p:embeddedFont>
      <p:font typeface="微软雅黑" panose="020B0503020204020204" pitchFamily="34" charset="-122"/>
      <p:regular r:id="rId59"/>
    </p:embeddedFont>
    <p:embeddedFont>
      <p:font typeface="等线" panose="02010600030101010101" charset="-122"/>
      <p:regular r:id="rId60"/>
    </p:embeddedFont>
    <p:embeddedFont>
      <p:font typeface="等线 Light" panose="02010600030101010101" charset="-122"/>
      <p:regular r:id="rId61"/>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874600"/>
    <a:srgbClr val="F8F0DA"/>
    <a:srgbClr val="F4E6C4"/>
    <a:srgbClr val="F8EFD9"/>
    <a:srgbClr val="FFFACD"/>
    <a:srgbClr val="EDD69D"/>
    <a:srgbClr val="F8F0DC"/>
    <a:srgbClr val="FF240D"/>
    <a:srgbClr val="DC1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315" autoAdjust="0"/>
    <p:restoredTop sz="94689"/>
  </p:normalViewPr>
  <p:slideViewPr>
    <p:cSldViewPr snapToGrid="0">
      <p:cViewPr varScale="1">
        <p:scale>
          <a:sx n="108" d="100"/>
          <a:sy n="108" d="100"/>
        </p:scale>
        <p:origin x="352" y="-400"/>
      </p:cViewPr>
      <p:guideLst>
        <p:guide orient="horz" pos="217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1" Type="http://schemas.openxmlformats.org/officeDocument/2006/relationships/font" Target="fonts/font5.fntdata"/><Relationship Id="rId60" Type="http://schemas.openxmlformats.org/officeDocument/2006/relationships/font" Target="fonts/font4.fntdata"/><Relationship Id="rId6" Type="http://schemas.openxmlformats.org/officeDocument/2006/relationships/slide" Target="slides/slide3.xml"/><Relationship Id="rId59" Type="http://schemas.openxmlformats.org/officeDocument/2006/relationships/font" Target="fonts/font3.fntdata"/><Relationship Id="rId58" Type="http://schemas.openxmlformats.org/officeDocument/2006/relationships/font" Target="fonts/font2.fntdata"/><Relationship Id="rId57" Type="http://schemas.openxmlformats.org/officeDocument/2006/relationships/font" Target="fonts/font1.fntdata"/><Relationship Id="rId56" Type="http://schemas.openxmlformats.org/officeDocument/2006/relationships/tableStyles" Target="tableStyles.xml"/><Relationship Id="rId55" Type="http://schemas.openxmlformats.org/officeDocument/2006/relationships/viewProps" Target="viewProps.xml"/><Relationship Id="rId54" Type="http://schemas.openxmlformats.org/officeDocument/2006/relationships/presProps" Target="presProps.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AA7FDB-4D8B-4EB5-ADAA-90497682C5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7C8D2F-F443-4A9E-8BD0-6284A4D4D4DE}"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37C8D2F-F443-4A9E-8BD0-6284A4D4D4DE}"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blinds/>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ransition spd="slow">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0" name="Freeform 9"/>
          <p:cNvSpPr/>
          <p:nvPr userDrawn="1"/>
        </p:nvSpPr>
        <p:spPr bwMode="auto">
          <a:xfrm>
            <a:off x="285924" y="249907"/>
            <a:ext cx="797891" cy="651364"/>
          </a:xfrm>
          <a:custGeom>
            <a:avLst/>
            <a:gdLst>
              <a:gd name="T0" fmla="*/ 33 w 711"/>
              <a:gd name="T1" fmla="*/ 450 h 621"/>
              <a:gd name="T2" fmla="*/ 76 w 711"/>
              <a:gd name="T3" fmla="*/ 407 h 621"/>
              <a:gd name="T4" fmla="*/ 406 w 711"/>
              <a:gd name="T5" fmla="*/ 470 h 621"/>
              <a:gd name="T6" fmla="*/ 209 w 711"/>
              <a:gd name="T7" fmla="*/ 271 h 621"/>
              <a:gd name="T8" fmla="*/ 155 w 711"/>
              <a:gd name="T9" fmla="*/ 326 h 621"/>
              <a:gd name="T10" fmla="*/ 72 w 711"/>
              <a:gd name="T11" fmla="*/ 244 h 621"/>
              <a:gd name="T12" fmla="*/ 219 w 711"/>
              <a:gd name="T13" fmla="*/ 94 h 621"/>
              <a:gd name="T14" fmla="*/ 314 w 711"/>
              <a:gd name="T15" fmla="*/ 77 h 621"/>
              <a:gd name="T16" fmla="*/ 356 w 711"/>
              <a:gd name="T17" fmla="*/ 120 h 621"/>
              <a:gd name="T18" fmla="*/ 283 w 711"/>
              <a:gd name="T19" fmla="*/ 196 h 621"/>
              <a:gd name="T20" fmla="*/ 482 w 711"/>
              <a:gd name="T21" fmla="*/ 396 h 621"/>
              <a:gd name="T22" fmla="*/ 324 w 711"/>
              <a:gd name="T23" fmla="*/ 0 h 621"/>
              <a:gd name="T24" fmla="*/ 556 w 711"/>
              <a:gd name="T25" fmla="*/ 470 h 621"/>
              <a:gd name="T26" fmla="*/ 610 w 711"/>
              <a:gd name="T27" fmla="*/ 526 h 621"/>
              <a:gd name="T28" fmla="*/ 539 w 711"/>
              <a:gd name="T29" fmla="*/ 595 h 621"/>
              <a:gd name="T30" fmla="*/ 484 w 711"/>
              <a:gd name="T31" fmla="*/ 543 h 621"/>
              <a:gd name="T32" fmla="*/ 108 w 711"/>
              <a:gd name="T33" fmla="*/ 531 h 621"/>
              <a:gd name="T34" fmla="*/ 84 w 711"/>
              <a:gd name="T35" fmla="*/ 584 h 621"/>
              <a:gd name="T36" fmla="*/ 24 w 711"/>
              <a:gd name="T37" fmla="*/ 573 h 621"/>
              <a:gd name="T38" fmla="*/ 76 w 711"/>
              <a:gd name="T39" fmla="*/ 502 h 621"/>
              <a:gd name="T40" fmla="*/ 33 w 711"/>
              <a:gd name="T41" fmla="*/ 45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1" h="621">
                <a:moveTo>
                  <a:pt x="33" y="450"/>
                </a:moveTo>
                <a:lnTo>
                  <a:pt x="76" y="407"/>
                </a:lnTo>
                <a:cubicBezTo>
                  <a:pt x="166" y="484"/>
                  <a:pt x="271" y="535"/>
                  <a:pt x="406" y="470"/>
                </a:cubicBezTo>
                <a:lnTo>
                  <a:pt x="209" y="271"/>
                </a:lnTo>
                <a:lnTo>
                  <a:pt x="155" y="326"/>
                </a:lnTo>
                <a:lnTo>
                  <a:pt x="72" y="244"/>
                </a:lnTo>
                <a:lnTo>
                  <a:pt x="219" y="94"/>
                </a:lnTo>
                <a:cubicBezTo>
                  <a:pt x="241" y="104"/>
                  <a:pt x="274" y="105"/>
                  <a:pt x="314" y="77"/>
                </a:cubicBezTo>
                <a:lnTo>
                  <a:pt x="356" y="120"/>
                </a:lnTo>
                <a:lnTo>
                  <a:pt x="283" y="196"/>
                </a:lnTo>
                <a:lnTo>
                  <a:pt x="482" y="396"/>
                </a:lnTo>
                <a:cubicBezTo>
                  <a:pt x="556" y="271"/>
                  <a:pt x="495" y="85"/>
                  <a:pt x="324" y="0"/>
                </a:cubicBezTo>
                <a:cubicBezTo>
                  <a:pt x="493" y="8"/>
                  <a:pt x="711" y="202"/>
                  <a:pt x="556" y="470"/>
                </a:cubicBezTo>
                <a:lnTo>
                  <a:pt x="610" y="526"/>
                </a:lnTo>
                <a:lnTo>
                  <a:pt x="539" y="595"/>
                </a:lnTo>
                <a:lnTo>
                  <a:pt x="484" y="543"/>
                </a:lnTo>
                <a:cubicBezTo>
                  <a:pt x="341" y="621"/>
                  <a:pt x="211" y="612"/>
                  <a:pt x="108" y="531"/>
                </a:cubicBezTo>
                <a:cubicBezTo>
                  <a:pt x="114" y="549"/>
                  <a:pt x="102" y="571"/>
                  <a:pt x="84" y="584"/>
                </a:cubicBezTo>
                <a:cubicBezTo>
                  <a:pt x="62" y="598"/>
                  <a:pt x="37" y="593"/>
                  <a:pt x="24" y="573"/>
                </a:cubicBezTo>
                <a:cubicBezTo>
                  <a:pt x="0" y="537"/>
                  <a:pt x="38" y="493"/>
                  <a:pt x="76" y="502"/>
                </a:cubicBezTo>
                <a:cubicBezTo>
                  <a:pt x="61" y="486"/>
                  <a:pt x="47" y="469"/>
                  <a:pt x="33" y="450"/>
                </a:cubicBezTo>
                <a:close/>
              </a:path>
            </a:pathLst>
          </a:custGeom>
          <a:solidFill>
            <a:srgbClr val="C00000"/>
          </a:solidFill>
          <a:ln>
            <a:noFill/>
          </a:ln>
        </p:spPr>
        <p:txBody>
          <a:bodyPr vert="horz" wrap="square" lIns="91440" tIns="45720" rIns="91440" bIns="45720" numCol="1" anchor="t" anchorCtr="0" compatLnSpc="1"/>
          <a:lstStyle/>
          <a:p>
            <a:endParaRPr lang="zh-CN" altLang="en-US" sz="1800"/>
          </a:p>
        </p:txBody>
      </p:sp>
      <p:cxnSp>
        <p:nvCxnSpPr>
          <p:cNvPr id="11" name="直接连接符 10"/>
          <p:cNvCxnSpPr/>
          <p:nvPr userDrawn="1"/>
        </p:nvCxnSpPr>
        <p:spPr>
          <a:xfrm flipV="1">
            <a:off x="0" y="1080000"/>
            <a:ext cx="12192000" cy="14515"/>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8879306" y="-22764"/>
            <a:ext cx="2353063" cy="980808"/>
            <a:chOff x="7180049" y="1873609"/>
            <a:chExt cx="2353063" cy="980806"/>
          </a:xfrm>
        </p:grpSpPr>
        <p:sp>
          <p:nvSpPr>
            <p:cNvPr id="13" name="矩形 12"/>
            <p:cNvSpPr/>
            <p:nvPr userDrawn="1"/>
          </p:nvSpPr>
          <p:spPr>
            <a:xfrm>
              <a:off x="7180049" y="1898997"/>
              <a:ext cx="877163" cy="923329"/>
            </a:xfrm>
            <a:prstGeom prst="rect">
              <a:avLst/>
            </a:prstGeom>
          </p:spPr>
          <p:txBody>
            <a:bodyPr wrap="none">
              <a:spAutoFit/>
            </a:bodyPr>
            <a:lstStyle/>
            <a:p>
              <a:pPr marL="0" algn="ctr">
                <a:lnSpc>
                  <a:spcPct val="100000"/>
                </a:lnSpc>
              </a:pPr>
              <a:r>
                <a:rPr lang="zh-CN" altLang="en-US" sz="5400" b="0" dirty="0">
                  <a:solidFill>
                    <a:srgbClr val="C00000"/>
                  </a:solidFill>
                  <a:latin typeface="方正吕建德字体" panose="02010600010101010101" pitchFamily="2" charset="-122"/>
                  <a:ea typeface="方正吕建德字体" panose="02010600010101010101" pitchFamily="2" charset="-122"/>
                  <a:cs typeface="八大山人 V2007" panose="02000600000000000000" pitchFamily="2" charset="-122"/>
                </a:rPr>
                <a:t>光</a:t>
              </a:r>
              <a:endParaRPr lang="en-US" altLang="zh-CN" sz="5400" b="0" dirty="0">
                <a:solidFill>
                  <a:srgbClr val="C00000"/>
                </a:solidFill>
                <a:latin typeface="方正吕建德字体" panose="02010600010101010101" pitchFamily="2" charset="-122"/>
                <a:ea typeface="方正吕建德字体" panose="02010600010101010101" pitchFamily="2" charset="-122"/>
                <a:cs typeface="八大山人 V2007" panose="02000600000000000000" pitchFamily="2" charset="-122"/>
              </a:endParaRPr>
            </a:p>
          </p:txBody>
        </p:sp>
        <p:sp>
          <p:nvSpPr>
            <p:cNvPr id="14" name="矩形 13"/>
            <p:cNvSpPr/>
            <p:nvPr userDrawn="1"/>
          </p:nvSpPr>
          <p:spPr>
            <a:xfrm>
              <a:off x="8129082" y="1898994"/>
              <a:ext cx="877163" cy="923329"/>
            </a:xfrm>
            <a:prstGeom prst="rect">
              <a:avLst/>
            </a:prstGeom>
          </p:spPr>
          <p:txBody>
            <a:bodyPr wrap="none">
              <a:spAutoFit/>
            </a:bodyPr>
            <a:lstStyle/>
            <a:p>
              <a:pPr marL="0" algn="ctr">
                <a:lnSpc>
                  <a:spcPct val="100000"/>
                </a:lnSpc>
              </a:pPr>
              <a:r>
                <a:rPr lang="zh-CN" altLang="en-US" sz="5400" b="0" dirty="0">
                  <a:solidFill>
                    <a:srgbClr val="C00000"/>
                  </a:solidFill>
                  <a:latin typeface="方正吕建德字体" panose="02010600010101010101" pitchFamily="2" charset="-122"/>
                  <a:ea typeface="方正吕建德字体" panose="02010600010101010101" pitchFamily="2" charset="-122"/>
                  <a:cs typeface="八大山人 V2007" panose="02000600000000000000" pitchFamily="2" charset="-122"/>
                </a:rPr>
                <a:t>历</a:t>
              </a:r>
              <a:endParaRPr lang="en-US" altLang="zh-CN" sz="5400" b="0" dirty="0">
                <a:solidFill>
                  <a:srgbClr val="C00000"/>
                </a:solidFill>
                <a:latin typeface="方正吕建德字体" panose="02010600010101010101" pitchFamily="2" charset="-122"/>
                <a:ea typeface="方正吕建德字体" panose="02010600010101010101" pitchFamily="2" charset="-122"/>
                <a:cs typeface="八大山人 V2007" panose="02000600000000000000" pitchFamily="2" charset="-122"/>
              </a:endParaRPr>
            </a:p>
          </p:txBody>
        </p:sp>
        <p:sp>
          <p:nvSpPr>
            <p:cNvPr id="16" name="矩形 15"/>
            <p:cNvSpPr/>
            <p:nvPr userDrawn="1"/>
          </p:nvSpPr>
          <p:spPr>
            <a:xfrm>
              <a:off x="8655949" y="1873609"/>
              <a:ext cx="877163" cy="923329"/>
            </a:xfrm>
            <a:prstGeom prst="rect">
              <a:avLst/>
            </a:prstGeom>
          </p:spPr>
          <p:txBody>
            <a:bodyPr wrap="none">
              <a:spAutoFit/>
            </a:bodyPr>
            <a:lstStyle/>
            <a:p>
              <a:pPr marL="0" algn="ctr">
                <a:lnSpc>
                  <a:spcPct val="100000"/>
                </a:lnSpc>
              </a:pPr>
              <a:r>
                <a:rPr lang="zh-CN" altLang="en-US" sz="5400" b="0" dirty="0">
                  <a:solidFill>
                    <a:srgbClr val="C00000"/>
                  </a:solidFill>
                  <a:latin typeface="方正吕建德字体" panose="02010600010101010101" pitchFamily="2" charset="-122"/>
                  <a:ea typeface="方正吕建德字体" panose="02010600010101010101" pitchFamily="2" charset="-122"/>
                  <a:cs typeface="八大山人 V2007" panose="02000600000000000000" pitchFamily="2" charset="-122"/>
                </a:rPr>
                <a:t>程</a:t>
              </a:r>
              <a:endParaRPr lang="en-US" altLang="zh-CN" sz="5400" b="0" dirty="0">
                <a:solidFill>
                  <a:srgbClr val="C00000"/>
                </a:solidFill>
                <a:latin typeface="方正吕建德字体" panose="02010600010101010101" pitchFamily="2" charset="-122"/>
                <a:ea typeface="方正吕建德字体" panose="02010600010101010101" pitchFamily="2" charset="-122"/>
                <a:cs typeface="八大山人 V2007" panose="02000600000000000000" pitchFamily="2" charset="-122"/>
              </a:endParaRPr>
            </a:p>
          </p:txBody>
        </p:sp>
        <p:sp>
          <p:nvSpPr>
            <p:cNvPr id="17" name="矩形 16"/>
            <p:cNvSpPr/>
            <p:nvPr userDrawn="1"/>
          </p:nvSpPr>
          <p:spPr>
            <a:xfrm>
              <a:off x="7653742" y="1931086"/>
              <a:ext cx="877163" cy="923329"/>
            </a:xfrm>
            <a:prstGeom prst="rect">
              <a:avLst/>
            </a:prstGeom>
          </p:spPr>
          <p:txBody>
            <a:bodyPr wrap="none">
              <a:spAutoFit/>
            </a:bodyPr>
            <a:lstStyle/>
            <a:p>
              <a:pPr marL="0" algn="ctr">
                <a:lnSpc>
                  <a:spcPct val="100000"/>
                </a:lnSpc>
              </a:pPr>
              <a:r>
                <a:rPr lang="zh-CN" altLang="en-US" sz="5400" b="0" dirty="0">
                  <a:solidFill>
                    <a:srgbClr val="C00000"/>
                  </a:solidFill>
                  <a:latin typeface="方正吕建德字体" panose="02010600010101010101" pitchFamily="2" charset="-122"/>
                  <a:ea typeface="方正吕建德字体" panose="02010600010101010101" pitchFamily="2" charset="-122"/>
                  <a:cs typeface="八大山人 V2007" panose="02000600000000000000" pitchFamily="2" charset="-122"/>
                </a:rPr>
                <a:t>辉</a:t>
              </a:r>
              <a:endParaRPr lang="en-US" altLang="zh-CN" sz="5400" b="0" dirty="0">
                <a:solidFill>
                  <a:srgbClr val="C00000"/>
                </a:solidFill>
                <a:latin typeface="方正吕建德字体" panose="02010600010101010101" pitchFamily="2" charset="-122"/>
                <a:ea typeface="方正吕建德字体" panose="02010600010101010101" pitchFamily="2" charset="-122"/>
                <a:cs typeface="八大山人 V2007" panose="02000600000000000000" pitchFamily="2" charset="-122"/>
              </a:endParaRPr>
            </a:p>
          </p:txBody>
        </p:sp>
      </p:grpSp>
      <p:sp>
        <p:nvSpPr>
          <p:cNvPr id="18" name="文本框 17"/>
          <p:cNvSpPr txBox="1"/>
          <p:nvPr userDrawn="1"/>
        </p:nvSpPr>
        <p:spPr>
          <a:xfrm>
            <a:off x="8920767" y="710647"/>
            <a:ext cx="800219" cy="338554"/>
          </a:xfrm>
          <a:prstGeom prst="rect">
            <a:avLst/>
          </a:prstGeom>
          <a:noFill/>
        </p:spPr>
        <p:txBody>
          <a:bodyPr wrap="none" rtlCol="0">
            <a:spAutoFit/>
          </a:bodyPr>
          <a:lstStyle/>
          <a:p>
            <a:r>
              <a:rPr lang="zh-CN" altLang="en-US" sz="1600" dirty="0">
                <a:solidFill>
                  <a:srgbClr val="C00000"/>
                </a:solidFill>
                <a:latin typeface="TypeLand 康熙字典體試用版" pitchFamily="50" charset="-120"/>
                <a:ea typeface="TypeLand 康熙字典體試用版" pitchFamily="50" charset="-120"/>
              </a:rPr>
              <a:t>学党史</a:t>
            </a:r>
            <a:endParaRPr lang="zh-CN" altLang="en-US" sz="1600" dirty="0">
              <a:solidFill>
                <a:srgbClr val="C00000"/>
              </a:solidFill>
              <a:latin typeface="TypeLand 康熙字典體試用版" pitchFamily="50" charset="-120"/>
              <a:ea typeface="TypeLand 康熙字典體試用版" pitchFamily="50" charset="-120"/>
            </a:endParaRPr>
          </a:p>
        </p:txBody>
      </p:sp>
      <p:sp>
        <p:nvSpPr>
          <p:cNvPr id="23" name="文本框 22"/>
          <p:cNvSpPr txBox="1"/>
          <p:nvPr userDrawn="1"/>
        </p:nvSpPr>
        <p:spPr>
          <a:xfrm>
            <a:off x="9638713" y="710647"/>
            <a:ext cx="800219" cy="338554"/>
          </a:xfrm>
          <a:prstGeom prst="rect">
            <a:avLst/>
          </a:prstGeom>
          <a:noFill/>
        </p:spPr>
        <p:txBody>
          <a:bodyPr wrap="none" rtlCol="0">
            <a:spAutoFit/>
          </a:bodyPr>
          <a:lstStyle/>
          <a:p>
            <a:r>
              <a:rPr lang="zh-CN" altLang="en-US" sz="1600" dirty="0">
                <a:solidFill>
                  <a:srgbClr val="C00000"/>
                </a:solidFill>
                <a:latin typeface="TypeLand 康熙字典體試用版" pitchFamily="50" charset="-120"/>
                <a:ea typeface="TypeLand 康熙字典體試用版" pitchFamily="50" charset="-120"/>
              </a:rPr>
              <a:t>知党情</a:t>
            </a:r>
            <a:endParaRPr lang="zh-CN" altLang="en-US" sz="1600" dirty="0">
              <a:solidFill>
                <a:srgbClr val="C00000"/>
              </a:solidFill>
              <a:latin typeface="TypeLand 康熙字典體試用版" pitchFamily="50" charset="-120"/>
              <a:ea typeface="TypeLand 康熙字典體試用版" pitchFamily="50" charset="-120"/>
            </a:endParaRPr>
          </a:p>
        </p:txBody>
      </p:sp>
      <p:sp>
        <p:nvSpPr>
          <p:cNvPr id="25" name="文本框 24"/>
          <p:cNvSpPr txBox="1"/>
          <p:nvPr userDrawn="1"/>
        </p:nvSpPr>
        <p:spPr>
          <a:xfrm>
            <a:off x="10347879" y="710646"/>
            <a:ext cx="800219" cy="338554"/>
          </a:xfrm>
          <a:prstGeom prst="rect">
            <a:avLst/>
          </a:prstGeom>
          <a:noFill/>
        </p:spPr>
        <p:txBody>
          <a:bodyPr wrap="none" rtlCol="0">
            <a:spAutoFit/>
          </a:bodyPr>
          <a:lstStyle/>
          <a:p>
            <a:r>
              <a:rPr lang="zh-CN" altLang="en-US" sz="1600" dirty="0">
                <a:solidFill>
                  <a:srgbClr val="C00000"/>
                </a:solidFill>
                <a:latin typeface="TypeLand 康熙字典體試用版" pitchFamily="50" charset="-120"/>
                <a:ea typeface="TypeLand 康熙字典體試用版" pitchFamily="50" charset="-120"/>
              </a:rPr>
              <a:t>强党性</a:t>
            </a:r>
            <a:endParaRPr lang="zh-CN" altLang="en-US" sz="1600" dirty="0">
              <a:solidFill>
                <a:srgbClr val="C00000"/>
              </a:solidFill>
              <a:latin typeface="TypeLand 康熙字典體試用版" pitchFamily="50" charset="-120"/>
              <a:ea typeface="TypeLand 康熙字典體試用版" pitchFamily="50" charset="-120"/>
            </a:endParaRPr>
          </a:p>
        </p:txBody>
      </p:sp>
      <p:grpSp>
        <p:nvGrpSpPr>
          <p:cNvPr id="26" name="组合 25"/>
          <p:cNvGrpSpPr/>
          <p:nvPr userDrawn="1"/>
        </p:nvGrpSpPr>
        <p:grpSpPr>
          <a:xfrm>
            <a:off x="11088421" y="188527"/>
            <a:ext cx="991660" cy="830997"/>
            <a:chOff x="8316318" y="141396"/>
            <a:chExt cx="743745" cy="623248"/>
          </a:xfrm>
        </p:grpSpPr>
        <p:sp>
          <p:nvSpPr>
            <p:cNvPr id="27" name="矩形 26"/>
            <p:cNvSpPr>
              <a:spLocks noChangeAspect="1"/>
            </p:cNvSpPr>
            <p:nvPr userDrawn="1"/>
          </p:nvSpPr>
          <p:spPr>
            <a:xfrm>
              <a:off x="8407240" y="141800"/>
              <a:ext cx="576000" cy="576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srgbClr val="FFF8E6"/>
                </a:solidFill>
                <a:latin typeface="TypeLand 康熙字典體試用版" pitchFamily="50" charset="-120"/>
                <a:ea typeface="TypeLand 康熙字典體試用版" pitchFamily="50" charset="-120"/>
              </a:endParaRPr>
            </a:p>
          </p:txBody>
        </p:sp>
        <p:sp>
          <p:nvSpPr>
            <p:cNvPr id="28" name="矩形 27"/>
            <p:cNvSpPr/>
            <p:nvPr userDrawn="1"/>
          </p:nvSpPr>
          <p:spPr>
            <a:xfrm>
              <a:off x="8316318" y="141396"/>
              <a:ext cx="743745" cy="623248"/>
            </a:xfrm>
            <a:prstGeom prst="rect">
              <a:avLst/>
            </a:prstGeom>
          </p:spPr>
          <p:txBody>
            <a:bodyPr wrap="square">
              <a:spAutoFit/>
            </a:bodyPr>
            <a:lstStyle/>
            <a:p>
              <a:pPr algn="ctr"/>
              <a:r>
                <a:rPr lang="zh-CN" altLang="en-US" sz="2400" dirty="0">
                  <a:solidFill>
                    <a:srgbClr val="FFF8E6"/>
                  </a:solidFill>
                  <a:latin typeface="TypeLand 康熙字典體試用版" pitchFamily="50" charset="-120"/>
                  <a:ea typeface="TypeLand 康熙字典體試用版" pitchFamily="50" charset="-120"/>
                </a:rPr>
                <a:t>全面解读</a:t>
              </a:r>
              <a:endParaRPr lang="zh-CN" altLang="en-US" sz="2400" dirty="0">
                <a:solidFill>
                  <a:srgbClr val="FFF8E6"/>
                </a:solidFill>
                <a:latin typeface="TypeLand 康熙字典體試用版" pitchFamily="50" charset="-120"/>
                <a:ea typeface="TypeLand 康熙字典體試用版" pitchFamily="50" charset="-120"/>
              </a:endParaRPr>
            </a:p>
          </p:txBody>
        </p:sp>
      </p:grpSp>
    </p:spTree>
  </p:cSld>
  <p:clrMapOvr>
    <a:masterClrMapping/>
  </p:clrMapOvr>
  <p:transition spd="slow">
    <p:blind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1451579" y="804519"/>
            <a:ext cx="9603275" cy="1049235"/>
          </a:xfr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1451579" y="2015732"/>
            <a:ext cx="9603275" cy="3450613"/>
          </a:xfrm>
        </p:spPr>
        <p:txBody>
          <a:bodyPr ancho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a:xfrm>
            <a:off x="7554138" y="330370"/>
            <a:ext cx="3500715" cy="309201"/>
          </a:xfrm>
        </p:spPr>
        <p:txBody>
          <a:bodyPr/>
          <a:lstStyle/>
          <a:p>
            <a:fld id="{DCEE8066-8034-4D0A-9BA5-BF4BFF2D08A3}" type="datetimeFigureOut">
              <a:rPr lang="zh-CN" altLang="en-US" smtClean="0"/>
            </a:fld>
            <a:endParaRPr lang="zh-CN" altLang="en-US"/>
          </a:p>
        </p:txBody>
      </p:sp>
      <p:sp>
        <p:nvSpPr>
          <p:cNvPr id="5" name="Footer Placeholder 4"/>
          <p:cNvSpPr>
            <a:spLocks noGrp="1"/>
          </p:cNvSpPr>
          <p:nvPr>
            <p:ph type="ftr" sz="quarter" idx="11"/>
          </p:nvPr>
        </p:nvSpPr>
        <p:spPr>
          <a:xfrm>
            <a:off x="1451579" y="329307"/>
            <a:ext cx="5938836" cy="309201"/>
          </a:xfrm>
        </p:spPr>
        <p:txBody>
          <a:bodyPr/>
          <a:lstStyle/>
          <a:p>
            <a:endParaRPr lang="zh-CN" altLang="en-US"/>
          </a:p>
        </p:txBody>
      </p:sp>
      <p:sp>
        <p:nvSpPr>
          <p:cNvPr id="6" name="Slide Number Placeholder 5"/>
          <p:cNvSpPr>
            <a:spLocks noGrp="1"/>
          </p:cNvSpPr>
          <p:nvPr>
            <p:ph type="sldNum" sz="quarter" idx="12"/>
          </p:nvPr>
        </p:nvSpPr>
        <p:spPr>
          <a:xfrm>
            <a:off x="480060" y="798973"/>
            <a:ext cx="811019" cy="503578"/>
          </a:xfrm>
        </p:spPr>
        <p:txBody>
          <a:bodyPr/>
          <a:lstStyle/>
          <a:p>
            <a:fld id="{AFD8C46E-0715-4E0D-BED8-B57C0A918D72}" type="slidenum">
              <a:rPr lang="zh-CN" altLang="en-US" smtClean="0"/>
            </a:fld>
            <a:endParaRPr lang="zh-CN" alt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transition spd="slow">
    <p:blinds/>
  </p:transition>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image" Target="../media/image1.png"/><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ransition spd="slow">
    <p:blinds/>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4.png"/><Relationship Id="rId7" Type="http://schemas.openxmlformats.org/officeDocument/2006/relationships/tags" Target="../tags/tag5.xml"/><Relationship Id="rId6" Type="http://schemas.openxmlformats.org/officeDocument/2006/relationships/image" Target="../media/image3.png"/><Relationship Id="rId5" Type="http://schemas.openxmlformats.org/officeDocument/2006/relationships/tags" Target="../tags/tag4.xml"/><Relationship Id="rId4" Type="http://schemas.openxmlformats.org/officeDocument/2006/relationships/image" Target="../media/image2.png"/><Relationship Id="rId3" Type="http://schemas.openxmlformats.org/officeDocument/2006/relationships/tags" Target="../tags/tag3.xml"/><Relationship Id="rId2" Type="http://schemas.openxmlformats.org/officeDocument/2006/relationships/tags" Target="../tags/tag2.xml"/><Relationship Id="rId19" Type="http://schemas.openxmlformats.org/officeDocument/2006/relationships/notesSlide" Target="../notesSlides/notesSlide1.xml"/><Relationship Id="rId18" Type="http://schemas.openxmlformats.org/officeDocument/2006/relationships/slideLayout" Target="../slideLayouts/slideLayout1.xml"/><Relationship Id="rId17" Type="http://schemas.openxmlformats.org/officeDocument/2006/relationships/image" Target="../media/image7.png"/><Relationship Id="rId16" Type="http://schemas.microsoft.com/office/2007/relationships/media" Target="../media/media1.wma"/><Relationship Id="rId15" Type="http://schemas.openxmlformats.org/officeDocument/2006/relationships/audio" Target="../media/media1.wma"/><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image" Target="../media/image6.png"/><Relationship Id="rId11" Type="http://schemas.openxmlformats.org/officeDocument/2006/relationships/tags" Target="../tags/tag7.xml"/><Relationship Id="rId10" Type="http://schemas.openxmlformats.org/officeDocument/2006/relationships/image" Target="../media/image5.png"/><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microsoft.com/office/2007/relationships/hdphoto" Target="../media/image12.wdp"/><Relationship Id="rId3" Type="http://schemas.openxmlformats.org/officeDocument/2006/relationships/image" Target="../media/image11.png"/><Relationship Id="rId2" Type="http://schemas.microsoft.com/office/2007/relationships/hdphoto" Target="../media/image15.wdp"/><Relationship Id="rId1" Type="http://schemas.openxmlformats.org/officeDocument/2006/relationships/image" Target="../media/image14.png"/></Relationships>
</file>

<file path=ppt/slides/_rels/slide12.xml.rels><?xml version="1.0" encoding="UTF-8" standalone="yes"?>
<Relationships xmlns="http://schemas.openxmlformats.org/package/2006/relationships"><Relationship Id="rId9" Type="http://schemas.openxmlformats.org/officeDocument/2006/relationships/image" Target="../media/image57.png"/><Relationship Id="rId8" Type="http://schemas.microsoft.com/office/2007/relationships/hdphoto" Target="../media/image56.wdp"/><Relationship Id="rId7" Type="http://schemas.openxmlformats.org/officeDocument/2006/relationships/image" Target="../media/image55.png"/><Relationship Id="rId6" Type="http://schemas.microsoft.com/office/2007/relationships/hdphoto" Target="../media/image54.wdp"/><Relationship Id="rId5" Type="http://schemas.openxmlformats.org/officeDocument/2006/relationships/image" Target="../media/image53.png"/><Relationship Id="rId4" Type="http://schemas.microsoft.com/office/2007/relationships/hdphoto" Target="../media/image52.wdp"/><Relationship Id="rId3" Type="http://schemas.openxmlformats.org/officeDocument/2006/relationships/image" Target="../media/image51.png"/><Relationship Id="rId2" Type="http://schemas.microsoft.com/office/2007/relationships/hdphoto" Target="../media/image50.wdp"/><Relationship Id="rId14" Type="http://schemas.openxmlformats.org/officeDocument/2006/relationships/notesSlide" Target="../notesSlides/notesSlide6.xml"/><Relationship Id="rId13" Type="http://schemas.openxmlformats.org/officeDocument/2006/relationships/slideLayout" Target="../slideLayouts/slideLayout3.xml"/><Relationship Id="rId12" Type="http://schemas.microsoft.com/office/2007/relationships/hdphoto" Target="../media/image60.wdp"/><Relationship Id="rId11" Type="http://schemas.openxmlformats.org/officeDocument/2006/relationships/image" Target="../media/image59.png"/><Relationship Id="rId10" Type="http://schemas.microsoft.com/office/2007/relationships/hdphoto" Target="../media/image58.wdp"/><Relationship Id="rId1" Type="http://schemas.openxmlformats.org/officeDocument/2006/relationships/image" Target="../media/image49.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microsoft.com/office/2007/relationships/hdphoto" Target="../media/image64.wdp"/><Relationship Id="rId3" Type="http://schemas.openxmlformats.org/officeDocument/2006/relationships/image" Target="../media/image63.png"/><Relationship Id="rId2" Type="http://schemas.microsoft.com/office/2007/relationships/hdphoto" Target="../media/image62.wdp"/><Relationship Id="rId1" Type="http://schemas.openxmlformats.org/officeDocument/2006/relationships/image" Target="../media/image61.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3.xml"/><Relationship Id="rId4" Type="http://schemas.microsoft.com/office/2007/relationships/hdphoto" Target="../media/image68.wdp"/><Relationship Id="rId3" Type="http://schemas.openxmlformats.org/officeDocument/2006/relationships/image" Target="../media/image67.png"/><Relationship Id="rId2" Type="http://schemas.microsoft.com/office/2007/relationships/hdphoto" Target="../media/image66.wdp"/><Relationship Id="rId1" Type="http://schemas.openxmlformats.org/officeDocument/2006/relationships/image" Target="../media/image65.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3.xml"/><Relationship Id="rId4" Type="http://schemas.microsoft.com/office/2007/relationships/hdphoto" Target="../media/image72.wdp"/><Relationship Id="rId3" Type="http://schemas.openxmlformats.org/officeDocument/2006/relationships/image" Target="../media/image71.png"/><Relationship Id="rId2" Type="http://schemas.microsoft.com/office/2007/relationships/hdphoto" Target="../media/image70.wdp"/><Relationship Id="rId1" Type="http://schemas.openxmlformats.org/officeDocument/2006/relationships/image" Target="../media/image69.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3.xml"/><Relationship Id="rId4" Type="http://schemas.microsoft.com/office/2007/relationships/hdphoto" Target="../media/image76.wdp"/><Relationship Id="rId3" Type="http://schemas.openxmlformats.org/officeDocument/2006/relationships/image" Target="../media/image75.png"/><Relationship Id="rId2" Type="http://schemas.microsoft.com/office/2007/relationships/hdphoto" Target="../media/image74.wdp"/><Relationship Id="rId1" Type="http://schemas.openxmlformats.org/officeDocument/2006/relationships/image" Target="../media/image73.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3.xml"/><Relationship Id="rId2" Type="http://schemas.microsoft.com/office/2007/relationships/hdphoto" Target="../media/image78.wdp"/><Relationship Id="rId1" Type="http://schemas.openxmlformats.org/officeDocument/2006/relationships/image" Target="../media/image77.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3.xml"/><Relationship Id="rId4" Type="http://schemas.microsoft.com/office/2007/relationships/hdphoto" Target="../media/image82.wdp"/><Relationship Id="rId3" Type="http://schemas.openxmlformats.org/officeDocument/2006/relationships/image" Target="../media/image81.png"/><Relationship Id="rId2" Type="http://schemas.microsoft.com/office/2007/relationships/hdphoto" Target="../media/image80.wdp"/><Relationship Id="rId1" Type="http://schemas.openxmlformats.org/officeDocument/2006/relationships/image" Target="../media/image79.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xml"/><Relationship Id="rId2" Type="http://schemas.microsoft.com/office/2007/relationships/hdphoto" Target="../media/image84.wdp"/><Relationship Id="rId1" Type="http://schemas.openxmlformats.org/officeDocument/2006/relationships/image" Target="../media/image83.png"/></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2.xml"/><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3.xml"/><Relationship Id="rId3" Type="http://schemas.openxmlformats.org/officeDocument/2006/relationships/image" Target="../media/image87.jpeg"/><Relationship Id="rId2" Type="http://schemas.microsoft.com/office/2007/relationships/hdphoto" Target="../media/image86.wdp"/><Relationship Id="rId1" Type="http://schemas.openxmlformats.org/officeDocument/2006/relationships/image" Target="../media/image85.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15.xml"/><Relationship Id="rId7" Type="http://schemas.openxmlformats.org/officeDocument/2006/relationships/slideLayout" Target="../slideLayouts/slideLayout3.xml"/><Relationship Id="rId6" Type="http://schemas.microsoft.com/office/2007/relationships/hdphoto" Target="../media/image93.wdp"/><Relationship Id="rId5" Type="http://schemas.openxmlformats.org/officeDocument/2006/relationships/image" Target="../media/image92.png"/><Relationship Id="rId4" Type="http://schemas.microsoft.com/office/2007/relationships/hdphoto" Target="../media/image91.wdp"/><Relationship Id="rId3" Type="http://schemas.openxmlformats.org/officeDocument/2006/relationships/image" Target="../media/image90.png"/><Relationship Id="rId2" Type="http://schemas.microsoft.com/office/2007/relationships/hdphoto" Target="../media/image89.wdp"/><Relationship Id="rId1"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7" Type="http://schemas.openxmlformats.org/officeDocument/2006/relationships/slideLayout" Target="../slideLayouts/slideLayout3.xml"/><Relationship Id="rId6" Type="http://schemas.microsoft.com/office/2007/relationships/hdphoto" Target="../media/image99.wdp"/><Relationship Id="rId5" Type="http://schemas.openxmlformats.org/officeDocument/2006/relationships/image" Target="../media/image98.png"/><Relationship Id="rId4" Type="http://schemas.microsoft.com/office/2007/relationships/hdphoto" Target="../media/image97.wdp"/><Relationship Id="rId3" Type="http://schemas.openxmlformats.org/officeDocument/2006/relationships/image" Target="../media/image96.png"/><Relationship Id="rId2" Type="http://schemas.microsoft.com/office/2007/relationships/hdphoto" Target="../media/image95.wdp"/><Relationship Id="rId1" Type="http://schemas.openxmlformats.org/officeDocument/2006/relationships/image" Target="../media/image94.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7.xml"/><Relationship Id="rId7" Type="http://schemas.openxmlformats.org/officeDocument/2006/relationships/slideLayout" Target="../slideLayouts/slideLayout3.xml"/><Relationship Id="rId6" Type="http://schemas.microsoft.com/office/2007/relationships/hdphoto" Target="../media/image105.wdp"/><Relationship Id="rId5" Type="http://schemas.openxmlformats.org/officeDocument/2006/relationships/image" Target="../media/image104.png"/><Relationship Id="rId4" Type="http://schemas.microsoft.com/office/2007/relationships/hdphoto" Target="../media/image103.wdp"/><Relationship Id="rId3" Type="http://schemas.openxmlformats.org/officeDocument/2006/relationships/image" Target="../media/image102.png"/><Relationship Id="rId2" Type="http://schemas.microsoft.com/office/2007/relationships/hdphoto" Target="../media/image101.wdp"/><Relationship Id="rId1" Type="http://schemas.openxmlformats.org/officeDocument/2006/relationships/image" Target="../media/image100.png"/></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3.xml"/><Relationship Id="rId6" Type="http://schemas.microsoft.com/office/2007/relationships/hdphoto" Target="../media/image111.wdp"/><Relationship Id="rId5" Type="http://schemas.openxmlformats.org/officeDocument/2006/relationships/image" Target="../media/image110.png"/><Relationship Id="rId4" Type="http://schemas.microsoft.com/office/2007/relationships/hdphoto" Target="../media/image109.wdp"/><Relationship Id="rId3" Type="http://schemas.openxmlformats.org/officeDocument/2006/relationships/image" Target="../media/image108.png"/><Relationship Id="rId2" Type="http://schemas.microsoft.com/office/2007/relationships/hdphoto" Target="../media/image107.wdp"/><Relationship Id="rId1" Type="http://schemas.openxmlformats.org/officeDocument/2006/relationships/image" Target="../media/image106.pn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3.xml"/><Relationship Id="rId8" Type="http://schemas.microsoft.com/office/2007/relationships/hdphoto" Target="../media/image119.wdp"/><Relationship Id="rId7" Type="http://schemas.openxmlformats.org/officeDocument/2006/relationships/image" Target="../media/image118.png"/><Relationship Id="rId6" Type="http://schemas.microsoft.com/office/2007/relationships/hdphoto" Target="../media/image117.wdp"/><Relationship Id="rId5" Type="http://schemas.openxmlformats.org/officeDocument/2006/relationships/image" Target="../media/image116.png"/><Relationship Id="rId4" Type="http://schemas.microsoft.com/office/2007/relationships/hdphoto" Target="../media/image115.wdp"/><Relationship Id="rId3" Type="http://schemas.openxmlformats.org/officeDocument/2006/relationships/image" Target="../media/image114.png"/><Relationship Id="rId2" Type="http://schemas.microsoft.com/office/2007/relationships/hdphoto" Target="../media/image113.wdp"/><Relationship Id="rId10" Type="http://schemas.openxmlformats.org/officeDocument/2006/relationships/notesSlide" Target="../notesSlides/notesSlide19.xml"/><Relationship Id="rId1" Type="http://schemas.openxmlformats.org/officeDocument/2006/relationships/image" Target="../media/image112.png"/></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3.xml"/><Relationship Id="rId4" Type="http://schemas.microsoft.com/office/2007/relationships/hdphoto" Target="../media/image123.wdp"/><Relationship Id="rId3" Type="http://schemas.openxmlformats.org/officeDocument/2006/relationships/image" Target="../media/image122.png"/><Relationship Id="rId2" Type="http://schemas.microsoft.com/office/2007/relationships/hdphoto" Target="../media/image121.wdp"/><Relationship Id="rId1" Type="http://schemas.openxmlformats.org/officeDocument/2006/relationships/image" Target="../media/image120.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3.xml"/><Relationship Id="rId2" Type="http://schemas.microsoft.com/office/2007/relationships/hdphoto" Target="../media/image125.wdp"/><Relationship Id="rId1" Type="http://schemas.openxmlformats.org/officeDocument/2006/relationships/image" Target="../media/image124.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3.xml"/><Relationship Id="rId2" Type="http://schemas.microsoft.com/office/2007/relationships/hdphoto" Target="../media/image127.wdp"/><Relationship Id="rId1" Type="http://schemas.openxmlformats.org/officeDocument/2006/relationships/image" Target="../media/image126.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3.xml"/><Relationship Id="rId2" Type="http://schemas.microsoft.com/office/2007/relationships/hdphoto" Target="../media/image129.wdp"/><Relationship Id="rId1" Type="http://schemas.openxmlformats.org/officeDocument/2006/relationships/image" Target="../media/image128.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microsoft.com/office/2007/relationships/hdphoto" Target="../media/image12.wdp"/><Relationship Id="rId2" Type="http://schemas.openxmlformats.org/officeDocument/2006/relationships/image" Target="../media/image11.png"/><Relationship Id="rId1"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notesSlide" Target="../notesSlides/notesSlide24.xml"/><Relationship Id="rId7" Type="http://schemas.openxmlformats.org/officeDocument/2006/relationships/slideLayout" Target="../slideLayouts/slideLayout3.xml"/><Relationship Id="rId6" Type="http://schemas.microsoft.com/office/2007/relationships/hdphoto" Target="../media/image135.wdp"/><Relationship Id="rId5" Type="http://schemas.openxmlformats.org/officeDocument/2006/relationships/image" Target="../media/image134.png"/><Relationship Id="rId4" Type="http://schemas.microsoft.com/office/2007/relationships/hdphoto" Target="../media/image133.wdp"/><Relationship Id="rId3" Type="http://schemas.openxmlformats.org/officeDocument/2006/relationships/image" Target="../media/image132.png"/><Relationship Id="rId2" Type="http://schemas.microsoft.com/office/2007/relationships/hdphoto" Target="../media/image131.wdp"/><Relationship Id="rId1" Type="http://schemas.openxmlformats.org/officeDocument/2006/relationships/image" Target="../media/image130.png"/></Relationships>
</file>

<file path=ppt/slides/_rels/slide31.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3.xml"/><Relationship Id="rId4" Type="http://schemas.microsoft.com/office/2007/relationships/hdphoto" Target="../media/image139.wdp"/><Relationship Id="rId3" Type="http://schemas.openxmlformats.org/officeDocument/2006/relationships/image" Target="../media/image138.png"/><Relationship Id="rId2" Type="http://schemas.microsoft.com/office/2007/relationships/hdphoto" Target="../media/image137.wdp"/><Relationship Id="rId1" Type="http://schemas.openxmlformats.org/officeDocument/2006/relationships/image" Target="../media/image136.png"/></Relationships>
</file>

<file path=ppt/slides/_rels/slide32.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slideLayout" Target="../slideLayouts/slideLayout3.xml"/><Relationship Id="rId4" Type="http://schemas.microsoft.com/office/2007/relationships/hdphoto" Target="../media/image143.wdp"/><Relationship Id="rId3" Type="http://schemas.openxmlformats.org/officeDocument/2006/relationships/image" Target="../media/image142.png"/><Relationship Id="rId2" Type="http://schemas.microsoft.com/office/2007/relationships/hdphoto" Target="../media/image141.wdp"/><Relationship Id="rId1" Type="http://schemas.openxmlformats.org/officeDocument/2006/relationships/image" Target="../media/image140.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xml"/><Relationship Id="rId4" Type="http://schemas.microsoft.com/office/2007/relationships/hdphoto" Target="../media/image12.wdp"/><Relationship Id="rId3" Type="http://schemas.openxmlformats.org/officeDocument/2006/relationships/image" Target="../media/image11.png"/><Relationship Id="rId2" Type="http://schemas.microsoft.com/office/2007/relationships/hdphoto" Target="../media/image15.wdp"/><Relationship Id="rId1" Type="http://schemas.openxmlformats.org/officeDocument/2006/relationships/image" Target="../media/image14.png"/></Relationships>
</file>

<file path=ppt/slides/_rels/slide34.xml.rels><?xml version="1.0" encoding="UTF-8" standalone="yes"?>
<Relationships xmlns="http://schemas.openxmlformats.org/package/2006/relationships"><Relationship Id="rId5" Type="http://schemas.openxmlformats.org/officeDocument/2006/relationships/notesSlide" Target="../notesSlides/notesSlide28.xml"/><Relationship Id="rId4" Type="http://schemas.openxmlformats.org/officeDocument/2006/relationships/slideLayout" Target="../slideLayouts/slideLayout3.xml"/><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image" Target="../media/image144.jpeg"/></Relationships>
</file>

<file path=ppt/slides/_rels/slide35.xml.rels><?xml version="1.0" encoding="UTF-8" standalone="yes"?>
<Relationships xmlns="http://schemas.openxmlformats.org/package/2006/relationships"><Relationship Id="rId8" Type="http://schemas.openxmlformats.org/officeDocument/2006/relationships/notesSlide" Target="../notesSlides/notesSlide29.xml"/><Relationship Id="rId7" Type="http://schemas.openxmlformats.org/officeDocument/2006/relationships/slideLayout" Target="../slideLayouts/slideLayout3.xml"/><Relationship Id="rId6" Type="http://schemas.microsoft.com/office/2007/relationships/hdphoto" Target="../media/image152.wdp"/><Relationship Id="rId5" Type="http://schemas.openxmlformats.org/officeDocument/2006/relationships/image" Target="../media/image151.png"/><Relationship Id="rId4" Type="http://schemas.microsoft.com/office/2007/relationships/hdphoto" Target="../media/image150.wdp"/><Relationship Id="rId3" Type="http://schemas.openxmlformats.org/officeDocument/2006/relationships/image" Target="../media/image149.png"/><Relationship Id="rId2" Type="http://schemas.microsoft.com/office/2007/relationships/hdphoto" Target="../media/image148.wdp"/><Relationship Id="rId1" Type="http://schemas.openxmlformats.org/officeDocument/2006/relationships/image" Target="../media/image147.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3.xml"/><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image" Target="../media/image153.jpe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1.xml"/><Relationship Id="rId7" Type="http://schemas.openxmlformats.org/officeDocument/2006/relationships/slideLayout" Target="../slideLayouts/slideLayout3.xml"/><Relationship Id="rId6" Type="http://schemas.microsoft.com/office/2007/relationships/hdphoto" Target="../media/image161.wdp"/><Relationship Id="rId5" Type="http://schemas.openxmlformats.org/officeDocument/2006/relationships/image" Target="../media/image160.png"/><Relationship Id="rId4" Type="http://schemas.microsoft.com/office/2007/relationships/hdphoto" Target="../media/image159.wdp"/><Relationship Id="rId3" Type="http://schemas.openxmlformats.org/officeDocument/2006/relationships/image" Target="../media/image158.png"/><Relationship Id="rId2" Type="http://schemas.microsoft.com/office/2007/relationships/hdphoto" Target="../media/image157.wdp"/><Relationship Id="rId1" Type="http://schemas.openxmlformats.org/officeDocument/2006/relationships/image" Target="../media/image156.png"/></Relationships>
</file>

<file path=ppt/slides/_rels/slide38.xml.rels><?xml version="1.0" encoding="UTF-8" standalone="yes"?>
<Relationships xmlns="http://schemas.openxmlformats.org/package/2006/relationships"><Relationship Id="rId9" Type="http://schemas.openxmlformats.org/officeDocument/2006/relationships/notesSlide" Target="../notesSlides/notesSlide32.xml"/><Relationship Id="rId8" Type="http://schemas.openxmlformats.org/officeDocument/2006/relationships/slideLayout" Target="../slideLayouts/slideLayout3.xml"/><Relationship Id="rId7" Type="http://schemas.openxmlformats.org/officeDocument/2006/relationships/image" Target="../media/image168.png"/><Relationship Id="rId6" Type="http://schemas.microsoft.com/office/2007/relationships/hdphoto" Target="../media/image167.wdp"/><Relationship Id="rId5" Type="http://schemas.openxmlformats.org/officeDocument/2006/relationships/image" Target="../media/image166.png"/><Relationship Id="rId4" Type="http://schemas.microsoft.com/office/2007/relationships/hdphoto" Target="../media/image165.wdp"/><Relationship Id="rId3" Type="http://schemas.openxmlformats.org/officeDocument/2006/relationships/image" Target="../media/image164.png"/><Relationship Id="rId2" Type="http://schemas.microsoft.com/office/2007/relationships/hdphoto" Target="../media/image163.wdp"/><Relationship Id="rId1" Type="http://schemas.openxmlformats.org/officeDocument/2006/relationships/image" Target="../media/image162.png"/></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3.xml"/><Relationship Id="rId5" Type="http://schemas.openxmlformats.org/officeDocument/2006/relationships/image" Target="../media/image173.jpeg"/><Relationship Id="rId4" Type="http://schemas.openxmlformats.org/officeDocument/2006/relationships/image" Target="../media/image172.jpeg"/><Relationship Id="rId3" Type="http://schemas.openxmlformats.org/officeDocument/2006/relationships/image" Target="../media/image171.jpeg"/><Relationship Id="rId2" Type="http://schemas.microsoft.com/office/2007/relationships/hdphoto" Target="../media/image170.wdp"/><Relationship Id="rId1" Type="http://schemas.openxmlformats.org/officeDocument/2006/relationships/image" Target="../media/image169.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microsoft.com/office/2007/relationships/hdphoto" Target="../media/image12.wdp"/><Relationship Id="rId3" Type="http://schemas.openxmlformats.org/officeDocument/2006/relationships/image" Target="../media/image11.png"/><Relationship Id="rId2" Type="http://schemas.microsoft.com/office/2007/relationships/hdphoto" Target="../media/image15.wdp"/><Relationship Id="rId1" Type="http://schemas.openxmlformats.org/officeDocument/2006/relationships/image" Target="../media/image14.png"/></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3.xml"/><Relationship Id="rId5" Type="http://schemas.openxmlformats.org/officeDocument/2006/relationships/image" Target="../media/image178.jpeg"/><Relationship Id="rId4" Type="http://schemas.microsoft.com/office/2007/relationships/hdphoto" Target="../media/image177.wdp"/><Relationship Id="rId3" Type="http://schemas.openxmlformats.org/officeDocument/2006/relationships/image" Target="../media/image176.png"/><Relationship Id="rId2" Type="http://schemas.microsoft.com/office/2007/relationships/hdphoto" Target="../media/image175.wdp"/><Relationship Id="rId1" Type="http://schemas.openxmlformats.org/officeDocument/2006/relationships/image" Target="../media/image174.png"/></Relationships>
</file>

<file path=ppt/slides/_rels/slide41.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3.xml"/><Relationship Id="rId4" Type="http://schemas.openxmlformats.org/officeDocument/2006/relationships/image" Target="../media/image182.jpeg"/><Relationship Id="rId3" Type="http://schemas.openxmlformats.org/officeDocument/2006/relationships/image" Target="../media/image181.jpeg"/><Relationship Id="rId2" Type="http://schemas.microsoft.com/office/2007/relationships/hdphoto" Target="../media/image180.wdp"/><Relationship Id="rId1" Type="http://schemas.openxmlformats.org/officeDocument/2006/relationships/image" Target="../media/image179.pn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36.xml"/><Relationship Id="rId5" Type="http://schemas.openxmlformats.org/officeDocument/2006/relationships/slideLayout" Target="../slideLayouts/slideLayout3.xml"/><Relationship Id="rId4" Type="http://schemas.openxmlformats.org/officeDocument/2006/relationships/image" Target="../media/image186.jpeg"/><Relationship Id="rId3" Type="http://schemas.openxmlformats.org/officeDocument/2006/relationships/image" Target="../media/image185.jpeg"/><Relationship Id="rId2" Type="http://schemas.microsoft.com/office/2007/relationships/hdphoto" Target="../media/image184.wdp"/><Relationship Id="rId1" Type="http://schemas.openxmlformats.org/officeDocument/2006/relationships/image" Target="../media/image183.png"/></Relationships>
</file>

<file path=ppt/slides/_rels/slide43.xml.rels><?xml version="1.0" encoding="UTF-8" standalone="yes"?>
<Relationships xmlns="http://schemas.openxmlformats.org/package/2006/relationships"><Relationship Id="rId6" Type="http://schemas.openxmlformats.org/officeDocument/2006/relationships/notesSlide" Target="../notesSlides/notesSlide37.xml"/><Relationship Id="rId5" Type="http://schemas.openxmlformats.org/officeDocument/2006/relationships/slideLayout" Target="../slideLayouts/slideLayout2.xml"/><Relationship Id="rId4" Type="http://schemas.microsoft.com/office/2007/relationships/hdphoto" Target="../media/image12.wdp"/><Relationship Id="rId3" Type="http://schemas.openxmlformats.org/officeDocument/2006/relationships/image" Target="../media/image11.png"/><Relationship Id="rId2" Type="http://schemas.microsoft.com/office/2007/relationships/hdphoto" Target="../media/image15.wdp"/><Relationship Id="rId1" Type="http://schemas.openxmlformats.org/officeDocument/2006/relationships/image" Target="../media/image14.png"/></Relationships>
</file>

<file path=ppt/slides/_rels/slide44.xml.rels><?xml version="1.0" encoding="UTF-8" standalone="yes"?>
<Relationships xmlns="http://schemas.openxmlformats.org/package/2006/relationships"><Relationship Id="rId4" Type="http://schemas.openxmlformats.org/officeDocument/2006/relationships/notesSlide" Target="../notesSlides/notesSlide38.xml"/><Relationship Id="rId3" Type="http://schemas.openxmlformats.org/officeDocument/2006/relationships/slideLayout" Target="../slideLayouts/slideLayout3.xml"/><Relationship Id="rId2" Type="http://schemas.openxmlformats.org/officeDocument/2006/relationships/image" Target="../media/image187.png"/><Relationship Id="rId1" Type="http://schemas.openxmlformats.org/officeDocument/2006/relationships/tags" Target="../tags/tag10.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9.xml"/><Relationship Id="rId7" Type="http://schemas.openxmlformats.org/officeDocument/2006/relationships/slideLayout" Target="../slideLayouts/slideLayout3.xml"/><Relationship Id="rId6" Type="http://schemas.openxmlformats.org/officeDocument/2006/relationships/image" Target="../media/image193.png"/><Relationship Id="rId5" Type="http://schemas.openxmlformats.org/officeDocument/2006/relationships/image" Target="../media/image192.png"/><Relationship Id="rId4" Type="http://schemas.microsoft.com/office/2007/relationships/hdphoto" Target="../media/image191.wdp"/><Relationship Id="rId3" Type="http://schemas.openxmlformats.org/officeDocument/2006/relationships/image" Target="../media/image190.png"/><Relationship Id="rId2" Type="http://schemas.microsoft.com/office/2007/relationships/hdphoto" Target="../media/image189.wdp"/><Relationship Id="rId1" Type="http://schemas.openxmlformats.org/officeDocument/2006/relationships/image" Target="../media/image188.png"/></Relationships>
</file>

<file path=ppt/slides/_rels/slide46.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3.xml"/><Relationship Id="rId5" Type="http://schemas.openxmlformats.org/officeDocument/2006/relationships/image" Target="../media/image198.png"/><Relationship Id="rId4" Type="http://schemas.microsoft.com/office/2007/relationships/hdphoto" Target="../media/image197.wdp"/><Relationship Id="rId3" Type="http://schemas.openxmlformats.org/officeDocument/2006/relationships/image" Target="../media/image196.png"/><Relationship Id="rId2" Type="http://schemas.microsoft.com/office/2007/relationships/hdphoto" Target="../media/image195.wdp"/><Relationship Id="rId1" Type="http://schemas.openxmlformats.org/officeDocument/2006/relationships/image" Target="../media/image194.png"/></Relationships>
</file>

<file path=ppt/slides/_rels/slide47.xml.rels><?xml version="1.0" encoding="UTF-8" standalone="yes"?>
<Relationships xmlns="http://schemas.openxmlformats.org/package/2006/relationships"><Relationship Id="rId6" Type="http://schemas.openxmlformats.org/officeDocument/2006/relationships/notesSlide" Target="../notesSlides/notesSlide41.xml"/><Relationship Id="rId5" Type="http://schemas.openxmlformats.org/officeDocument/2006/relationships/slideLayout" Target="../slideLayouts/slideLayout3.xml"/><Relationship Id="rId4" Type="http://schemas.openxmlformats.org/officeDocument/2006/relationships/image" Target="../media/image202.png"/><Relationship Id="rId3" Type="http://schemas.openxmlformats.org/officeDocument/2006/relationships/image" Target="../media/image201.png"/><Relationship Id="rId2" Type="http://schemas.microsoft.com/office/2007/relationships/hdphoto" Target="../media/image200.wdp"/><Relationship Id="rId1" Type="http://schemas.openxmlformats.org/officeDocument/2006/relationships/image" Target="../media/image19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image" Target="../media/image203.png"/></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43.xml"/><Relationship Id="rId7" Type="http://schemas.openxmlformats.org/officeDocument/2006/relationships/slideLayout" Target="../slideLayouts/slideLayout2.xml"/><Relationship Id="rId6" Type="http://schemas.openxmlformats.org/officeDocument/2006/relationships/image" Target="../media/image204.png"/><Relationship Id="rId5" Type="http://schemas.microsoft.com/office/2007/relationships/hdphoto" Target="../media/image12.wdp"/><Relationship Id="rId4" Type="http://schemas.openxmlformats.org/officeDocument/2006/relationships/image" Target="../media/image11.png"/><Relationship Id="rId3" Type="http://schemas.openxmlformats.org/officeDocument/2006/relationships/image" Target="../media/image10.png"/><Relationship Id="rId2" Type="http://schemas.microsoft.com/office/2007/relationships/hdphoto" Target="../media/image9.wdp"/><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44.xml"/><Relationship Id="rId6"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jpeg"/></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4.xml"/><Relationship Id="rId8" Type="http://schemas.openxmlformats.org/officeDocument/2006/relationships/image" Target="../media/image29.jpeg"/><Relationship Id="rId7" Type="http://schemas.openxmlformats.org/officeDocument/2006/relationships/image" Target="../media/image28.jpeg"/><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image" Target="../media/image22.jpeg"/></Relationships>
</file>

<file path=ppt/slides/_rels/slide8.xml.rels><?xml version="1.0" encoding="UTF-8" standalone="yes"?>
<Relationships xmlns="http://schemas.openxmlformats.org/package/2006/relationships"><Relationship Id="rId9" Type="http://schemas.openxmlformats.org/officeDocument/2006/relationships/image" Target="../media/image38.jpeg"/><Relationship Id="rId8" Type="http://schemas.openxmlformats.org/officeDocument/2006/relationships/image" Target="../media/image37.jpeg"/><Relationship Id="rId7" Type="http://schemas.openxmlformats.org/officeDocument/2006/relationships/image" Target="../media/image36.jpeg"/><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3" Type="http://schemas.openxmlformats.org/officeDocument/2006/relationships/image" Target="../media/image32.jpeg"/><Relationship Id="rId2" Type="http://schemas.openxmlformats.org/officeDocument/2006/relationships/image" Target="../media/image31.jpeg"/><Relationship Id="rId10" Type="http://schemas.openxmlformats.org/officeDocument/2006/relationships/slideLayout" Target="../slideLayouts/slideLayout4.xml"/><Relationship Id="rId1" Type="http://schemas.openxmlformats.org/officeDocument/2006/relationships/image" Target="../media/image30.jpeg"/></Relationships>
</file>

<file path=ppt/slides/_rels/slide9.xml.rels><?xml version="1.0" encoding="UTF-8" standalone="yes"?>
<Relationships xmlns="http://schemas.openxmlformats.org/package/2006/relationships"><Relationship Id="rId9" Type="http://schemas.openxmlformats.org/officeDocument/2006/relationships/image" Target="../media/image47.jpeg"/><Relationship Id="rId8" Type="http://schemas.openxmlformats.org/officeDocument/2006/relationships/image" Target="../media/image46.jpeg"/><Relationship Id="rId7" Type="http://schemas.openxmlformats.org/officeDocument/2006/relationships/image" Target="../media/image45.jpeg"/><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 Id="rId3" Type="http://schemas.openxmlformats.org/officeDocument/2006/relationships/image" Target="../media/image41.jpeg"/><Relationship Id="rId2" Type="http://schemas.openxmlformats.org/officeDocument/2006/relationships/image" Target="../media/image40.jpeg"/><Relationship Id="rId11" Type="http://schemas.openxmlformats.org/officeDocument/2006/relationships/slideLayout" Target="../slideLayouts/slideLayout4.xml"/><Relationship Id="rId10" Type="http://schemas.openxmlformats.org/officeDocument/2006/relationships/image" Target="../media/image48.jpeg"/><Relationship Id="rId1"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A_党"/>
          <p:cNvSpPr txBox="1"/>
          <p:nvPr>
            <p:custDataLst>
              <p:tags r:id="rId1"/>
            </p:custDataLst>
          </p:nvPr>
        </p:nvSpPr>
        <p:spPr>
          <a:xfrm>
            <a:off x="1935366" y="2598771"/>
            <a:ext cx="8349431" cy="1323439"/>
          </a:xfrm>
          <a:prstGeom prst="rect">
            <a:avLst/>
          </a:prstGeom>
          <a:noFill/>
          <a:ln>
            <a:noFill/>
          </a:ln>
          <a:effectLst>
            <a:innerShdw blurRad="63500" dist="50800" dir="16200000">
              <a:prstClr val="black">
                <a:alpha val="50000"/>
              </a:prstClr>
            </a:innerShdw>
          </a:effectLst>
        </p:spPr>
        <p:txBody>
          <a:bodyPr wrap="square" rtlCol="0">
            <a:spAutoFit/>
          </a:bodyPr>
          <a:lstStyle/>
          <a:p>
            <a:pPr algn="ctr"/>
            <a:r>
              <a:rPr lang="zh-CN" altLang="en-US" sz="8000" dirty="0">
                <a:solidFill>
                  <a:srgbClr val="C00000"/>
                </a:solidFill>
                <a:latin typeface="TypeLand 康熙字典體試用版" pitchFamily="50" charset="-120"/>
                <a:ea typeface="TypeLand 康熙字典體試用版" pitchFamily="50" charset="-120"/>
              </a:rPr>
              <a:t>中国共产党党史</a:t>
            </a:r>
            <a:endParaRPr lang="zh-CN" altLang="en-US" sz="8000" dirty="0">
              <a:solidFill>
                <a:srgbClr val="C00000"/>
              </a:solidFill>
              <a:latin typeface="TypeLand 康熙字典體試用版" pitchFamily="50" charset="-120"/>
              <a:ea typeface="TypeLand 康熙字典體試用版" pitchFamily="50" charset="-120"/>
            </a:endParaRPr>
          </a:p>
        </p:txBody>
      </p:sp>
      <p:sp>
        <p:nvSpPr>
          <p:cNvPr id="18" name="PA_党"/>
          <p:cNvSpPr txBox="1"/>
          <p:nvPr>
            <p:custDataLst>
              <p:tags r:id="rId2"/>
            </p:custDataLst>
          </p:nvPr>
        </p:nvSpPr>
        <p:spPr>
          <a:xfrm>
            <a:off x="2573562" y="4006613"/>
            <a:ext cx="7073039" cy="565150"/>
          </a:xfrm>
          <a:prstGeom prst="rect">
            <a:avLst/>
          </a:prstGeom>
          <a:noFill/>
          <a:ln>
            <a:noFill/>
          </a:ln>
          <a:effectLst>
            <a:innerShdw blurRad="63500" dist="50800" dir="16200000">
              <a:prstClr val="black">
                <a:alpha val="50000"/>
              </a:prstClr>
            </a:innerShdw>
          </a:effectLst>
        </p:spPr>
        <p:txBody>
          <a:bodyPr wrap="square" rtlCol="0">
            <a:spAutoFit/>
          </a:bodyPr>
          <a:lstStyle/>
          <a:p>
            <a:pPr algn="ctr">
              <a:lnSpc>
                <a:spcPct val="110000"/>
              </a:lnSpc>
            </a:pPr>
            <a:r>
              <a:rPr lang="en-US" altLang="zh-CN" sz="2800" dirty="0">
                <a:ln w="3175">
                  <a:noFill/>
                </a:ln>
                <a:solidFill>
                  <a:srgbClr val="874600"/>
                </a:solidFill>
                <a:latin typeface="汉仪大宋简" panose="02010609000101010101" pitchFamily="49" charset="-122"/>
                <a:ea typeface="汉仪大宋简" panose="02010609000101010101" pitchFamily="49" charset="-122"/>
                <a:cs typeface="方正苏新诗柳楷简体-yolan" panose="02000000000000000000" pitchFamily="2" charset="-122"/>
              </a:rPr>
              <a:t>—— </a:t>
            </a:r>
            <a:r>
              <a:rPr lang="zh-CN" altLang="en-US" sz="2800" dirty="0">
                <a:ln w="3175">
                  <a:noFill/>
                </a:ln>
                <a:solidFill>
                  <a:srgbClr val="874600"/>
                </a:solidFill>
                <a:latin typeface="汉仪大宋简" panose="02010609000101010101" pitchFamily="49" charset="-122"/>
                <a:ea typeface="汉仪大宋简" panose="02010609000101010101" pitchFamily="49" charset="-122"/>
                <a:cs typeface="方正苏新诗柳楷简体-yolan" panose="02000000000000000000" pitchFamily="2" charset="-122"/>
              </a:rPr>
              <a:t>中国共产党党史及成就展（</a:t>
            </a:r>
            <a:r>
              <a:rPr lang="en-US" altLang="zh-CN" sz="2800" dirty="0">
                <a:ln w="3175">
                  <a:noFill/>
                </a:ln>
                <a:solidFill>
                  <a:srgbClr val="874600"/>
                </a:solidFill>
                <a:latin typeface="汉仪大宋简" panose="02010609000101010101" pitchFamily="49" charset="-122"/>
                <a:ea typeface="汉仪大宋简" panose="02010609000101010101" pitchFamily="49" charset="-122"/>
                <a:cs typeface="方正苏新诗柳楷简体-yolan" panose="02000000000000000000" pitchFamily="2" charset="-122"/>
              </a:rPr>
              <a:t>1921-2021</a:t>
            </a:r>
            <a:r>
              <a:rPr lang="zh-CN" altLang="en-US" sz="2800" dirty="0">
                <a:ln w="3175">
                  <a:noFill/>
                </a:ln>
                <a:solidFill>
                  <a:srgbClr val="874600"/>
                </a:solidFill>
                <a:latin typeface="汉仪大宋简" panose="02010609000101010101" pitchFamily="49" charset="-122"/>
                <a:ea typeface="汉仪大宋简" panose="02010609000101010101" pitchFamily="49" charset="-122"/>
                <a:cs typeface="方正苏新诗柳楷简体-yolan" panose="02000000000000000000" pitchFamily="2" charset="-122"/>
              </a:rPr>
              <a:t>）</a:t>
            </a:r>
            <a:endParaRPr lang="en-US" altLang="zh-CN" sz="2800" dirty="0">
              <a:ln w="3175">
                <a:noFill/>
              </a:ln>
              <a:solidFill>
                <a:srgbClr val="874600"/>
              </a:solidFill>
              <a:latin typeface="汉仪大宋简" panose="02010609000101010101" pitchFamily="49" charset="-122"/>
              <a:ea typeface="汉仪大宋简" panose="02010609000101010101" pitchFamily="49" charset="-122"/>
              <a:cs typeface="方正苏新诗柳楷简体-yolan" panose="02000000000000000000" pitchFamily="2" charset="-122"/>
            </a:endParaRPr>
          </a:p>
        </p:txBody>
      </p:sp>
      <p:pic>
        <p:nvPicPr>
          <p:cNvPr id="2" name="PA_图片 1"/>
          <p:cNvPicPr>
            <a:picLocks noChangeAspect="1"/>
          </p:cNvPicPr>
          <p:nvPr>
            <p:custDataLst>
              <p:tags r:id="rId3"/>
            </p:custDataLst>
          </p:nvPr>
        </p:nvPicPr>
        <p:blipFill>
          <a:blip r:embed="rId4" cstate="email"/>
          <a:stretch>
            <a:fillRect/>
          </a:stretch>
        </p:blipFill>
        <p:spPr>
          <a:xfrm>
            <a:off x="4957" y="3202863"/>
            <a:ext cx="5645265" cy="3665904"/>
          </a:xfrm>
          <a:prstGeom prst="rect">
            <a:avLst/>
          </a:prstGeom>
        </p:spPr>
      </p:pic>
      <p:pic>
        <p:nvPicPr>
          <p:cNvPr id="6" name="PA_图片 5"/>
          <p:cNvPicPr>
            <a:picLocks noChangeAspect="1"/>
          </p:cNvPicPr>
          <p:nvPr>
            <p:custDataLst>
              <p:tags r:id="rId5"/>
            </p:custDataLst>
          </p:nvPr>
        </p:nvPicPr>
        <p:blipFill>
          <a:blip r:embed="rId6" cstate="email"/>
          <a:stretch>
            <a:fillRect/>
          </a:stretch>
        </p:blipFill>
        <p:spPr>
          <a:xfrm>
            <a:off x="5101738" y="5279096"/>
            <a:ext cx="7090263" cy="1597291"/>
          </a:xfrm>
          <a:prstGeom prst="rect">
            <a:avLst/>
          </a:prstGeom>
        </p:spPr>
      </p:pic>
      <p:pic>
        <p:nvPicPr>
          <p:cNvPr id="3" name="PA_图片 2"/>
          <p:cNvPicPr>
            <a:picLocks noChangeAspect="1"/>
          </p:cNvPicPr>
          <p:nvPr>
            <p:custDataLst>
              <p:tags r:id="rId7"/>
            </p:custDataLst>
          </p:nvPr>
        </p:nvPicPr>
        <p:blipFill>
          <a:blip r:embed="rId8"/>
          <a:stretch>
            <a:fillRect/>
          </a:stretch>
        </p:blipFill>
        <p:spPr>
          <a:xfrm>
            <a:off x="5040" y="6058651"/>
            <a:ext cx="12186960" cy="817736"/>
          </a:xfrm>
          <a:prstGeom prst="rect">
            <a:avLst/>
          </a:prstGeom>
        </p:spPr>
      </p:pic>
      <p:pic>
        <p:nvPicPr>
          <p:cNvPr id="7" name="PA_图片 6"/>
          <p:cNvPicPr>
            <a:picLocks noChangeAspect="1"/>
          </p:cNvPicPr>
          <p:nvPr>
            <p:custDataLst>
              <p:tags r:id="rId9"/>
            </p:custDataLst>
          </p:nvPr>
        </p:nvPicPr>
        <p:blipFill>
          <a:blip r:embed="rId10" cstate="email"/>
          <a:stretch>
            <a:fillRect/>
          </a:stretch>
        </p:blipFill>
        <p:spPr>
          <a:xfrm>
            <a:off x="7398067" y="4961145"/>
            <a:ext cx="1152244" cy="664523"/>
          </a:xfrm>
          <a:prstGeom prst="rect">
            <a:avLst/>
          </a:prstGeom>
        </p:spPr>
      </p:pic>
      <p:pic>
        <p:nvPicPr>
          <p:cNvPr id="8" name="PA_图片 7"/>
          <p:cNvPicPr>
            <a:picLocks noChangeAspect="1"/>
          </p:cNvPicPr>
          <p:nvPr>
            <p:custDataLst>
              <p:tags r:id="rId11"/>
            </p:custDataLst>
          </p:nvPr>
        </p:nvPicPr>
        <p:blipFill>
          <a:blip r:embed="rId12" cstate="email"/>
          <a:stretch>
            <a:fillRect/>
          </a:stretch>
        </p:blipFill>
        <p:spPr>
          <a:xfrm>
            <a:off x="8799241" y="4937691"/>
            <a:ext cx="1066892" cy="682811"/>
          </a:xfrm>
          <a:prstGeom prst="rect">
            <a:avLst/>
          </a:prstGeom>
        </p:spPr>
      </p:pic>
      <p:grpSp>
        <p:nvGrpSpPr>
          <p:cNvPr id="14" name="PA_组合 13"/>
          <p:cNvGrpSpPr>
            <a:grpSpLocks noChangeAspect="1"/>
          </p:cNvGrpSpPr>
          <p:nvPr>
            <p:custDataLst>
              <p:tags r:id="rId13"/>
            </p:custDataLst>
          </p:nvPr>
        </p:nvGrpSpPr>
        <p:grpSpPr>
          <a:xfrm>
            <a:off x="5136000" y="452669"/>
            <a:ext cx="1920000" cy="1920000"/>
            <a:chOff x="3851921" y="107991"/>
            <a:chExt cx="1792566" cy="1792567"/>
          </a:xfrm>
        </p:grpSpPr>
        <p:sp>
          <p:nvSpPr>
            <p:cNvPr id="15"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6"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7" name="PA_圆角矩形 16"/>
          <p:cNvSpPr/>
          <p:nvPr>
            <p:custDataLst>
              <p:tags r:id="rId14"/>
            </p:custDataLst>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pic>
        <p:nvPicPr>
          <p:cNvPr id="9" name="党政">
            <a:hlinkClick r:id="" action="ppaction://media"/>
          </p:cNvPr>
          <p:cNvPicPr>
            <a:picLocks noChangeAspect="1"/>
          </p:cNvPicPr>
          <p:nvPr>
            <a:audioFile r:link="rId15"/>
            <p:extLst>
              <p:ext uri="{DAA4B4D4-6D71-4841-9C94-3DE7FCFB9230}">
                <p14:media xmlns:p14="http://schemas.microsoft.com/office/powerpoint/2010/main" r:embed="rId16"/>
              </p:ext>
            </p:extLst>
          </p:nvPr>
        </p:nvPicPr>
        <p:blipFill>
          <a:blip r:embed="rId17"/>
          <a:stretch>
            <a:fillRect/>
          </a:stretch>
        </p:blipFill>
        <p:spPr>
          <a:xfrm>
            <a:off x="845131" y="-1903110"/>
            <a:ext cx="889884" cy="889884"/>
          </a:xfrm>
          <a:prstGeom prst="rect">
            <a:avLst/>
          </a:prstGeom>
        </p:spPr>
      </p:pic>
      <p:sp>
        <p:nvSpPr>
          <p:cNvPr id="4" name="文本框 3"/>
          <p:cNvSpPr txBox="1"/>
          <p:nvPr/>
        </p:nvSpPr>
        <p:spPr>
          <a:xfrm>
            <a:off x="131445" y="349250"/>
            <a:ext cx="4218940" cy="368300"/>
          </a:xfrm>
          <a:prstGeom prst="rect">
            <a:avLst/>
          </a:prstGeom>
          <a:noFill/>
        </p:spPr>
        <p:txBody>
          <a:bodyPr wrap="square" rtlCol="0">
            <a:spAutoFit/>
          </a:bodyPr>
          <a:lstStyle/>
          <a:p>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会计系</a:t>
            </a:r>
            <a:r>
              <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2019</a:t>
            </a:r>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级会计学（注册会计）</a:t>
            </a:r>
            <a:r>
              <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1</a:t>
            </a:r>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班</a:t>
            </a:r>
            <a:endPar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0" name="文本框 9"/>
          <p:cNvSpPr txBox="1"/>
          <p:nvPr/>
        </p:nvSpPr>
        <p:spPr>
          <a:xfrm>
            <a:off x="361950" y="892175"/>
            <a:ext cx="1856105" cy="368300"/>
          </a:xfrm>
          <a:prstGeom prst="rect">
            <a:avLst/>
          </a:prstGeom>
          <a:noFill/>
        </p:spPr>
        <p:txBody>
          <a:bodyPr wrap="square" rtlCol="0">
            <a:spAutoFit/>
            <a:scene3d>
              <a:camera prst="orthographicFront"/>
              <a:lightRig rig="threePt" dir="t"/>
            </a:scene3d>
          </a:bodyPr>
          <a:lstStyle/>
          <a:p>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sym typeface="+mn-ea"/>
              </a:rPr>
              <a:t>应钧舟</a:t>
            </a:r>
            <a:r>
              <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sym typeface="+mn-ea"/>
              </a:rPr>
              <a:t>17202140</a:t>
            </a:r>
            <a:endPar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sym typeface="+mn-ea"/>
            </a:endParaRPr>
          </a:p>
        </p:txBody>
      </p:sp>
      <p:sp>
        <p:nvSpPr>
          <p:cNvPr id="11" name="文本框 10"/>
          <p:cNvSpPr txBox="1"/>
          <p:nvPr/>
        </p:nvSpPr>
        <p:spPr>
          <a:xfrm>
            <a:off x="361950" y="1343660"/>
            <a:ext cx="1856105" cy="368300"/>
          </a:xfrm>
          <a:prstGeom prst="rect">
            <a:avLst/>
          </a:prstGeom>
          <a:noFill/>
        </p:spPr>
        <p:txBody>
          <a:bodyPr wrap="square" rtlCol="0">
            <a:spAutoFit/>
            <a:scene3d>
              <a:camera prst="orthographicFront"/>
              <a:lightRig rig="threePt" dir="t"/>
            </a:scene3d>
          </a:bodyPr>
          <a:lstStyle/>
          <a:p>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张海卓</a:t>
            </a:r>
            <a:r>
              <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19104125</a:t>
            </a:r>
            <a:endPar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2" name="文本框 11"/>
          <p:cNvSpPr txBox="1"/>
          <p:nvPr/>
        </p:nvSpPr>
        <p:spPr>
          <a:xfrm>
            <a:off x="354330" y="1711960"/>
            <a:ext cx="1856105" cy="368300"/>
          </a:xfrm>
          <a:prstGeom prst="rect">
            <a:avLst/>
          </a:prstGeom>
          <a:noFill/>
        </p:spPr>
        <p:txBody>
          <a:bodyPr wrap="square" rtlCol="0">
            <a:spAutoFit/>
            <a:scene3d>
              <a:camera prst="orthographicFront"/>
              <a:lightRig rig="threePt" dir="t"/>
            </a:scene3d>
          </a:bodyPr>
          <a:lstStyle/>
          <a:p>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李欣</a:t>
            </a:r>
            <a:r>
              <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 19104111</a:t>
            </a:r>
            <a:endPar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3" name="文本框 12"/>
          <p:cNvSpPr txBox="1"/>
          <p:nvPr/>
        </p:nvSpPr>
        <p:spPr>
          <a:xfrm>
            <a:off x="2210435" y="1711960"/>
            <a:ext cx="1856105" cy="368300"/>
          </a:xfrm>
          <a:prstGeom prst="rect">
            <a:avLst/>
          </a:prstGeom>
          <a:noFill/>
        </p:spPr>
        <p:txBody>
          <a:bodyPr wrap="square" rtlCol="0">
            <a:spAutoFit/>
            <a:scene3d>
              <a:camera prst="orthographicFront"/>
              <a:lightRig rig="threePt" dir="t"/>
            </a:scene3d>
          </a:bodyPr>
          <a:lstStyle/>
          <a:p>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胡陶沁</a:t>
            </a:r>
            <a:r>
              <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19104133</a:t>
            </a:r>
            <a:endPar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19" name="文本框 18"/>
          <p:cNvSpPr txBox="1"/>
          <p:nvPr/>
        </p:nvSpPr>
        <p:spPr>
          <a:xfrm>
            <a:off x="2218055" y="1343660"/>
            <a:ext cx="1856105" cy="368300"/>
          </a:xfrm>
          <a:prstGeom prst="rect">
            <a:avLst/>
          </a:prstGeom>
          <a:noFill/>
        </p:spPr>
        <p:txBody>
          <a:bodyPr wrap="square" rtlCol="0">
            <a:spAutoFit/>
            <a:scene3d>
              <a:camera prst="orthographicFront"/>
              <a:lightRig rig="threePt" dir="t"/>
            </a:scene3d>
          </a:bodyPr>
          <a:lstStyle/>
          <a:p>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王琪琪</a:t>
            </a:r>
            <a:r>
              <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17202140</a:t>
            </a:r>
            <a:endPar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20" name="文本框 19"/>
          <p:cNvSpPr txBox="1"/>
          <p:nvPr/>
        </p:nvSpPr>
        <p:spPr>
          <a:xfrm>
            <a:off x="2210435" y="892175"/>
            <a:ext cx="1856105" cy="368300"/>
          </a:xfrm>
          <a:prstGeom prst="rect">
            <a:avLst/>
          </a:prstGeom>
          <a:noFill/>
        </p:spPr>
        <p:txBody>
          <a:bodyPr wrap="square" rtlCol="0">
            <a:spAutoFit/>
          </a:bodyPr>
          <a:lstStyle/>
          <a:p>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戴毓琪</a:t>
            </a:r>
            <a:r>
              <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19104104</a:t>
            </a:r>
            <a:endPar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21" name="文本框 20"/>
          <p:cNvSpPr txBox="1"/>
          <p:nvPr/>
        </p:nvSpPr>
        <p:spPr>
          <a:xfrm>
            <a:off x="361950" y="2080260"/>
            <a:ext cx="1856105" cy="368300"/>
          </a:xfrm>
          <a:prstGeom prst="rect">
            <a:avLst/>
          </a:prstGeom>
          <a:noFill/>
        </p:spPr>
        <p:txBody>
          <a:bodyPr wrap="square" rtlCol="0">
            <a:spAutoFit/>
            <a:scene3d>
              <a:camera prst="orthographicFront"/>
              <a:lightRig rig="threePt" dir="t"/>
            </a:scene3d>
          </a:bodyPr>
          <a:lstStyle/>
          <a:p>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陈伟</a:t>
            </a:r>
            <a:r>
              <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19104132</a:t>
            </a:r>
            <a:endPar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
        <p:nvSpPr>
          <p:cNvPr id="22" name="文本框 21"/>
          <p:cNvSpPr txBox="1"/>
          <p:nvPr/>
        </p:nvSpPr>
        <p:spPr>
          <a:xfrm>
            <a:off x="2218055" y="2080260"/>
            <a:ext cx="1856105" cy="368300"/>
          </a:xfrm>
          <a:prstGeom prst="rect">
            <a:avLst/>
          </a:prstGeom>
          <a:noFill/>
        </p:spPr>
        <p:txBody>
          <a:bodyPr wrap="square" rtlCol="0">
            <a:spAutoFit/>
            <a:scene3d>
              <a:camera prst="orthographicFront"/>
              <a:lightRig rig="threePt" dir="t"/>
            </a:scene3d>
          </a:bodyPr>
          <a:lstStyle/>
          <a:p>
            <a:r>
              <a:rPr lang="zh-CN" altLang="en-US">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曹智恒</a:t>
            </a:r>
            <a:r>
              <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19104130</a:t>
            </a:r>
            <a:endParaRPr lang="en-US" altLang="zh-CN">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par>
                                <p:cTn id="7" presetID="22" presetClass="entr" presetSubtype="4"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down)">
                                      <p:cBhvr>
                                        <p:cTn id="9" dur="500"/>
                                        <p:tgtEl>
                                          <p:spTgt spid="3"/>
                                        </p:tgtEl>
                                      </p:cBhvr>
                                    </p:animEffect>
                                  </p:childTnLst>
                                </p:cTn>
                              </p:par>
                              <p:par>
                                <p:cTn id="10" presetID="42" presetClass="entr" presetSubtype="0" fill="hold" nodeType="withEffect">
                                  <p:stCondLst>
                                    <p:cond delay="25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2" presetClass="entr" presetSubtype="4" accel="100000" fill="hold" nodeType="withEffect">
                                  <p:stCondLst>
                                    <p:cond delay="50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1000" fill="hold"/>
                                        <p:tgtEl>
                                          <p:spTgt spid="6"/>
                                        </p:tgtEl>
                                        <p:attrNameLst>
                                          <p:attrName>ppt_x</p:attrName>
                                        </p:attrNameLst>
                                      </p:cBhvr>
                                      <p:tavLst>
                                        <p:tav tm="0">
                                          <p:val>
                                            <p:strVal val="#ppt_x"/>
                                          </p:val>
                                        </p:tav>
                                        <p:tav tm="100000">
                                          <p:val>
                                            <p:strVal val="#ppt_x"/>
                                          </p:val>
                                        </p:tav>
                                      </p:tavLst>
                                    </p:anim>
                                    <p:anim calcmode="lin" valueType="num">
                                      <p:cBhvr additive="base">
                                        <p:cTn id="18" dur="1000" fill="hold"/>
                                        <p:tgtEl>
                                          <p:spTgt spid="6"/>
                                        </p:tgtEl>
                                        <p:attrNameLst>
                                          <p:attrName>ppt_y</p:attrName>
                                        </p:attrNameLst>
                                      </p:cBhvr>
                                      <p:tavLst>
                                        <p:tav tm="0">
                                          <p:val>
                                            <p:strVal val="1+#ppt_h/2"/>
                                          </p:val>
                                        </p:tav>
                                        <p:tav tm="100000">
                                          <p:val>
                                            <p:strVal val="#ppt_y"/>
                                          </p:val>
                                        </p:tav>
                                      </p:tavLst>
                                    </p:anim>
                                  </p:childTnLst>
                                </p:cTn>
                              </p:par>
                              <p:par>
                                <p:cTn id="19" presetID="53" presetClass="entr" presetSubtype="16" fill="hold" nodeType="withEffect">
                                  <p:stCondLst>
                                    <p:cond delay="1000"/>
                                  </p:stCondLst>
                                  <p:childTnLst>
                                    <p:set>
                                      <p:cBhvr>
                                        <p:cTn id="20" dur="1" fill="hold">
                                          <p:stCondLst>
                                            <p:cond delay="0"/>
                                          </p:stCondLst>
                                        </p:cTn>
                                        <p:tgtEl>
                                          <p:spTgt spid="7"/>
                                        </p:tgtEl>
                                        <p:attrNameLst>
                                          <p:attrName>style.visibility</p:attrName>
                                        </p:attrNameLst>
                                      </p:cBhvr>
                                      <p:to>
                                        <p:strVal val="visible"/>
                                      </p:to>
                                    </p:set>
                                    <p:anim calcmode="lin" valueType="num">
                                      <p:cBhvr>
                                        <p:cTn id="21" dur="750" fill="hold"/>
                                        <p:tgtEl>
                                          <p:spTgt spid="7"/>
                                        </p:tgtEl>
                                        <p:attrNameLst>
                                          <p:attrName>ppt_w</p:attrName>
                                        </p:attrNameLst>
                                      </p:cBhvr>
                                      <p:tavLst>
                                        <p:tav tm="0">
                                          <p:val>
                                            <p:fltVal val="0"/>
                                          </p:val>
                                        </p:tav>
                                        <p:tav tm="100000">
                                          <p:val>
                                            <p:strVal val="#ppt_w"/>
                                          </p:val>
                                        </p:tav>
                                      </p:tavLst>
                                    </p:anim>
                                    <p:anim calcmode="lin" valueType="num">
                                      <p:cBhvr>
                                        <p:cTn id="22" dur="750" fill="hold"/>
                                        <p:tgtEl>
                                          <p:spTgt spid="7"/>
                                        </p:tgtEl>
                                        <p:attrNameLst>
                                          <p:attrName>ppt_h</p:attrName>
                                        </p:attrNameLst>
                                      </p:cBhvr>
                                      <p:tavLst>
                                        <p:tav tm="0">
                                          <p:val>
                                            <p:fltVal val="0"/>
                                          </p:val>
                                        </p:tav>
                                        <p:tav tm="100000">
                                          <p:val>
                                            <p:strVal val="#ppt_h"/>
                                          </p:val>
                                        </p:tav>
                                      </p:tavLst>
                                    </p:anim>
                                    <p:animEffect transition="in" filter="fade">
                                      <p:cBhvr>
                                        <p:cTn id="23" dur="750"/>
                                        <p:tgtEl>
                                          <p:spTgt spid="7"/>
                                        </p:tgtEl>
                                      </p:cBhvr>
                                    </p:animEffect>
                                  </p:childTnLst>
                                </p:cTn>
                              </p:par>
                              <p:par>
                                <p:cTn id="24" presetID="42" presetClass="path" presetSubtype="0" accel="50000" decel="50000" fill="hold" nodeType="withEffect">
                                  <p:stCondLst>
                                    <p:cond delay="1000"/>
                                  </p:stCondLst>
                                  <p:childTnLst>
                                    <p:animMotion origin="layout" path="M 3.54167E-6 7.40741E-7 L 0.0677 -0.08634 " pathEditMode="relative" rAng="0" ptsTypes="AA">
                                      <p:cBhvr>
                                        <p:cTn id="25" dur="1000" spd="-100000" fill="hold"/>
                                        <p:tgtEl>
                                          <p:spTgt spid="7"/>
                                        </p:tgtEl>
                                        <p:attrNameLst>
                                          <p:attrName>ppt_x</p:attrName>
                                          <p:attrName>ppt_y</p:attrName>
                                        </p:attrNameLst>
                                      </p:cBhvr>
                                      <p:rCtr x="3385" y="-4329"/>
                                    </p:animMotion>
                                  </p:childTnLst>
                                </p:cTn>
                              </p:par>
                              <p:par>
                                <p:cTn id="26" presetID="53" presetClass="entr" presetSubtype="16" fill="hold" nodeType="withEffect">
                                  <p:stCondLst>
                                    <p:cond delay="1000"/>
                                  </p:stCondLst>
                                  <p:childTnLst>
                                    <p:set>
                                      <p:cBhvr>
                                        <p:cTn id="27" dur="1" fill="hold">
                                          <p:stCondLst>
                                            <p:cond delay="0"/>
                                          </p:stCondLst>
                                        </p:cTn>
                                        <p:tgtEl>
                                          <p:spTgt spid="8"/>
                                        </p:tgtEl>
                                        <p:attrNameLst>
                                          <p:attrName>style.visibility</p:attrName>
                                        </p:attrNameLst>
                                      </p:cBhvr>
                                      <p:to>
                                        <p:strVal val="visible"/>
                                      </p:to>
                                    </p:set>
                                    <p:anim calcmode="lin" valueType="num">
                                      <p:cBhvr>
                                        <p:cTn id="28" dur="750" fill="hold"/>
                                        <p:tgtEl>
                                          <p:spTgt spid="8"/>
                                        </p:tgtEl>
                                        <p:attrNameLst>
                                          <p:attrName>ppt_w</p:attrName>
                                        </p:attrNameLst>
                                      </p:cBhvr>
                                      <p:tavLst>
                                        <p:tav tm="0">
                                          <p:val>
                                            <p:fltVal val="0"/>
                                          </p:val>
                                        </p:tav>
                                        <p:tav tm="100000">
                                          <p:val>
                                            <p:strVal val="#ppt_w"/>
                                          </p:val>
                                        </p:tav>
                                      </p:tavLst>
                                    </p:anim>
                                    <p:anim calcmode="lin" valueType="num">
                                      <p:cBhvr>
                                        <p:cTn id="29" dur="750" fill="hold"/>
                                        <p:tgtEl>
                                          <p:spTgt spid="8"/>
                                        </p:tgtEl>
                                        <p:attrNameLst>
                                          <p:attrName>ppt_h</p:attrName>
                                        </p:attrNameLst>
                                      </p:cBhvr>
                                      <p:tavLst>
                                        <p:tav tm="0">
                                          <p:val>
                                            <p:fltVal val="0"/>
                                          </p:val>
                                        </p:tav>
                                        <p:tav tm="100000">
                                          <p:val>
                                            <p:strVal val="#ppt_h"/>
                                          </p:val>
                                        </p:tav>
                                      </p:tavLst>
                                    </p:anim>
                                    <p:animEffect transition="in" filter="fade">
                                      <p:cBhvr>
                                        <p:cTn id="30" dur="750"/>
                                        <p:tgtEl>
                                          <p:spTgt spid="8"/>
                                        </p:tgtEl>
                                      </p:cBhvr>
                                    </p:animEffect>
                                  </p:childTnLst>
                                </p:cTn>
                              </p:par>
                              <p:par>
                                <p:cTn id="31" presetID="42" presetClass="path" presetSubtype="0" accel="50000" decel="50000" fill="hold" nodeType="withEffect">
                                  <p:stCondLst>
                                    <p:cond delay="1000"/>
                                  </p:stCondLst>
                                  <p:childTnLst>
                                    <p:animMotion origin="layout" path="M -4.79167E-6 4.07407E-6 L 0.04375 0.0706 " pathEditMode="relative" rAng="0" ptsTypes="AA">
                                      <p:cBhvr>
                                        <p:cTn id="32" dur="1000" spd="-100000" fill="hold"/>
                                        <p:tgtEl>
                                          <p:spTgt spid="8"/>
                                        </p:tgtEl>
                                        <p:attrNameLst>
                                          <p:attrName>ppt_x</p:attrName>
                                          <p:attrName>ppt_y</p:attrName>
                                        </p:attrNameLst>
                                      </p:cBhvr>
                                      <p:rCtr x="2187" y="3519"/>
                                    </p:animMotion>
                                  </p:childTnLst>
                                </p:cTn>
                              </p:par>
                            </p:childTnLst>
                          </p:cTn>
                        </p:par>
                        <p:par>
                          <p:cTn id="33" fill="hold">
                            <p:stCondLst>
                              <p:cond delay="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remove" display="0">
                  <p:stCondLst>
                    <p:cond delay="indefinite"/>
                  </p:stCondLst>
                  <p:endCondLst>
                    <p:cond evt="onStopAudio" delay="0">
                      <p:tgtEl>
                        <p:sldTgt/>
                      </p:tgtEl>
                    </p:cond>
                  </p:endCondLst>
                </p:cTn>
                <p:tgtEl>
                  <p:spTgt spid="9"/>
                </p:tgtEl>
              </p:cMediaNode>
            </p:audio>
          </p:childTnLst>
        </p:cTn>
      </p:par>
    </p:tnLst>
    <p:bldLst>
      <p:bldP spid="5" grpId="0"/>
      <p:bldP spid="18" grpId="0" bldLvl="0" animBg="1"/>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学习意义</a:t>
            </a:r>
            <a:endParaRPr lang="zh-CN" altLang="en-US" dirty="0"/>
          </a:p>
        </p:txBody>
      </p:sp>
      <p:sp>
        <p:nvSpPr>
          <p:cNvPr id="3" name="内容占位符 2"/>
          <p:cNvSpPr>
            <a:spLocks noGrp="1"/>
          </p:cNvSpPr>
          <p:nvPr>
            <p:ph idx="1"/>
          </p:nvPr>
        </p:nvSpPr>
        <p:spPr/>
        <p:txBody>
          <a:bodyPr>
            <a:noAutofit/>
          </a:bodyPr>
          <a:lstStyle/>
          <a:p>
            <a:pPr algn="l"/>
            <a:r>
              <a:rPr lang="zh-CN" altLang="en-US" sz="2400" b="0" i="0" dirty="0">
                <a:solidFill>
                  <a:srgbClr val="191919"/>
                </a:solidFill>
                <a:effectLst/>
                <a:latin typeface="PingFang SC"/>
              </a:rPr>
              <a:t>学习党史既是继承与发扬党的成功经验和优良传统，也是领悟党的方针、坚定党的信念，通过对党的历史学习与总结，会有更深层次的领悟，也增强对党的认同感与归属感。党史贯穿于整个中国近代史，其不但涵盖了其他史学知识和规律，更涵盖民族解放和中国特色社会主义道路的经验和基本规律。学习党史能够让我们增强对有中国特色社会主义理论的理解，坚定走中国特色社会主义道路。在学习党的历史过程中，只有了解历史，才能开阔我们的视野，才有坚持正确路线、方针与政策，才能有助于提高自身的组织领导与工作能力。党史的学习，有利于保持党的优秀传统作风，有利于严格遵守党的方针与政策，从而树立正确的思想观念，强化党员的党性，做到以身作则，奉献在前，带头其模范先锋作用，全心全意为人民服务。</a:t>
            </a:r>
            <a:endParaRPr lang="zh-CN" altLang="en-US" sz="2400" b="0" i="0" dirty="0">
              <a:solidFill>
                <a:srgbClr val="191919"/>
              </a:solidFill>
              <a:effectLst/>
              <a:latin typeface="PingFang SC"/>
            </a:endParaRPr>
          </a:p>
          <a:p>
            <a:endParaRPr lang="zh-CN" altLang="en-US" sz="2400" b="0" i="0" dirty="0">
              <a:solidFill>
                <a:srgbClr val="191919"/>
              </a:solidFill>
              <a:effectLst/>
              <a:latin typeface="PingFang SC"/>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887428" y="2903181"/>
            <a:ext cx="6417141" cy="923330"/>
          </a:xfrm>
          <a:prstGeom prst="rect">
            <a:avLst/>
          </a:prstGeom>
          <a:noFill/>
        </p:spPr>
        <p:txBody>
          <a:bodyPr wrap="none" rtlCol="0">
            <a:spAutoFit/>
          </a:bodyPr>
          <a:lstStyle/>
          <a:p>
            <a:r>
              <a:rPr lang="zh-CN" altLang="en-US" sz="5400" dirty="0">
                <a:solidFill>
                  <a:srgbClr val="C00000"/>
                </a:solidFill>
                <a:latin typeface="TypeLand 康熙字典體試用版" pitchFamily="50" charset="-120"/>
                <a:ea typeface="TypeLand 康熙字典體試用版" pitchFamily="50" charset="-120"/>
              </a:rPr>
              <a:t>新民主主义革命时期</a:t>
            </a:r>
            <a:endParaRPr lang="zh-CN" altLang="en-US" sz="5400" dirty="0">
              <a:solidFill>
                <a:srgbClr val="C00000"/>
              </a:solidFill>
              <a:latin typeface="TypeLand 康熙字典體試用版" pitchFamily="50" charset="-120"/>
              <a:ea typeface="TypeLand 康熙字典體試用版" pitchFamily="50" charset="-120"/>
            </a:endParaRPr>
          </a:p>
        </p:txBody>
      </p:sp>
      <p:pic>
        <p:nvPicPr>
          <p:cNvPr id="5" name="图片 4"/>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5800"/>
                    </a14:imgEffect>
                  </a14:imgLayer>
                </a14:imgProps>
              </a:ext>
            </a:extLst>
          </a:blip>
          <a:stretch>
            <a:fillRect/>
          </a:stretch>
        </p:blipFill>
        <p:spPr>
          <a:xfrm>
            <a:off x="0" y="3600542"/>
            <a:ext cx="12192000" cy="3257458"/>
          </a:xfrm>
          <a:prstGeom prst="rect">
            <a:avLst/>
          </a:prstGeom>
        </p:spPr>
      </p:pic>
      <p:grpSp>
        <p:nvGrpSpPr>
          <p:cNvPr id="6" name="组合 5"/>
          <p:cNvGrpSpPr/>
          <p:nvPr/>
        </p:nvGrpSpPr>
        <p:grpSpPr>
          <a:xfrm>
            <a:off x="5195999" y="811651"/>
            <a:ext cx="1800000" cy="1800000"/>
            <a:chOff x="3851921" y="107991"/>
            <a:chExt cx="1792566" cy="1792567"/>
          </a:xfrm>
        </p:grpSpPr>
        <p:sp>
          <p:nvSpPr>
            <p:cNvPr id="7"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任意多边形 7"/>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355"/>
                    </a14:imgEffect>
                  </a14:imgLayer>
                </a14:imgProps>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9" name="矩形: 圆角 8"/>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26" presetClass="emph" presetSubtype="0" fill="hold" nodeType="withEffect">
                                  <p:stCondLst>
                                    <p:cond delay="1500"/>
                                  </p:stCondLst>
                                  <p:childTnLst>
                                    <p:animEffect transition="out" filter="fade">
                                      <p:cBhvr>
                                        <p:cTn id="19" dur="500" tmFilter="0, 0; .2, .5; .8, .5; 1, 0"/>
                                        <p:tgtEl>
                                          <p:spTgt spid="6"/>
                                        </p:tgtEl>
                                      </p:cBhvr>
                                    </p:animEffect>
                                    <p:animScale>
                                      <p:cBhvr>
                                        <p:cTn id="20" dur="250" autoRev="1" fill="hold"/>
                                        <p:tgtEl>
                                          <p:spTgt spid="6"/>
                                        </p:tgtEl>
                                      </p:cBhvr>
                                      <p:by x="105000" y="105000"/>
                                    </p:animScale>
                                  </p:childTnLst>
                                </p:cTn>
                              </p:par>
                              <p:par>
                                <p:cTn id="21" presetID="23" presetClass="entr" presetSubtype="528" fill="hold" grpId="0" nodeType="withEffect">
                                  <p:stCondLst>
                                    <p:cond delay="1500"/>
                                  </p:stCondLst>
                                  <p:iterate type="lt">
                                    <p:tmPct val="5000"/>
                                  </p:iterate>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ppt_x</p:attrName>
                                        </p:attrNameLst>
                                      </p:cBhvr>
                                      <p:tavLst>
                                        <p:tav tm="0">
                                          <p:val>
                                            <p:fltVal val="0.5"/>
                                          </p:val>
                                        </p:tav>
                                        <p:tav tm="100000">
                                          <p:val>
                                            <p:strVal val="#ppt_x"/>
                                          </p:val>
                                        </p:tav>
                                      </p:tavLst>
                                    </p:anim>
                                    <p:anim calcmode="lin" valueType="num">
                                      <p:cBhvr>
                                        <p:cTn id="26" dur="1000" fill="hold"/>
                                        <p:tgtEl>
                                          <p:spTgt spid="13"/>
                                        </p:tgtEl>
                                        <p:attrNameLst>
                                          <p:attrName>ppt_y</p:attrName>
                                        </p:attrNameLst>
                                      </p:cBhvr>
                                      <p:tavLst>
                                        <p:tav tm="0">
                                          <p:val>
                                            <p:fltVal val="0.5"/>
                                          </p:val>
                                        </p:tav>
                                        <p:tav tm="100000">
                                          <p:val>
                                            <p:strVal val="#ppt_y"/>
                                          </p:val>
                                        </p:tav>
                                      </p:tavLst>
                                    </p:anim>
                                  </p:childTnLst>
                                </p:cTn>
                              </p:par>
                            </p:childTnLst>
                          </p:cTn>
                        </p:par>
                        <p:par>
                          <p:cTn id="27" fill="hold">
                            <p:stCondLst>
                              <p:cond delay="29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pic.baike.soso.com/p/20121122/20121122092101-1199411992.jpg"/>
          <p:cNvPicPr>
            <a:picLocks noChangeAspect="1" noChangeArrowheads="1"/>
          </p:cNvPicPr>
          <p:nvPr/>
        </p:nvPicPr>
        <p:blipFill>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bwMode="auto">
          <a:xfrm>
            <a:off x="9553848" y="1988840"/>
            <a:ext cx="1824000" cy="1824000"/>
          </a:xfrm>
          <a:prstGeom prst="rect">
            <a:avLst/>
          </a:prstGeom>
          <a:extLst>
            <a:ext uri="{909E8E84-426E-40DD-AFC4-6F175D3DCCD1}">
              <a14:hiddenFill xmlns:a14="http://schemas.microsoft.com/office/drawing/2010/main">
                <a:solidFill>
                  <a:srgbClr val="FFFFFF"/>
                </a:solidFill>
              </a14:hiddenFill>
            </a:ext>
          </a:extLst>
        </p:spPr>
      </p:pic>
      <p:pic>
        <p:nvPicPr>
          <p:cNvPr id="3" name="Picture 10" descr="http://www.cnrr.cn/img/200513023461000.jpg"/>
          <p:cNvPicPr>
            <a:picLocks noChangeAspect="1" noChangeArrowheads="1"/>
          </p:cNvPicPr>
          <p:nvPr/>
        </p:nvPicPr>
        <p:blipFill>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bwMode="auto">
          <a:xfrm>
            <a:off x="3646996" y="4008791"/>
            <a:ext cx="1824000" cy="1824000"/>
          </a:xfrm>
          <a:prstGeom prst="rect">
            <a:avLst/>
          </a:prstGeom>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5">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bwMode="auto">
          <a:xfrm>
            <a:off x="842416" y="1988841"/>
            <a:ext cx="2652000" cy="3843951"/>
          </a:xfrm>
          <a:prstGeom prst="rect">
            <a:avLst/>
          </a:prstGeom>
          <a:ln w="9525">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2" descr="http://img5.cache.netease.com/m/2016/1/27/2016012710320946952.jpg"/>
          <p:cNvPicPr>
            <a:picLocks noChangeAspect="1" noChangeArrowheads="1"/>
          </p:cNvPicPr>
          <p:nvPr/>
        </p:nvPicPr>
        <p:blipFill>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a:stretch>
            <a:fillRect/>
          </a:stretch>
        </p:blipFill>
        <p:spPr bwMode="auto">
          <a:xfrm>
            <a:off x="3646996" y="1988840"/>
            <a:ext cx="1824000" cy="1824000"/>
          </a:xfrm>
          <a:prstGeom prst="rect">
            <a:avLst/>
          </a:prstGeom>
          <a:extLst>
            <a:ext uri="{909E8E84-426E-40DD-AFC4-6F175D3DCCD1}">
              <a14:hiddenFill xmlns:a14="http://schemas.microsoft.com/office/drawing/2010/main">
                <a:solidFill>
                  <a:srgbClr val="FFFFFF"/>
                </a:solidFill>
              </a14:hiddenFill>
            </a:ext>
          </a:extLst>
        </p:spPr>
      </p:pic>
      <p:pic>
        <p:nvPicPr>
          <p:cNvPr id="7" name="Picture 4" descr="http://www.lzbs.com.cn/whsh/rwls/site2/20141119/B111416333703185_change_p40_b.jpg"/>
          <p:cNvPicPr>
            <a:picLocks noChangeAspect="1" noChangeArrowheads="1"/>
          </p:cNvPicPr>
          <p:nvPr/>
        </p:nvPicPr>
        <p:blipFill>
          <a:blip r:embed="rId9" cstate="email">
            <a:extLst>
              <a:ext uri="{BEBA8EAE-BF5A-486C-A8C5-ECC9F3942E4B}">
                <a14:imgProps xmlns:a14="http://schemas.microsoft.com/office/drawing/2010/main">
                  <a14:imgLayer r:embed="rId10">
                    <a14:imgEffect>
                      <a14:colorTemperature colorTemp="11500"/>
                    </a14:imgEffect>
                    <a14:imgEffect>
                      <a14:saturation sat="400000"/>
                    </a14:imgEffect>
                  </a14:imgLayer>
                </a14:imgProps>
              </a:ext>
            </a:extLst>
          </a:blip>
          <a:srcRect/>
          <a:stretch>
            <a:fillRect/>
          </a:stretch>
        </p:blipFill>
        <p:spPr bwMode="auto">
          <a:xfrm>
            <a:off x="5615947" y="1988840"/>
            <a:ext cx="1824000" cy="1824000"/>
          </a:xfrm>
          <a:prstGeom prst="rect">
            <a:avLst/>
          </a:prstGeom>
          <a:extLst>
            <a:ext uri="{909E8E84-426E-40DD-AFC4-6F175D3DCCD1}">
              <a14:hiddenFill xmlns:a14="http://schemas.microsoft.com/office/drawing/2010/main">
                <a:solidFill>
                  <a:srgbClr val="FFFFFF"/>
                </a:solidFill>
              </a14:hiddenFill>
            </a:ext>
          </a:extLst>
        </p:spPr>
      </p:pic>
      <p:pic>
        <p:nvPicPr>
          <p:cNvPr id="10" name="Picture 6" descr="http://history.people.com.cn/mediafile/201101/10/F201101100918287366300010.jpg"/>
          <p:cNvPicPr>
            <a:picLocks noChangeAspect="1" noChangeArrowheads="1"/>
          </p:cNvPicPr>
          <p:nvPr/>
        </p:nvPicPr>
        <p:blipFill>
          <a:blip r:embed="rId11" cstate="email">
            <a:extLst>
              <a:ext uri="{BEBA8EAE-BF5A-486C-A8C5-ECC9F3942E4B}">
                <a14:imgProps xmlns:a14="http://schemas.microsoft.com/office/drawing/2010/main">
                  <a14:imgLayer r:embed="rId12">
                    <a14:imgEffect>
                      <a14:colorTemperature colorTemp="11500"/>
                    </a14:imgEffect>
                    <a14:imgEffect>
                      <a14:saturation sat="400000"/>
                    </a14:imgEffect>
                  </a14:imgLayer>
                </a14:imgProps>
              </a:ext>
            </a:extLst>
          </a:blip>
          <a:srcRect/>
          <a:stretch>
            <a:fillRect/>
          </a:stretch>
        </p:blipFill>
        <p:spPr bwMode="auto">
          <a:xfrm>
            <a:off x="7584897" y="1988840"/>
            <a:ext cx="1824000" cy="1824000"/>
          </a:xfrm>
          <a:prstGeom prst="rect">
            <a:avLst/>
          </a:prstGeom>
          <a:extLst>
            <a:ext uri="{909E8E84-426E-40DD-AFC4-6F175D3DCCD1}">
              <a14:hiddenFill xmlns:a14="http://schemas.microsoft.com/office/drawing/2010/main">
                <a:solidFill>
                  <a:srgbClr val="FFFFFF"/>
                </a:solidFill>
              </a14:hiddenFill>
            </a:ext>
          </a:extLst>
        </p:spPr>
      </p:pic>
      <p:sp>
        <p:nvSpPr>
          <p:cNvPr id="15" name="矩形 14"/>
          <p:cNvSpPr/>
          <p:nvPr/>
        </p:nvSpPr>
        <p:spPr>
          <a:xfrm>
            <a:off x="5615947" y="4008791"/>
            <a:ext cx="5761901" cy="182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TextBox 5"/>
          <p:cNvSpPr txBox="1"/>
          <p:nvPr/>
        </p:nvSpPr>
        <p:spPr>
          <a:xfrm>
            <a:off x="5850523" y="4027408"/>
            <a:ext cx="5285119" cy="1693028"/>
          </a:xfrm>
          <a:prstGeom prst="rect">
            <a:avLst/>
          </a:prstGeom>
          <a:noFill/>
        </p:spPr>
        <p:txBody>
          <a:bodyPr vert="horz" wrap="square" rtlCol="0">
            <a:spAutoFit/>
          </a:bodyPr>
          <a:lstStyle>
            <a:defPPr>
              <a:defRPr lang="zh-CN"/>
            </a:defPPr>
            <a:lvl1pPr algn="just">
              <a:lnSpc>
                <a:spcPct val="150000"/>
              </a:lnSpc>
              <a:defRPr sz="1500">
                <a:solidFill>
                  <a:schemeClr val="bg1"/>
                </a:solidFill>
                <a:latin typeface="微软雅黑" panose="020B0503020204020204" pitchFamily="34" charset="-122"/>
                <a:ea typeface="微软雅黑" panose="020B0503020204020204" pitchFamily="34" charset="-122"/>
              </a:defRPr>
            </a:lvl1pPr>
          </a:lstStyle>
          <a:p>
            <a:r>
              <a:rPr lang="zh-CN" altLang="en-US" sz="3200" b="1" dirty="0">
                <a:solidFill>
                  <a:srgbClr val="FFF189"/>
                </a:solidFill>
              </a:rPr>
              <a:t>新文化运动</a:t>
            </a:r>
            <a:r>
              <a:rPr lang="zh-CN" altLang="en-US" sz="1865" b="1" dirty="0">
                <a:solidFill>
                  <a:srgbClr val="FFF8E6"/>
                </a:solidFill>
              </a:rPr>
              <a:t>打破了封建思想的桎梏，在中国社会中掀起了思想的启蒙运动，为马克思主义的传播奠定了基础 。</a:t>
            </a:r>
            <a:endParaRPr lang="zh-CN" altLang="en-US" sz="1865" b="1" dirty="0">
              <a:solidFill>
                <a:srgbClr val="FFF8E6"/>
              </a:solidFill>
            </a:endParaRPr>
          </a:p>
        </p:txBody>
      </p:sp>
      <p:sp>
        <p:nvSpPr>
          <p:cNvPr id="17" name="矩形 16"/>
          <p:cNvSpPr/>
          <p:nvPr/>
        </p:nvSpPr>
        <p:spPr>
          <a:xfrm>
            <a:off x="1140171" y="377084"/>
            <a:ext cx="6750566" cy="584775"/>
          </a:xfrm>
          <a:prstGeom prst="rect">
            <a:avLst/>
          </a:prstGeom>
        </p:spPr>
        <p:txBody>
          <a:bodyPr wrap="none">
            <a:spAutoFit/>
          </a:bodyPr>
          <a:lstStyle/>
          <a:p>
            <a:r>
              <a:rPr lang="zh-CN" altLang="en-US" sz="3200" dirty="0">
                <a:solidFill>
                  <a:srgbClr val="C00000"/>
                </a:solidFill>
                <a:latin typeface="TypeLand 康熙字典體試用版" pitchFamily="50" charset="-120"/>
                <a:ea typeface="TypeLand 康熙字典體試用版" pitchFamily="50" charset="-120"/>
              </a:rPr>
              <a:t>中国共产党创立及早年革命活动时期</a:t>
            </a:r>
            <a:endParaRPr lang="zh-CN" altLang="en-US" sz="3200" dirty="0">
              <a:solidFill>
                <a:srgbClr val="C00000"/>
              </a:solidFill>
              <a:latin typeface="TypeLand 康熙字典體試用版" pitchFamily="50" charset="-120"/>
              <a:ea typeface="TypeLand 康熙字典體試用版" pitchFamily="50" charset="-120"/>
            </a:endParaRPr>
          </a:p>
        </p:txBody>
      </p:sp>
      <p:sp>
        <p:nvSpPr>
          <p:cNvPr id="18" name="矩形 17"/>
          <p:cNvSpPr/>
          <p:nvPr/>
        </p:nvSpPr>
        <p:spPr>
          <a:xfrm>
            <a:off x="3646996" y="3429000"/>
            <a:ext cx="1824000" cy="383840"/>
          </a:xfrm>
          <a:prstGeom prst="rect">
            <a:avLst/>
          </a:prstGeom>
          <a:solidFill>
            <a:srgbClr val="5F0F0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a:solidFill>
                  <a:srgbClr val="FFF8E6"/>
                </a:solidFill>
                <a:latin typeface="微软雅黑" panose="020B0503020204020204" pitchFamily="34" charset="-122"/>
                <a:ea typeface="微软雅黑" panose="020B0503020204020204" pitchFamily="34" charset="-122"/>
              </a:rPr>
              <a:t>陈独秀</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sp>
        <p:nvSpPr>
          <p:cNvPr id="19" name="矩形 18"/>
          <p:cNvSpPr/>
          <p:nvPr/>
        </p:nvSpPr>
        <p:spPr>
          <a:xfrm>
            <a:off x="5623576" y="3429000"/>
            <a:ext cx="1816371" cy="383840"/>
          </a:xfrm>
          <a:prstGeom prst="rect">
            <a:avLst/>
          </a:prstGeom>
          <a:solidFill>
            <a:srgbClr val="5F0F0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a:solidFill>
                  <a:srgbClr val="FFF8E6"/>
                </a:solidFill>
                <a:latin typeface="微软雅黑" panose="020B0503020204020204" pitchFamily="34" charset="-122"/>
                <a:ea typeface="微软雅黑" panose="020B0503020204020204" pitchFamily="34" charset="-122"/>
              </a:rPr>
              <a:t>蔡元培</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sp>
        <p:nvSpPr>
          <p:cNvPr id="20" name="矩形 19"/>
          <p:cNvSpPr/>
          <p:nvPr/>
        </p:nvSpPr>
        <p:spPr>
          <a:xfrm>
            <a:off x="7584897" y="3429000"/>
            <a:ext cx="1816371" cy="383840"/>
          </a:xfrm>
          <a:prstGeom prst="rect">
            <a:avLst/>
          </a:prstGeom>
          <a:solidFill>
            <a:srgbClr val="5F0F0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a:solidFill>
                  <a:srgbClr val="FFF8E6"/>
                </a:solidFill>
                <a:latin typeface="微软雅黑" panose="020B0503020204020204" pitchFamily="34" charset="-122"/>
                <a:ea typeface="微软雅黑" panose="020B0503020204020204" pitchFamily="34" charset="-122"/>
              </a:rPr>
              <a:t>胡适</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sp>
        <p:nvSpPr>
          <p:cNvPr id="21" name="矩形 20"/>
          <p:cNvSpPr/>
          <p:nvPr/>
        </p:nvSpPr>
        <p:spPr>
          <a:xfrm>
            <a:off x="9546219" y="3429000"/>
            <a:ext cx="1831629" cy="383840"/>
          </a:xfrm>
          <a:prstGeom prst="rect">
            <a:avLst/>
          </a:prstGeom>
          <a:solidFill>
            <a:srgbClr val="5F0F0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a:solidFill>
                  <a:srgbClr val="FFF8E6"/>
                </a:solidFill>
                <a:latin typeface="微软雅黑" panose="020B0503020204020204" pitchFamily="34" charset="-122"/>
                <a:ea typeface="微软雅黑" panose="020B0503020204020204" pitchFamily="34" charset="-122"/>
              </a:rPr>
              <a:t>鲁迅</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sp>
        <p:nvSpPr>
          <p:cNvPr id="22" name="矩形 21"/>
          <p:cNvSpPr/>
          <p:nvPr/>
        </p:nvSpPr>
        <p:spPr>
          <a:xfrm>
            <a:off x="3646996" y="5448951"/>
            <a:ext cx="1824000" cy="383840"/>
          </a:xfrm>
          <a:prstGeom prst="rect">
            <a:avLst/>
          </a:prstGeom>
          <a:solidFill>
            <a:srgbClr val="5F0F0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a:solidFill>
                  <a:srgbClr val="FFF8E6"/>
                </a:solidFill>
                <a:latin typeface="微软雅黑" panose="020B0503020204020204" pitchFamily="34" charset="-122"/>
                <a:ea typeface="微软雅黑" panose="020B0503020204020204" pitchFamily="34" charset="-122"/>
              </a:rPr>
              <a:t>李大钊</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sp>
        <p:nvSpPr>
          <p:cNvPr id="23" name="矩形: 圆角 22"/>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360"/>
                                          </p:val>
                                        </p:tav>
                                        <p:tav tm="100000">
                                          <p:val>
                                            <p:fltVal val="0"/>
                                          </p:val>
                                        </p:tav>
                                      </p:tavLst>
                                    </p:anim>
                                    <p:animEffect transition="in" filter="fade">
                                      <p:cBhvr>
                                        <p:cTn id="10" dur="1000"/>
                                        <p:tgtEl>
                                          <p:spTgt spid="5"/>
                                        </p:tgtEl>
                                      </p:cBhvr>
                                    </p:animEffect>
                                  </p:childTnLst>
                                </p:cTn>
                              </p:par>
                              <p:par>
                                <p:cTn id="11" presetID="42" presetClass="entr" presetSubtype="0" fill="hold" nodeType="with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750"/>
                                        <p:tgtEl>
                                          <p:spTgt spid="6"/>
                                        </p:tgtEl>
                                      </p:cBhvr>
                                    </p:animEffect>
                                    <p:anim calcmode="lin" valueType="num">
                                      <p:cBhvr>
                                        <p:cTn id="14" dur="750" fill="hold"/>
                                        <p:tgtEl>
                                          <p:spTgt spid="6"/>
                                        </p:tgtEl>
                                        <p:attrNameLst>
                                          <p:attrName>ppt_x</p:attrName>
                                        </p:attrNameLst>
                                      </p:cBhvr>
                                      <p:tavLst>
                                        <p:tav tm="0">
                                          <p:val>
                                            <p:strVal val="#ppt_x"/>
                                          </p:val>
                                        </p:tav>
                                        <p:tav tm="100000">
                                          <p:val>
                                            <p:strVal val="#ppt_x"/>
                                          </p:val>
                                        </p:tav>
                                      </p:tavLst>
                                    </p:anim>
                                    <p:anim calcmode="lin" valueType="num">
                                      <p:cBhvr>
                                        <p:cTn id="15" dur="750" fill="hold"/>
                                        <p:tgtEl>
                                          <p:spTgt spid="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750"/>
                                        <p:tgtEl>
                                          <p:spTgt spid="7"/>
                                        </p:tgtEl>
                                      </p:cBhvr>
                                    </p:animEffect>
                                    <p:anim calcmode="lin" valueType="num">
                                      <p:cBhvr>
                                        <p:cTn id="19" dur="750" fill="hold"/>
                                        <p:tgtEl>
                                          <p:spTgt spid="7"/>
                                        </p:tgtEl>
                                        <p:attrNameLst>
                                          <p:attrName>ppt_x</p:attrName>
                                        </p:attrNameLst>
                                      </p:cBhvr>
                                      <p:tavLst>
                                        <p:tav tm="0">
                                          <p:val>
                                            <p:strVal val="#ppt_x"/>
                                          </p:val>
                                        </p:tav>
                                        <p:tav tm="100000">
                                          <p:val>
                                            <p:strVal val="#ppt_x"/>
                                          </p:val>
                                        </p:tav>
                                      </p:tavLst>
                                    </p:anim>
                                    <p:anim calcmode="lin" valueType="num">
                                      <p:cBhvr>
                                        <p:cTn id="20" dur="750" fill="hold"/>
                                        <p:tgtEl>
                                          <p:spTgt spid="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750"/>
                                        <p:tgtEl>
                                          <p:spTgt spid="10"/>
                                        </p:tgtEl>
                                      </p:cBhvr>
                                    </p:animEffect>
                                    <p:anim calcmode="lin" valueType="num">
                                      <p:cBhvr>
                                        <p:cTn id="24" dur="750" fill="hold"/>
                                        <p:tgtEl>
                                          <p:spTgt spid="10"/>
                                        </p:tgtEl>
                                        <p:attrNameLst>
                                          <p:attrName>ppt_x</p:attrName>
                                        </p:attrNameLst>
                                      </p:cBhvr>
                                      <p:tavLst>
                                        <p:tav tm="0">
                                          <p:val>
                                            <p:strVal val="#ppt_x"/>
                                          </p:val>
                                        </p:tav>
                                        <p:tav tm="100000">
                                          <p:val>
                                            <p:strVal val="#ppt_x"/>
                                          </p:val>
                                        </p:tav>
                                      </p:tavLst>
                                    </p:anim>
                                    <p:anim calcmode="lin" valueType="num">
                                      <p:cBhvr>
                                        <p:cTn id="25" dur="750" fill="hold"/>
                                        <p:tgtEl>
                                          <p:spTgt spid="10"/>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100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750"/>
                                        <p:tgtEl>
                                          <p:spTgt spid="3"/>
                                        </p:tgtEl>
                                      </p:cBhvr>
                                    </p:animEffect>
                                    <p:anim calcmode="lin" valueType="num">
                                      <p:cBhvr>
                                        <p:cTn id="29" dur="750" fill="hold"/>
                                        <p:tgtEl>
                                          <p:spTgt spid="3"/>
                                        </p:tgtEl>
                                        <p:attrNameLst>
                                          <p:attrName>ppt_x</p:attrName>
                                        </p:attrNameLst>
                                      </p:cBhvr>
                                      <p:tavLst>
                                        <p:tav tm="0">
                                          <p:val>
                                            <p:strVal val="#ppt_x"/>
                                          </p:val>
                                        </p:tav>
                                        <p:tav tm="100000">
                                          <p:val>
                                            <p:strVal val="#ppt_x"/>
                                          </p:val>
                                        </p:tav>
                                      </p:tavLst>
                                    </p:anim>
                                    <p:anim calcmode="lin" valueType="num">
                                      <p:cBhvr>
                                        <p:cTn id="30" dur="750" fill="hold"/>
                                        <p:tgtEl>
                                          <p:spTgt spid="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100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750"/>
                                        <p:tgtEl>
                                          <p:spTgt spid="2"/>
                                        </p:tgtEl>
                                      </p:cBhvr>
                                    </p:animEffect>
                                    <p:anim calcmode="lin" valueType="num">
                                      <p:cBhvr>
                                        <p:cTn id="34" dur="750" fill="hold"/>
                                        <p:tgtEl>
                                          <p:spTgt spid="2"/>
                                        </p:tgtEl>
                                        <p:attrNameLst>
                                          <p:attrName>ppt_x</p:attrName>
                                        </p:attrNameLst>
                                      </p:cBhvr>
                                      <p:tavLst>
                                        <p:tav tm="0">
                                          <p:val>
                                            <p:strVal val="#ppt_x"/>
                                          </p:val>
                                        </p:tav>
                                        <p:tav tm="100000">
                                          <p:val>
                                            <p:strVal val="#ppt_x"/>
                                          </p:val>
                                        </p:tav>
                                      </p:tavLst>
                                    </p:anim>
                                    <p:anim calcmode="lin" valueType="num">
                                      <p:cBhvr>
                                        <p:cTn id="35" dur="750" fill="hold"/>
                                        <p:tgtEl>
                                          <p:spTgt spid="2"/>
                                        </p:tgtEl>
                                        <p:attrNameLst>
                                          <p:attrName>ppt_y</p:attrName>
                                        </p:attrNameLst>
                                      </p:cBhvr>
                                      <p:tavLst>
                                        <p:tav tm="0">
                                          <p:val>
                                            <p:strVal val="#ppt_y+.1"/>
                                          </p:val>
                                        </p:tav>
                                        <p:tav tm="100000">
                                          <p:val>
                                            <p:strVal val="#ppt_y"/>
                                          </p:val>
                                        </p:tav>
                                      </p:tavLst>
                                    </p:anim>
                                  </p:childTnLst>
                                </p:cTn>
                              </p:par>
                              <p:par>
                                <p:cTn id="36" presetID="10" presetClass="entr" presetSubtype="0" fill="hold" grpId="0" nodeType="withEffect">
                                  <p:stCondLst>
                                    <p:cond delay="15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0" presetClass="entr" presetSubtype="0" fill="hold" grpId="0" nodeType="withEffect">
                                  <p:stCondLst>
                                    <p:cond delay="150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10" presetClass="entr" presetSubtype="0" fill="hold" grpId="0" nodeType="withEffect">
                                  <p:stCondLst>
                                    <p:cond delay="150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par>
                                <p:cTn id="45" presetID="10" presetClass="entr" presetSubtype="0" fill="hold" grpId="0" nodeType="withEffect">
                                  <p:stCondLst>
                                    <p:cond delay="150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150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500"/>
                                        <p:tgtEl>
                                          <p:spTgt spid="22"/>
                                        </p:tgtEl>
                                      </p:cBhvr>
                                    </p:animEffec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500"/>
                                        <p:tgtEl>
                                          <p:spTgt spid="15"/>
                                        </p:tgtEl>
                                      </p:cBhvr>
                                    </p:animEffect>
                                  </p:childTnLst>
                                </p:cTn>
                              </p:par>
                              <p:par>
                                <p:cTn id="55" presetID="42" presetClass="entr" presetSubtype="0" fill="hold" grpId="0" nodeType="withEffect">
                                  <p:stCondLst>
                                    <p:cond delay="0"/>
                                  </p:stCondLst>
                                  <p:iterate type="lt">
                                    <p:tmPct val="5000"/>
                                  </p:iterate>
                                  <p:childTnLst>
                                    <p:set>
                                      <p:cBhvr>
                                        <p:cTn id="56" dur="1" fill="hold">
                                          <p:stCondLst>
                                            <p:cond delay="0"/>
                                          </p:stCondLst>
                                        </p:cTn>
                                        <p:tgtEl>
                                          <p:spTgt spid="4"/>
                                        </p:tgtEl>
                                        <p:attrNameLst>
                                          <p:attrName>style.visibility</p:attrName>
                                        </p:attrNameLst>
                                      </p:cBhvr>
                                      <p:to>
                                        <p:strVal val="visible"/>
                                      </p:to>
                                    </p:set>
                                    <p:animEffect transition="in" filter="fade">
                                      <p:cBhvr>
                                        <p:cTn id="57" dur="750"/>
                                        <p:tgtEl>
                                          <p:spTgt spid="4"/>
                                        </p:tgtEl>
                                      </p:cBhvr>
                                    </p:animEffect>
                                    <p:anim calcmode="lin" valueType="num">
                                      <p:cBhvr>
                                        <p:cTn id="58" dur="750" fill="hold"/>
                                        <p:tgtEl>
                                          <p:spTgt spid="4"/>
                                        </p:tgtEl>
                                        <p:attrNameLst>
                                          <p:attrName>ppt_x</p:attrName>
                                        </p:attrNameLst>
                                      </p:cBhvr>
                                      <p:tavLst>
                                        <p:tav tm="0">
                                          <p:val>
                                            <p:strVal val="#ppt_x"/>
                                          </p:val>
                                        </p:tav>
                                        <p:tav tm="100000">
                                          <p:val>
                                            <p:strVal val="#ppt_x"/>
                                          </p:val>
                                        </p:tav>
                                      </p:tavLst>
                                    </p:anim>
                                    <p:anim calcmode="lin" valueType="num">
                                      <p:cBhvr>
                                        <p:cTn id="59" dur="750" fill="hold"/>
                                        <p:tgtEl>
                                          <p:spTgt spid="4"/>
                                        </p:tgtEl>
                                        <p:attrNameLst>
                                          <p:attrName>ppt_y</p:attrName>
                                        </p:attrNameLst>
                                      </p:cBhvr>
                                      <p:tavLst>
                                        <p:tav tm="0">
                                          <p:val>
                                            <p:strVal val="#ppt_y+.1"/>
                                          </p:val>
                                        </p:tav>
                                        <p:tav tm="100000">
                                          <p:val>
                                            <p:strVal val="#ppt_y"/>
                                          </p:val>
                                        </p:tav>
                                      </p:tavLst>
                                    </p:anim>
                                  </p:childTnLst>
                                </p:cTn>
                              </p:par>
                            </p:childTnLst>
                          </p:cTn>
                        </p:par>
                        <p:par>
                          <p:cTn id="60" fill="hold">
                            <p:stCondLst>
                              <p:cond delay="4550"/>
                            </p:stCondLst>
                            <p:childTnLst>
                              <p:par>
                                <p:cTn id="61" presetID="10" presetClass="entr" presetSubtype="0" fill="hold" grpId="0"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016214" y="2274160"/>
            <a:ext cx="3495780" cy="3046860"/>
          </a:xfrm>
          <a:prstGeom prst="rect">
            <a:avLst/>
          </a:prstGeom>
        </p:spPr>
        <p:txBody>
          <a:bodyPr wrap="square">
            <a:spAutoFit/>
          </a:bodyPr>
          <a:lstStyle/>
          <a:p>
            <a:pPr algn="ctr">
              <a:lnSpc>
                <a:spcPct val="150000"/>
              </a:lnSpc>
            </a:pPr>
            <a:r>
              <a:rPr lang="zh-CN" altLang="en-US" sz="4265" b="1" dirty="0">
                <a:solidFill>
                  <a:srgbClr val="C00000"/>
                </a:solidFill>
                <a:latin typeface="微软雅黑" panose="020B0503020204020204" pitchFamily="34" charset="-122"/>
                <a:ea typeface="微软雅黑" panose="020B0503020204020204" pitchFamily="34" charset="-122"/>
              </a:rPr>
              <a:t>五四运动</a:t>
            </a:r>
            <a:endParaRPr lang="en-US" altLang="zh-CN" sz="4265" b="1" dirty="0">
              <a:solidFill>
                <a:srgbClr val="C00000"/>
              </a:solidFill>
              <a:latin typeface="微软雅黑" panose="020B0503020204020204" pitchFamily="34" charset="-122"/>
              <a:ea typeface="微软雅黑" panose="020B0503020204020204" pitchFamily="34" charset="-122"/>
            </a:endParaRPr>
          </a:p>
          <a:p>
            <a:pPr algn="ctr">
              <a:lnSpc>
                <a:spcPct val="150000"/>
              </a:lnSpc>
            </a:pPr>
            <a:r>
              <a:rPr lang="zh-CN" altLang="en-US" sz="2135" b="1" dirty="0">
                <a:solidFill>
                  <a:srgbClr val="5F0F05"/>
                </a:solidFill>
                <a:latin typeface="微软雅黑" panose="020B0503020204020204" pitchFamily="34" charset="-122"/>
                <a:ea typeface="微软雅黑" panose="020B0503020204020204" pitchFamily="34" charset="-122"/>
              </a:rPr>
              <a:t>标志着我国新民主主义革命的开端，马克思主义在中国更为广泛的传播，并日益与中国工人运动的结合。 </a:t>
            </a:r>
            <a:endParaRPr lang="zh-CN" altLang="en-US" sz="2135" b="1" dirty="0">
              <a:solidFill>
                <a:srgbClr val="5F0F05"/>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rot="21399889">
            <a:off x="1155325" y="2848741"/>
            <a:ext cx="6549791" cy="3186384"/>
          </a:xfrm>
          <a:prstGeom prst="rect">
            <a:avLst/>
          </a:prstGeom>
          <a:solidFill>
            <a:srgbClr val="FFFFFF">
              <a:shade val="85000"/>
            </a:srgbClr>
          </a:solidFill>
          <a:ln w="88900" cap="sq">
            <a:solidFill>
              <a:srgbClr val="FFF8E6"/>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4" descr="釋放學生a"/>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a:xfrm rot="213218">
            <a:off x="1137601" y="1975256"/>
            <a:ext cx="6549791" cy="3186384"/>
          </a:xfrm>
          <a:prstGeom prst="rect">
            <a:avLst/>
          </a:prstGeom>
          <a:solidFill>
            <a:srgbClr val="FFFFFF">
              <a:shade val="85000"/>
            </a:srgbClr>
          </a:solidFill>
          <a:ln w="88900" cap="sq">
            <a:solidFill>
              <a:srgbClr val="FFF8E6"/>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矩形: 圆角 6"/>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9" name="矩形 8"/>
          <p:cNvSpPr/>
          <p:nvPr/>
        </p:nvSpPr>
        <p:spPr>
          <a:xfrm>
            <a:off x="1140171" y="377084"/>
            <a:ext cx="6750566" cy="584775"/>
          </a:xfrm>
          <a:prstGeom prst="rect">
            <a:avLst/>
          </a:prstGeom>
        </p:spPr>
        <p:txBody>
          <a:bodyPr wrap="none">
            <a:spAutoFit/>
          </a:bodyPr>
          <a:lstStyle/>
          <a:p>
            <a:r>
              <a:rPr lang="zh-CN" altLang="en-US" sz="3200" dirty="0">
                <a:solidFill>
                  <a:srgbClr val="C00000"/>
                </a:solidFill>
                <a:latin typeface="TypeLand 康熙字典體試用版" pitchFamily="50" charset="-120"/>
                <a:ea typeface="TypeLand 康熙字典體試用版" pitchFamily="50" charset="-120"/>
              </a:rPr>
              <a:t>中国共产党创立及早年革命活动时期</a:t>
            </a:r>
            <a:endParaRPr lang="zh-CN" altLang="en-US" sz="3200" dirty="0">
              <a:solidFill>
                <a:srgbClr val="C00000"/>
              </a:solidFill>
              <a:latin typeface="TypeLand 康熙字典體試用版" pitchFamily="50" charset="-120"/>
              <a:ea typeface="TypeLand 康熙字典體試用版" pitchFamily="50" charset="-120"/>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par>
                                <p:cTn id="8" presetID="42" presetClass="path" presetSubtype="0" fill="hold" nodeType="withEffect">
                                  <p:stCondLst>
                                    <p:cond delay="0"/>
                                  </p:stCondLst>
                                  <p:childTnLst>
                                    <p:animMotion origin="layout" path="M -2.29167E-6 3.33333E-6 L -0.27317 -0.14491 " pathEditMode="relative" rAng="0" ptsTypes="AA">
                                      <p:cBhvr>
                                        <p:cTn id="9" dur="1000" spd="-100000" fill="hold"/>
                                        <p:tgtEl>
                                          <p:spTgt spid="6"/>
                                        </p:tgtEl>
                                        <p:attrNameLst>
                                          <p:attrName>ppt_x</p:attrName>
                                          <p:attrName>ppt_y</p:attrName>
                                        </p:attrNameLst>
                                      </p:cBhvr>
                                      <p:rCtr x="-13659" y="-7245"/>
                                    </p:animMotion>
                                  </p:childTnLst>
                                </p:cTn>
                              </p:par>
                              <p:par>
                                <p:cTn id="10" presetID="8" presetClass="emph" presetSubtype="0" fill="hold" nodeType="withEffect">
                                  <p:stCondLst>
                                    <p:cond delay="0"/>
                                  </p:stCondLst>
                                  <p:childTnLst>
                                    <p:animRot by="-240000">
                                      <p:cBhvr>
                                        <p:cTn id="11" dur="1000" fill="hold"/>
                                        <p:tgtEl>
                                          <p:spTgt spid="6"/>
                                        </p:tgtEl>
                                        <p:attrNameLst>
                                          <p:attrName>r</p:attrName>
                                        </p:attrNameLst>
                                      </p:cBhvr>
                                    </p:animRo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250"/>
                                        <p:tgtEl>
                                          <p:spTgt spid="4"/>
                                        </p:tgtEl>
                                      </p:cBhvr>
                                    </p:animEffect>
                                  </p:childTnLst>
                                </p:cTn>
                              </p:par>
                              <p:par>
                                <p:cTn id="16" presetID="42" presetClass="path" presetSubtype="0" fill="hold" nodeType="withEffect">
                                  <p:stCondLst>
                                    <p:cond delay="0"/>
                                  </p:stCondLst>
                                  <p:childTnLst>
                                    <p:animMotion origin="layout" path="M 4.44444E-6 -3.7037E-7 L 0.11927 0.49383 " pathEditMode="relative" rAng="0" ptsTypes="AA">
                                      <p:cBhvr>
                                        <p:cTn id="17" dur="1000" spd="-100000" fill="hold"/>
                                        <p:tgtEl>
                                          <p:spTgt spid="4"/>
                                        </p:tgtEl>
                                        <p:attrNameLst>
                                          <p:attrName>ppt_x</p:attrName>
                                          <p:attrName>ppt_y</p:attrName>
                                        </p:attrNameLst>
                                      </p:cBhvr>
                                      <p:rCtr x="5955" y="24691"/>
                                    </p:animMotion>
                                  </p:childTnLst>
                                </p:cTn>
                              </p:par>
                              <p:par>
                                <p:cTn id="18" presetID="8" presetClass="emph" presetSubtype="0" fill="hold" nodeType="withEffect">
                                  <p:stCondLst>
                                    <p:cond delay="0"/>
                                  </p:stCondLst>
                                  <p:childTnLst>
                                    <p:animRot by="240000">
                                      <p:cBhvr>
                                        <p:cTn id="19" dur="1000" fill="hold"/>
                                        <p:tgtEl>
                                          <p:spTgt spid="4"/>
                                        </p:tgtEl>
                                        <p:attrNameLst>
                                          <p:attrName>r</p:attrName>
                                        </p:attrNameLst>
                                      </p:cBhvr>
                                    </p:animRo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up)">
                                      <p:cBhvr>
                                        <p:cTn id="23" dur="1000"/>
                                        <p:tgtEl>
                                          <p:spTgt spid="3"/>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箭头: V 形 36"/>
          <p:cNvSpPr/>
          <p:nvPr/>
        </p:nvSpPr>
        <p:spPr>
          <a:xfrm rot="5400000">
            <a:off x="3815601" y="3172665"/>
            <a:ext cx="144921" cy="191408"/>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8" name="箭头: V 形 37"/>
          <p:cNvSpPr/>
          <p:nvPr/>
        </p:nvSpPr>
        <p:spPr>
          <a:xfrm rot="5400000">
            <a:off x="3815601" y="4328700"/>
            <a:ext cx="144921" cy="191408"/>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39" name="箭头: V 形 38"/>
          <p:cNvSpPr/>
          <p:nvPr/>
        </p:nvSpPr>
        <p:spPr>
          <a:xfrm rot="5400000">
            <a:off x="3815601" y="5426241"/>
            <a:ext cx="144921" cy="191408"/>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sp>
        <p:nvSpPr>
          <p:cNvPr id="44" name="矩形: 圆角 43"/>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45" name="矩形 44"/>
          <p:cNvSpPr/>
          <p:nvPr/>
        </p:nvSpPr>
        <p:spPr>
          <a:xfrm>
            <a:off x="1140171" y="377084"/>
            <a:ext cx="6750566" cy="584775"/>
          </a:xfrm>
          <a:prstGeom prst="rect">
            <a:avLst/>
          </a:prstGeom>
        </p:spPr>
        <p:txBody>
          <a:bodyPr wrap="none">
            <a:spAutoFit/>
          </a:bodyPr>
          <a:lstStyle/>
          <a:p>
            <a:r>
              <a:rPr lang="zh-CN" altLang="en-US" sz="3200" dirty="0">
                <a:solidFill>
                  <a:srgbClr val="C00000"/>
                </a:solidFill>
                <a:latin typeface="TypeLand 康熙字典體試用版" pitchFamily="50" charset="-120"/>
                <a:ea typeface="TypeLand 康熙字典體試用版" pitchFamily="50" charset="-120"/>
              </a:rPr>
              <a:t>中国共产党创立及早年革命活动时期</a:t>
            </a:r>
            <a:endParaRPr lang="zh-CN" altLang="en-US" sz="3200" dirty="0">
              <a:solidFill>
                <a:srgbClr val="C00000"/>
              </a:solidFill>
              <a:latin typeface="TypeLand 康熙字典體試用版" pitchFamily="50" charset="-120"/>
              <a:ea typeface="TypeLand 康熙字典體試用版" pitchFamily="50" charset="-120"/>
            </a:endParaRPr>
          </a:p>
        </p:txBody>
      </p:sp>
      <p:pic>
        <p:nvPicPr>
          <p:cNvPr id="3" name="Picture 4" descr="200512515314294"/>
          <p:cNvPicPr>
            <a:picLocks noChangeAspect="1"/>
          </p:cNvPicPr>
          <p:nvPr/>
        </p:nvPicPr>
        <p:blipFill>
          <a:blip r:embed="rId1">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tretch>
            <a:fillRect/>
          </a:stretch>
        </p:blipFill>
        <p:spPr>
          <a:xfrm>
            <a:off x="5943600" y="2222500"/>
            <a:ext cx="3011170" cy="1881505"/>
          </a:xfrm>
          <a:prstGeom prst="rect">
            <a:avLst/>
          </a:prstGeom>
          <a:ln w="6350">
            <a:solidFill>
              <a:srgbClr val="C00000"/>
            </a:solidFill>
            <a:prstDash val="solid"/>
          </a:ln>
        </p:spPr>
      </p:pic>
      <p:pic>
        <p:nvPicPr>
          <p:cNvPr id="2" name="Picture 5" descr="200512515294454"/>
          <p:cNvPicPr>
            <a:picLocks noChangeAspect="1"/>
          </p:cNvPicPr>
          <p:nvPr/>
        </p:nvPicPr>
        <p:blipFill>
          <a:blip r:embed="rId3">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tretch>
            <a:fillRect/>
          </a:stretch>
        </p:blipFill>
        <p:spPr>
          <a:xfrm>
            <a:off x="8251825" y="4351655"/>
            <a:ext cx="3145790" cy="1965960"/>
          </a:xfrm>
          <a:prstGeom prst="rect">
            <a:avLst/>
          </a:prstGeom>
          <a:ln w="6350">
            <a:solidFill>
              <a:srgbClr val="C00000"/>
            </a:solidFill>
            <a:prstDash val="solid"/>
          </a:ln>
        </p:spPr>
      </p:pic>
      <p:sp>
        <p:nvSpPr>
          <p:cNvPr id="10" name="矩形 9"/>
          <p:cNvSpPr/>
          <p:nvPr/>
        </p:nvSpPr>
        <p:spPr>
          <a:xfrm>
            <a:off x="855293" y="1278190"/>
            <a:ext cx="10753195" cy="8387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735" b="1" dirty="0">
                <a:solidFill>
                  <a:srgbClr val="FFF8E6"/>
                </a:solidFill>
                <a:latin typeface="微软雅黑" panose="020B0503020204020204" pitchFamily="34" charset="-122"/>
                <a:ea typeface="微软雅黑" panose="020B0503020204020204" pitchFamily="34" charset="-122"/>
              </a:rPr>
              <a:t>马克思主义</a:t>
            </a:r>
            <a:r>
              <a:rPr lang="zh-CN" altLang="en-US" sz="1865" b="1" dirty="0">
                <a:solidFill>
                  <a:srgbClr val="FFF8E6"/>
                </a:solidFill>
                <a:latin typeface="微软雅黑" panose="020B0503020204020204" pitchFamily="34" charset="-122"/>
                <a:ea typeface="微软雅黑" panose="020B0503020204020204" pitchFamily="34" charset="-122"/>
              </a:rPr>
              <a:t>在中国的广泛传播，为中国共产党的产生奠定了思想基础</a:t>
            </a:r>
            <a:endParaRPr lang="zh-CN" altLang="en-US" sz="2665" b="1" dirty="0">
              <a:solidFill>
                <a:srgbClr val="FFF8E6"/>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1404620" y="2222500"/>
            <a:ext cx="4074160" cy="648970"/>
            <a:chOff x="655289" y="1771768"/>
            <a:chExt cx="3888336" cy="576000"/>
          </a:xfrm>
        </p:grpSpPr>
        <p:sp>
          <p:nvSpPr>
            <p:cNvPr id="6" name="矩形 5"/>
            <p:cNvSpPr>
              <a:spLocks noChangeAspect="1"/>
            </p:cNvSpPr>
            <p:nvPr/>
          </p:nvSpPr>
          <p:spPr>
            <a:xfrm>
              <a:off x="1231289" y="1771768"/>
              <a:ext cx="3312336"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35" b="1" dirty="0">
                  <a:solidFill>
                    <a:srgbClr val="C00000"/>
                  </a:solidFill>
                  <a:latin typeface="微软雅黑" panose="020B0503020204020204" pitchFamily="34" charset="-122"/>
                  <a:ea typeface="微软雅黑" panose="020B0503020204020204" pitchFamily="34" charset="-122"/>
                </a:rPr>
                <a:t>南陈北李相约建党</a:t>
              </a:r>
              <a:endParaRPr lang="zh-CN" altLang="en-US" sz="2135" b="1" dirty="0">
                <a:solidFill>
                  <a:srgbClr val="C00000"/>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655289" y="1771768"/>
              <a:ext cx="576000" cy="576000"/>
              <a:chOff x="467640" y="1535942"/>
              <a:chExt cx="576000" cy="576000"/>
            </a:xfrm>
          </p:grpSpPr>
          <p:sp>
            <p:nvSpPr>
              <p:cNvPr id="8" name="矩形 7"/>
              <p:cNvSpPr>
                <a:spLocks noChangeAspect="1"/>
              </p:cNvSpPr>
              <p:nvPr/>
            </p:nvSpPr>
            <p:spPr>
              <a:xfrm>
                <a:off x="467640" y="1535942"/>
                <a:ext cx="576000" cy="576000"/>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9" name="Freeform 5"/>
              <p:cNvSpPr>
                <a:spLocks noChangeAspect="1"/>
              </p:cNvSpPr>
              <p:nvPr/>
            </p:nvSpPr>
            <p:spPr bwMode="auto">
              <a:xfrm>
                <a:off x="575620" y="1640886"/>
                <a:ext cx="360040" cy="36611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p>
                <a:endParaRPr lang="zh-CN" altLang="en-US" sz="2400"/>
              </a:p>
            </p:txBody>
          </p:sp>
        </p:grpSp>
      </p:grpSp>
      <p:grpSp>
        <p:nvGrpSpPr>
          <p:cNvPr id="11" name="组合 10"/>
          <p:cNvGrpSpPr/>
          <p:nvPr/>
        </p:nvGrpSpPr>
        <p:grpSpPr>
          <a:xfrm>
            <a:off x="1404620" y="3315970"/>
            <a:ext cx="4074160" cy="648970"/>
            <a:chOff x="655289" y="2591552"/>
            <a:chExt cx="3888336" cy="576000"/>
          </a:xfrm>
        </p:grpSpPr>
        <p:sp>
          <p:nvSpPr>
            <p:cNvPr id="12" name="矩形 11"/>
            <p:cNvSpPr>
              <a:spLocks noChangeAspect="1"/>
            </p:cNvSpPr>
            <p:nvPr/>
          </p:nvSpPr>
          <p:spPr>
            <a:xfrm>
              <a:off x="1231289" y="2591552"/>
              <a:ext cx="3312336"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35" b="1">
                  <a:solidFill>
                    <a:srgbClr val="C00000"/>
                  </a:solidFill>
                  <a:latin typeface="微软雅黑" panose="020B0503020204020204" pitchFamily="34" charset="-122"/>
                  <a:ea typeface="微软雅黑" panose="020B0503020204020204" pitchFamily="34" charset="-122"/>
                </a:rPr>
                <a:t>俄共远东局派人来华考察</a:t>
              </a:r>
              <a:endParaRPr lang="zh-CN" altLang="en-US" sz="2135" b="1" dirty="0">
                <a:solidFill>
                  <a:srgbClr val="C00000"/>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655289" y="2591552"/>
              <a:ext cx="576000" cy="576000"/>
              <a:chOff x="467640" y="1535942"/>
              <a:chExt cx="576000" cy="576000"/>
            </a:xfrm>
          </p:grpSpPr>
          <p:sp>
            <p:nvSpPr>
              <p:cNvPr id="14" name="矩形 13"/>
              <p:cNvSpPr>
                <a:spLocks noChangeAspect="1"/>
              </p:cNvSpPr>
              <p:nvPr/>
            </p:nvSpPr>
            <p:spPr>
              <a:xfrm>
                <a:off x="467640" y="1535942"/>
                <a:ext cx="576000" cy="576000"/>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5" name="Freeform 5"/>
              <p:cNvSpPr>
                <a:spLocks noChangeAspect="1"/>
              </p:cNvSpPr>
              <p:nvPr/>
            </p:nvSpPr>
            <p:spPr bwMode="auto">
              <a:xfrm>
                <a:off x="575620" y="1640886"/>
                <a:ext cx="360040" cy="36611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p>
                <a:endParaRPr lang="zh-CN" altLang="en-US" sz="2400"/>
              </a:p>
            </p:txBody>
          </p:sp>
        </p:grpSp>
      </p:grpSp>
      <p:grpSp>
        <p:nvGrpSpPr>
          <p:cNvPr id="16" name="组合 15"/>
          <p:cNvGrpSpPr/>
          <p:nvPr/>
        </p:nvGrpSpPr>
        <p:grpSpPr>
          <a:xfrm>
            <a:off x="1404620" y="4485640"/>
            <a:ext cx="4074160" cy="648970"/>
            <a:chOff x="655289" y="3469054"/>
            <a:chExt cx="3888336" cy="576000"/>
          </a:xfrm>
        </p:grpSpPr>
        <p:sp>
          <p:nvSpPr>
            <p:cNvPr id="46" name="矩形 45"/>
            <p:cNvSpPr>
              <a:spLocks noChangeAspect="1"/>
            </p:cNvSpPr>
            <p:nvPr/>
          </p:nvSpPr>
          <p:spPr>
            <a:xfrm>
              <a:off x="1231289" y="3469054"/>
              <a:ext cx="3312336"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35" b="1">
                  <a:solidFill>
                    <a:srgbClr val="C00000"/>
                  </a:solidFill>
                  <a:latin typeface="微软雅黑" panose="020B0503020204020204" pitchFamily="34" charset="-122"/>
                  <a:ea typeface="微软雅黑" panose="020B0503020204020204" pitchFamily="34" charset="-122"/>
                </a:rPr>
                <a:t>各地相继成立共产党早期组织</a:t>
              </a:r>
              <a:endParaRPr lang="zh-CN" altLang="en-US" sz="2135" b="1" dirty="0">
                <a:solidFill>
                  <a:srgbClr val="C00000"/>
                </a:solidFill>
                <a:latin typeface="微软雅黑" panose="020B0503020204020204" pitchFamily="34" charset="-122"/>
                <a:ea typeface="微软雅黑" panose="020B0503020204020204" pitchFamily="34" charset="-122"/>
              </a:endParaRPr>
            </a:p>
          </p:txBody>
        </p:sp>
        <p:grpSp>
          <p:nvGrpSpPr>
            <p:cNvPr id="47" name="组合 46"/>
            <p:cNvGrpSpPr/>
            <p:nvPr/>
          </p:nvGrpSpPr>
          <p:grpSpPr>
            <a:xfrm>
              <a:off x="655289" y="3469054"/>
              <a:ext cx="576000" cy="576000"/>
              <a:chOff x="467640" y="1535942"/>
              <a:chExt cx="576000" cy="576000"/>
            </a:xfrm>
          </p:grpSpPr>
          <p:sp>
            <p:nvSpPr>
              <p:cNvPr id="48" name="矩形 47"/>
              <p:cNvSpPr>
                <a:spLocks noChangeAspect="1"/>
              </p:cNvSpPr>
              <p:nvPr/>
            </p:nvSpPr>
            <p:spPr>
              <a:xfrm>
                <a:off x="467640" y="1535942"/>
                <a:ext cx="576000" cy="576000"/>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49" name="Freeform 5"/>
              <p:cNvSpPr>
                <a:spLocks noChangeAspect="1"/>
              </p:cNvSpPr>
              <p:nvPr/>
            </p:nvSpPr>
            <p:spPr bwMode="auto">
              <a:xfrm>
                <a:off x="575620" y="1640886"/>
                <a:ext cx="360040" cy="36611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p>
                <a:endParaRPr lang="zh-CN" altLang="en-US" sz="2400"/>
              </a:p>
            </p:txBody>
          </p:sp>
        </p:grpSp>
      </p:grpSp>
      <p:grpSp>
        <p:nvGrpSpPr>
          <p:cNvPr id="50" name="组合 49"/>
          <p:cNvGrpSpPr/>
          <p:nvPr/>
        </p:nvGrpSpPr>
        <p:grpSpPr>
          <a:xfrm>
            <a:off x="1404620" y="5598795"/>
            <a:ext cx="4074160" cy="648970"/>
            <a:chOff x="655289" y="4303817"/>
            <a:chExt cx="3888336" cy="576000"/>
          </a:xfrm>
        </p:grpSpPr>
        <p:sp>
          <p:nvSpPr>
            <p:cNvPr id="51" name="矩形 50"/>
            <p:cNvSpPr>
              <a:spLocks noChangeAspect="1"/>
            </p:cNvSpPr>
            <p:nvPr/>
          </p:nvSpPr>
          <p:spPr>
            <a:xfrm>
              <a:off x="1231289" y="4303817"/>
              <a:ext cx="3312336" cy="576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135" b="1">
                  <a:solidFill>
                    <a:srgbClr val="C00000"/>
                  </a:solidFill>
                  <a:latin typeface="微软雅黑" panose="020B0503020204020204" pitchFamily="34" charset="-122"/>
                  <a:ea typeface="微软雅黑" panose="020B0503020204020204" pitchFamily="34" charset="-122"/>
                </a:rPr>
                <a:t>党的“一大”标志着中共正式成立</a:t>
              </a:r>
              <a:endParaRPr lang="zh-CN" altLang="en-US" sz="2135" b="1" dirty="0">
                <a:solidFill>
                  <a:srgbClr val="C00000"/>
                </a:solidFill>
                <a:latin typeface="微软雅黑" panose="020B0503020204020204" pitchFamily="34" charset="-122"/>
                <a:ea typeface="微软雅黑" panose="020B0503020204020204" pitchFamily="34" charset="-122"/>
              </a:endParaRPr>
            </a:p>
          </p:txBody>
        </p:sp>
        <p:grpSp>
          <p:nvGrpSpPr>
            <p:cNvPr id="52" name="组合 51"/>
            <p:cNvGrpSpPr/>
            <p:nvPr/>
          </p:nvGrpSpPr>
          <p:grpSpPr>
            <a:xfrm>
              <a:off x="655289" y="4303817"/>
              <a:ext cx="576000" cy="576000"/>
              <a:chOff x="467640" y="1535942"/>
              <a:chExt cx="576000" cy="576000"/>
            </a:xfrm>
          </p:grpSpPr>
          <p:sp>
            <p:nvSpPr>
              <p:cNvPr id="53" name="矩形 52"/>
              <p:cNvSpPr>
                <a:spLocks noChangeAspect="1"/>
              </p:cNvSpPr>
              <p:nvPr/>
            </p:nvSpPr>
            <p:spPr>
              <a:xfrm>
                <a:off x="467640" y="1535942"/>
                <a:ext cx="576000" cy="576000"/>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54" name="Freeform 5"/>
              <p:cNvSpPr>
                <a:spLocks noChangeAspect="1"/>
              </p:cNvSpPr>
              <p:nvPr/>
            </p:nvSpPr>
            <p:spPr bwMode="auto">
              <a:xfrm>
                <a:off x="575620" y="1640886"/>
                <a:ext cx="360040" cy="36611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p>
                <a:endParaRPr lang="zh-CN" altLang="en-US" sz="2400"/>
              </a:p>
            </p:txBody>
          </p:sp>
        </p:grpSp>
      </p:grpSp>
    </p:spTree>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75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grpId="0" nodeType="withEffect">
                                  <p:stCondLst>
                                    <p:cond delay="75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childTnLst>
                          </p:cTn>
                        </p:par>
                        <p:par>
                          <p:cTn id="14" fill="hold">
                            <p:stCondLst>
                              <p:cond delay="1250"/>
                            </p:stCondLst>
                            <p:childTnLst>
                              <p:par>
                                <p:cTn id="15" presetID="10" presetClass="entr" presetSubtype="0" fill="hold" grpId="0" nodeType="after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1500"/>
                                        <p:tgtEl>
                                          <p:spTgt spid="44"/>
                                        </p:tgtEl>
                                      </p:cBhvr>
                                    </p:animEffect>
                                  </p:childTnLst>
                                </p:cTn>
                              </p:par>
                              <p:par>
                                <p:cTn id="18" presetID="2" presetClass="entr" presetSubtype="8" accel="17300" decel="25300" fill="hold" nodeType="withEffect">
                                  <p:stCondLst>
                                    <p:cond delay="50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750" fill="hold"/>
                                        <p:tgtEl>
                                          <p:spTgt spid="3"/>
                                        </p:tgtEl>
                                        <p:attrNameLst>
                                          <p:attrName>ppt_x</p:attrName>
                                        </p:attrNameLst>
                                      </p:cBhvr>
                                      <p:tavLst>
                                        <p:tav tm="0">
                                          <p:val>
                                            <p:strVal val="0-#ppt_w/2"/>
                                          </p:val>
                                        </p:tav>
                                        <p:tav tm="100000">
                                          <p:val>
                                            <p:strVal val="#ppt_x"/>
                                          </p:val>
                                        </p:tav>
                                      </p:tavLst>
                                    </p:anim>
                                    <p:anim calcmode="lin" valueType="num">
                                      <p:cBhvr additive="base">
                                        <p:cTn id="21" dur="750" fill="hold"/>
                                        <p:tgtEl>
                                          <p:spTgt spid="3"/>
                                        </p:tgtEl>
                                        <p:attrNameLst>
                                          <p:attrName>ppt_y</p:attrName>
                                        </p:attrNameLst>
                                      </p:cBhvr>
                                      <p:tavLst>
                                        <p:tav tm="0">
                                          <p:val>
                                            <p:strVal val="#ppt_y"/>
                                          </p:val>
                                        </p:tav>
                                        <p:tav tm="100000">
                                          <p:val>
                                            <p:strVal val="#ppt_y"/>
                                          </p:val>
                                        </p:tav>
                                      </p:tavLst>
                                    </p:anim>
                                  </p:childTnLst>
                                </p:cTn>
                              </p:par>
                              <p:par>
                                <p:cTn id="22" presetID="2" presetClass="entr" presetSubtype="4" accel="17300" decel="25300" fill="hold" nodeType="withEffect">
                                  <p:stCondLst>
                                    <p:cond delay="50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750" fill="hold"/>
                                        <p:tgtEl>
                                          <p:spTgt spid="2"/>
                                        </p:tgtEl>
                                        <p:attrNameLst>
                                          <p:attrName>ppt_x</p:attrName>
                                        </p:attrNameLst>
                                      </p:cBhvr>
                                      <p:tavLst>
                                        <p:tav tm="0">
                                          <p:val>
                                            <p:strVal val="#ppt_x"/>
                                          </p:val>
                                        </p:tav>
                                        <p:tav tm="100000">
                                          <p:val>
                                            <p:strVal val="#ppt_x"/>
                                          </p:val>
                                        </p:tav>
                                      </p:tavLst>
                                    </p:anim>
                                    <p:anim calcmode="lin" valueType="num">
                                      <p:cBhvr additive="base">
                                        <p:cTn id="25" dur="750" fill="hold"/>
                                        <p:tgtEl>
                                          <p:spTgt spid="2"/>
                                        </p:tgtEl>
                                        <p:attrNameLst>
                                          <p:attrName>ppt_y</p:attrName>
                                        </p:attrNameLst>
                                      </p:cBhvr>
                                      <p:tavLst>
                                        <p:tav tm="0">
                                          <p:val>
                                            <p:strVal val="1+#ppt_h/2"/>
                                          </p:val>
                                        </p:tav>
                                        <p:tav tm="100000">
                                          <p:val>
                                            <p:strVal val="#ppt_y"/>
                                          </p:val>
                                        </p:tav>
                                      </p:tavLst>
                                    </p:anim>
                                  </p:childTnLst>
                                </p:cTn>
                              </p:par>
                            </p:childTnLst>
                          </p:cTn>
                        </p:par>
                        <p:par>
                          <p:cTn id="26" fill="hold">
                            <p:stCondLst>
                              <p:cond delay="2750"/>
                            </p:stCondLst>
                            <p:childTnLst>
                              <p:par>
                                <p:cTn id="27" presetID="42"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750"/>
                                        <p:tgtEl>
                                          <p:spTgt spid="10"/>
                                        </p:tgtEl>
                                      </p:cBhvr>
                                    </p:animEffect>
                                    <p:anim calcmode="lin" valueType="num">
                                      <p:cBhvr>
                                        <p:cTn id="30" dur="750" fill="hold"/>
                                        <p:tgtEl>
                                          <p:spTgt spid="10"/>
                                        </p:tgtEl>
                                        <p:attrNameLst>
                                          <p:attrName>ppt_x</p:attrName>
                                        </p:attrNameLst>
                                      </p:cBhvr>
                                      <p:tavLst>
                                        <p:tav tm="0">
                                          <p:val>
                                            <p:strVal val="#ppt_x"/>
                                          </p:val>
                                        </p:tav>
                                        <p:tav tm="100000">
                                          <p:val>
                                            <p:strVal val="#ppt_x"/>
                                          </p:val>
                                        </p:tav>
                                      </p:tavLst>
                                    </p:anim>
                                    <p:anim calcmode="lin" valueType="num">
                                      <p:cBhvr>
                                        <p:cTn id="31" dur="75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375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750"/>
                                        <p:tgtEl>
                                          <p:spTgt spid="4"/>
                                        </p:tgtEl>
                                      </p:cBhvr>
                                    </p:animEffect>
                                  </p:childTnLst>
                                </p:cTn>
                              </p:par>
                              <p:par>
                                <p:cTn id="36" presetID="64" presetClass="path" presetSubtype="0" decel="20000" fill="hold" nodeType="withEffect">
                                  <p:stCondLst>
                                    <p:cond delay="0"/>
                                  </p:stCondLst>
                                  <p:childTnLst>
                                    <p:animMotion origin="layout" path="M -1.38889E-6 1.35802E-6 L -1.38889E-6 -0.07593 " pathEditMode="relative" rAng="0" ptsTypes="AA">
                                      <p:cBhvr>
                                        <p:cTn id="37" dur="750" spd="-100000" fill="hold"/>
                                        <p:tgtEl>
                                          <p:spTgt spid="4"/>
                                        </p:tgtEl>
                                        <p:attrNameLst>
                                          <p:attrName>ppt_x</p:attrName>
                                          <p:attrName>ppt_y</p:attrName>
                                        </p:attrNameLst>
                                      </p:cBhvr>
                                      <p:rCtr x="0" y="-3796"/>
                                    </p:animMotion>
                                  </p:childTnLst>
                                </p:cTn>
                              </p:par>
                              <p:par>
                                <p:cTn id="38" presetID="10" presetClass="entr" presetSubtype="0" fill="hold" nodeType="withEffect">
                                  <p:stCondLst>
                                    <p:cond delay="15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750"/>
                                        <p:tgtEl>
                                          <p:spTgt spid="11"/>
                                        </p:tgtEl>
                                      </p:cBhvr>
                                    </p:animEffect>
                                  </p:childTnLst>
                                </p:cTn>
                              </p:par>
                              <p:par>
                                <p:cTn id="41" presetID="64" presetClass="path" presetSubtype="0" decel="20000" fill="hold" nodeType="withEffect">
                                  <p:stCondLst>
                                    <p:cond delay="150"/>
                                  </p:stCondLst>
                                  <p:childTnLst>
                                    <p:animMotion origin="layout" path="M -1.38889E-6 1.35802E-6 L -1.38889E-6 -0.07593 " pathEditMode="relative" rAng="0" ptsTypes="AA">
                                      <p:cBhvr>
                                        <p:cTn id="42" dur="750" spd="-100000" fill="hold"/>
                                        <p:tgtEl>
                                          <p:spTgt spid="11"/>
                                        </p:tgtEl>
                                        <p:attrNameLst>
                                          <p:attrName>ppt_x</p:attrName>
                                          <p:attrName>ppt_y</p:attrName>
                                        </p:attrNameLst>
                                      </p:cBhvr>
                                      <p:rCtr x="0" y="-3796"/>
                                    </p:animMotion>
                                  </p:childTnLst>
                                </p:cTn>
                              </p:par>
                              <p:par>
                                <p:cTn id="43" presetID="10" presetClass="entr" presetSubtype="0" fill="hold" nodeType="withEffect">
                                  <p:stCondLst>
                                    <p:cond delay="30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750"/>
                                        <p:tgtEl>
                                          <p:spTgt spid="16"/>
                                        </p:tgtEl>
                                      </p:cBhvr>
                                    </p:animEffect>
                                  </p:childTnLst>
                                </p:cTn>
                              </p:par>
                              <p:par>
                                <p:cTn id="46" presetID="64" presetClass="path" presetSubtype="0" decel="20000" fill="hold" nodeType="withEffect">
                                  <p:stCondLst>
                                    <p:cond delay="300"/>
                                  </p:stCondLst>
                                  <p:childTnLst>
                                    <p:animMotion origin="layout" path="M -1.38889E-6 1.35802E-6 L -1.38889E-6 -0.07593 " pathEditMode="relative" rAng="0" ptsTypes="AA">
                                      <p:cBhvr>
                                        <p:cTn id="47" dur="750" spd="-100000" fill="hold"/>
                                        <p:tgtEl>
                                          <p:spTgt spid="16"/>
                                        </p:tgtEl>
                                        <p:attrNameLst>
                                          <p:attrName>ppt_x</p:attrName>
                                          <p:attrName>ppt_y</p:attrName>
                                        </p:attrNameLst>
                                      </p:cBhvr>
                                      <p:rCtr x="0" y="-3796"/>
                                    </p:animMotion>
                                  </p:childTnLst>
                                </p:cTn>
                              </p:par>
                              <p:par>
                                <p:cTn id="48" presetID="10" presetClass="entr" presetSubtype="0" fill="hold" nodeType="withEffect">
                                  <p:stCondLst>
                                    <p:cond delay="450"/>
                                  </p:stCondLst>
                                  <p:childTnLst>
                                    <p:set>
                                      <p:cBhvr>
                                        <p:cTn id="49" dur="1" fill="hold">
                                          <p:stCondLst>
                                            <p:cond delay="0"/>
                                          </p:stCondLst>
                                        </p:cTn>
                                        <p:tgtEl>
                                          <p:spTgt spid="50"/>
                                        </p:tgtEl>
                                        <p:attrNameLst>
                                          <p:attrName>style.visibility</p:attrName>
                                        </p:attrNameLst>
                                      </p:cBhvr>
                                      <p:to>
                                        <p:strVal val="visible"/>
                                      </p:to>
                                    </p:set>
                                    <p:animEffect transition="in" filter="fade">
                                      <p:cBhvr>
                                        <p:cTn id="50" dur="750"/>
                                        <p:tgtEl>
                                          <p:spTgt spid="50"/>
                                        </p:tgtEl>
                                      </p:cBhvr>
                                    </p:animEffect>
                                  </p:childTnLst>
                                </p:cTn>
                              </p:par>
                              <p:par>
                                <p:cTn id="51" presetID="64" presetClass="path" presetSubtype="0" decel="20000" fill="hold" nodeType="withEffect">
                                  <p:stCondLst>
                                    <p:cond delay="450"/>
                                  </p:stCondLst>
                                  <p:childTnLst>
                                    <p:animMotion origin="layout" path="M -1.38889E-6 1.35802E-6 L -1.38889E-6 -0.07593 " pathEditMode="relative" rAng="0" ptsTypes="AA">
                                      <p:cBhvr>
                                        <p:cTn id="52" dur="750" spd="-100000" fill="hold"/>
                                        <p:tgtEl>
                                          <p:spTgt spid="50"/>
                                        </p:tgtEl>
                                        <p:attrNameLst>
                                          <p:attrName>ppt_x</p:attrName>
                                          <p:attrName>ppt_y</p:attrName>
                                        </p:attrNameLst>
                                      </p:cBhvr>
                                      <p:rCtr x="0" y="-37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bldLvl="0" animBg="1"/>
      <p:bldP spid="38" grpId="0" bldLvl="0" animBg="1"/>
      <p:bldP spid="39" grpId="0" bldLvl="0" animBg="1"/>
      <p:bldP spid="44" grpId="0" bldLvl="0" animBg="1"/>
      <p:bldP spid="1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preferRelativeResize="0"/>
          <p:nvPr/>
        </p:nvPicPr>
        <p:blipFill>
          <a:blip r:embed="rId1">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tretch>
            <a:fillRect/>
          </a:stretch>
        </p:blipFill>
        <p:spPr>
          <a:xfrm>
            <a:off x="1106631" y="4135375"/>
            <a:ext cx="3360000" cy="2160000"/>
          </a:xfrm>
          <a:prstGeom prst="rect">
            <a:avLst/>
          </a:prstGeom>
          <a:ln>
            <a:solidFill>
              <a:srgbClr val="C00000"/>
            </a:solidFill>
          </a:ln>
        </p:spPr>
      </p:pic>
      <p:pic>
        <p:nvPicPr>
          <p:cNvPr id="6" name="Picture 4" descr="200512515384645"/>
          <p:cNvPicPr preferRelativeResize="0"/>
          <p:nvPr/>
        </p:nvPicPr>
        <p:blipFill rotWithShape="1">
          <a:blip r:embed="rId3" cstate="print">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a:xfrm>
            <a:off x="1103445" y="1587339"/>
            <a:ext cx="3360000" cy="2160000"/>
          </a:xfrm>
          <a:prstGeom prst="rect">
            <a:avLst/>
          </a:prstGeom>
          <a:ln>
            <a:solidFill>
              <a:srgbClr val="C00000"/>
            </a:solidFill>
          </a:ln>
        </p:spPr>
      </p:pic>
      <p:sp>
        <p:nvSpPr>
          <p:cNvPr id="8" name="矩形 7"/>
          <p:cNvSpPr/>
          <p:nvPr/>
        </p:nvSpPr>
        <p:spPr>
          <a:xfrm>
            <a:off x="4847862" y="1587340"/>
            <a:ext cx="2742641" cy="1752073"/>
          </a:xfrm>
          <a:prstGeom prst="rect">
            <a:avLst/>
          </a:prstGeom>
          <a:solidFill>
            <a:srgbClr val="5F0F05"/>
          </a:solidFill>
          <a:ln w="12700">
            <a:solidFill>
              <a:srgbClr val="5F0F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FFF2CD"/>
                </a:solidFill>
                <a:latin typeface="微软雅黑" panose="020B0503020204020204" pitchFamily="34" charset="-122"/>
                <a:ea typeface="微软雅黑" panose="020B0503020204020204" pitchFamily="34" charset="-122"/>
              </a:rPr>
              <a:t>中国共产党第一次全国代表大会</a:t>
            </a:r>
            <a:endParaRPr lang="zh-CN" altLang="en-US" sz="3200" b="1" dirty="0">
              <a:solidFill>
                <a:srgbClr val="FFF2CD"/>
              </a:solidFill>
              <a:latin typeface="微软雅黑" panose="020B0503020204020204" pitchFamily="34" charset="-122"/>
              <a:ea typeface="微软雅黑" panose="020B0503020204020204" pitchFamily="34" charset="-122"/>
            </a:endParaRPr>
          </a:p>
        </p:txBody>
      </p:sp>
      <p:sp>
        <p:nvSpPr>
          <p:cNvPr id="10" name="矩形 9"/>
          <p:cNvSpPr/>
          <p:nvPr/>
        </p:nvSpPr>
        <p:spPr>
          <a:xfrm>
            <a:off x="4847861" y="3747339"/>
            <a:ext cx="6391047" cy="2548036"/>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CN" altLang="en-US" sz="2400" b="1" dirty="0">
                <a:solidFill>
                  <a:srgbClr val="FFF8E6"/>
                </a:solidFill>
                <a:latin typeface="微软雅黑" panose="020B0503020204020204" pitchFamily="34" charset="-122"/>
                <a:ea typeface="微软雅黑" panose="020B0503020204020204" pitchFamily="34" charset="-122"/>
              </a:rPr>
              <a:t>出席代表</a:t>
            </a:r>
            <a:r>
              <a:rPr lang="zh-CN" altLang="en-US" sz="2400" dirty="0">
                <a:solidFill>
                  <a:srgbClr val="FFF8E6"/>
                </a:solidFill>
                <a:latin typeface="微软雅黑" panose="020B0503020204020204" pitchFamily="34" charset="-122"/>
                <a:ea typeface="微软雅黑" panose="020B0503020204020204" pitchFamily="34" charset="-122"/>
              </a:rPr>
              <a:t>：</a:t>
            </a:r>
            <a:r>
              <a:rPr lang="en-US" altLang="zh-CN" sz="1865" dirty="0">
                <a:solidFill>
                  <a:srgbClr val="FFF8E6"/>
                </a:solidFill>
                <a:latin typeface="微软雅黑" panose="020B0503020204020204" pitchFamily="34" charset="-122"/>
                <a:ea typeface="微软雅黑" panose="020B0503020204020204" pitchFamily="34" charset="-122"/>
              </a:rPr>
              <a:t>13</a:t>
            </a:r>
            <a:r>
              <a:rPr lang="zh-CN" altLang="en-US" sz="1865" dirty="0">
                <a:solidFill>
                  <a:srgbClr val="FFF8E6"/>
                </a:solidFill>
                <a:latin typeface="微软雅黑" panose="020B0503020204020204" pitchFamily="34" charset="-122"/>
                <a:ea typeface="微软雅黑" panose="020B0503020204020204" pitchFamily="34" charset="-122"/>
              </a:rPr>
              <a:t>人，上海李达、李汉俊；北京张国焘、刘仁静；长沙毛泽东、何叔衡；武汉董必武、陈潭秋；济南王烬美、邓恩铭；广州陈公博，日本东京周佛海以及陈独秀委派的代表包惠僧（</a:t>
            </a:r>
            <a:r>
              <a:rPr lang="en-US" altLang="zh-CN" sz="1865" dirty="0">
                <a:solidFill>
                  <a:srgbClr val="FFF8E6"/>
                </a:solidFill>
                <a:latin typeface="微软雅黑" panose="020B0503020204020204" pitchFamily="34" charset="-122"/>
                <a:ea typeface="微软雅黑" panose="020B0503020204020204" pitchFamily="34" charset="-122"/>
              </a:rPr>
              <a:t>13</a:t>
            </a:r>
            <a:r>
              <a:rPr lang="zh-CN" altLang="en-US" sz="1865" dirty="0">
                <a:solidFill>
                  <a:srgbClr val="FFF8E6"/>
                </a:solidFill>
                <a:latin typeface="微软雅黑" panose="020B0503020204020204" pitchFamily="34" charset="-122"/>
                <a:ea typeface="微软雅黑" panose="020B0503020204020204" pitchFamily="34" charset="-122"/>
              </a:rPr>
              <a:t>）。共产国际代表马林，尼可尔斯基也出席了大会。代表全国</a:t>
            </a:r>
            <a:r>
              <a:rPr lang="en-US" altLang="zh-CN" sz="1865" dirty="0">
                <a:solidFill>
                  <a:srgbClr val="FFF8E6"/>
                </a:solidFill>
                <a:latin typeface="微软雅黑" panose="020B0503020204020204" pitchFamily="34" charset="-122"/>
                <a:ea typeface="微软雅黑" panose="020B0503020204020204" pitchFamily="34" charset="-122"/>
              </a:rPr>
              <a:t>53</a:t>
            </a:r>
            <a:r>
              <a:rPr lang="zh-CN" altLang="en-US" sz="1865" dirty="0">
                <a:solidFill>
                  <a:srgbClr val="FFF8E6"/>
                </a:solidFill>
                <a:latin typeface="微软雅黑" panose="020B0503020204020204" pitchFamily="34" charset="-122"/>
                <a:ea typeface="微软雅黑" panose="020B0503020204020204" pitchFamily="34" charset="-122"/>
              </a:rPr>
              <a:t>位党员。</a:t>
            </a:r>
            <a:endParaRPr lang="zh-CN" altLang="en-US" sz="2400" dirty="0">
              <a:solidFill>
                <a:srgbClr val="FFF8E6"/>
              </a:solidFill>
              <a:latin typeface="微软雅黑" panose="020B0503020204020204" pitchFamily="34" charset="-122"/>
              <a:ea typeface="微软雅黑" panose="020B0503020204020204" pitchFamily="34" charset="-122"/>
            </a:endParaRPr>
          </a:p>
        </p:txBody>
      </p:sp>
      <p:sp>
        <p:nvSpPr>
          <p:cNvPr id="11" name="矩形 10"/>
          <p:cNvSpPr/>
          <p:nvPr/>
        </p:nvSpPr>
        <p:spPr>
          <a:xfrm>
            <a:off x="7909771" y="1587340"/>
            <a:ext cx="3329136" cy="672075"/>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solidFill>
                  <a:srgbClr val="FFF8E6"/>
                </a:solidFill>
                <a:latin typeface="微软雅黑" panose="020B0503020204020204" pitchFamily="34" charset="-122"/>
                <a:ea typeface="微软雅黑" panose="020B0503020204020204" pitchFamily="34" charset="-122"/>
              </a:rPr>
              <a:t>时间</a:t>
            </a:r>
            <a:r>
              <a:rPr lang="zh-CN" altLang="en-US" sz="2400" dirty="0">
                <a:solidFill>
                  <a:srgbClr val="FFF8E6"/>
                </a:solidFill>
                <a:latin typeface="微软雅黑" panose="020B0503020204020204" pitchFamily="34" charset="-122"/>
                <a:ea typeface="微软雅黑" panose="020B0503020204020204" pitchFamily="34" charset="-122"/>
              </a:rPr>
              <a:t>：</a:t>
            </a:r>
            <a:r>
              <a:rPr lang="en-US" altLang="zh-CN" sz="1865" dirty="0">
                <a:solidFill>
                  <a:srgbClr val="FFF8E6"/>
                </a:solidFill>
                <a:latin typeface="微软雅黑" panose="020B0503020204020204" pitchFamily="34" charset="-122"/>
                <a:ea typeface="微软雅黑" panose="020B0503020204020204" pitchFamily="34" charset="-122"/>
              </a:rPr>
              <a:t>1921.7.23-7.31</a:t>
            </a:r>
            <a:r>
              <a:rPr lang="zh-CN" altLang="en-US" sz="1865" dirty="0">
                <a:solidFill>
                  <a:srgbClr val="FFF8E6"/>
                </a:solidFill>
                <a:latin typeface="微软雅黑" panose="020B0503020204020204" pitchFamily="34" charset="-122"/>
                <a:ea typeface="微软雅黑" panose="020B0503020204020204" pitchFamily="34" charset="-122"/>
              </a:rPr>
              <a:t>；</a:t>
            </a:r>
            <a:endParaRPr lang="en-US" altLang="zh-CN" sz="1865" dirty="0">
              <a:solidFill>
                <a:srgbClr val="FFF8E6"/>
              </a:solidFill>
              <a:latin typeface="微软雅黑" panose="020B0503020204020204" pitchFamily="34" charset="-122"/>
              <a:ea typeface="微软雅黑" panose="020B0503020204020204" pitchFamily="34" charset="-122"/>
            </a:endParaRPr>
          </a:p>
        </p:txBody>
      </p:sp>
      <p:sp>
        <p:nvSpPr>
          <p:cNvPr id="12" name="矩形 11"/>
          <p:cNvSpPr/>
          <p:nvPr/>
        </p:nvSpPr>
        <p:spPr>
          <a:xfrm>
            <a:off x="7909771" y="2667339"/>
            <a:ext cx="3329136" cy="672075"/>
          </a:xfrm>
          <a:prstGeom prst="rect">
            <a:avLst/>
          </a:prstGeom>
          <a:solidFill>
            <a:srgbClr val="C00000"/>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CN" altLang="en-US" sz="2400" b="1" dirty="0">
                <a:solidFill>
                  <a:srgbClr val="FFF8E6"/>
                </a:solidFill>
                <a:latin typeface="微软雅黑" panose="020B0503020204020204" pitchFamily="34" charset="-122"/>
                <a:ea typeface="微软雅黑" panose="020B0503020204020204" pitchFamily="34" charset="-122"/>
              </a:rPr>
              <a:t>地点：</a:t>
            </a:r>
            <a:r>
              <a:rPr lang="zh-CN" altLang="en-US" sz="1865" dirty="0">
                <a:solidFill>
                  <a:srgbClr val="FFF8E6"/>
                </a:solidFill>
                <a:latin typeface="微软雅黑" panose="020B0503020204020204" pitchFamily="34" charset="-122"/>
                <a:ea typeface="微软雅黑" panose="020B0503020204020204" pitchFamily="34" charset="-122"/>
              </a:rPr>
              <a:t>上海、嘉兴南湖；</a:t>
            </a:r>
            <a:endParaRPr lang="en-US" altLang="zh-CN" sz="2400" dirty="0">
              <a:solidFill>
                <a:srgbClr val="FFF8E6"/>
              </a:solidFill>
              <a:latin typeface="微软雅黑" panose="020B0503020204020204" pitchFamily="34" charset="-122"/>
              <a:ea typeface="微软雅黑" panose="020B0503020204020204" pitchFamily="34" charset="-122"/>
            </a:endParaRPr>
          </a:p>
        </p:txBody>
      </p:sp>
      <p:sp>
        <p:nvSpPr>
          <p:cNvPr id="13" name="矩形: 圆角 12"/>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14" name="矩形 13"/>
          <p:cNvSpPr/>
          <p:nvPr/>
        </p:nvSpPr>
        <p:spPr>
          <a:xfrm>
            <a:off x="1140171" y="377084"/>
            <a:ext cx="6750566" cy="584775"/>
          </a:xfrm>
          <a:prstGeom prst="rect">
            <a:avLst/>
          </a:prstGeom>
        </p:spPr>
        <p:txBody>
          <a:bodyPr wrap="none">
            <a:spAutoFit/>
          </a:bodyPr>
          <a:lstStyle/>
          <a:p>
            <a:r>
              <a:rPr lang="zh-CN" altLang="en-US" sz="3200" dirty="0">
                <a:solidFill>
                  <a:srgbClr val="C00000"/>
                </a:solidFill>
                <a:latin typeface="TypeLand 康熙字典體試用版" pitchFamily="50" charset="-120"/>
                <a:ea typeface="TypeLand 康熙字典體試用版" pitchFamily="50" charset="-120"/>
              </a:rPr>
              <a:t>中国共产党创立及早年革命活动时期</a:t>
            </a:r>
            <a:endParaRPr lang="zh-CN" altLang="en-US" sz="3200" dirty="0">
              <a:solidFill>
                <a:srgbClr val="C00000"/>
              </a:solidFill>
              <a:latin typeface="TypeLand 康熙字典體試用版" pitchFamily="50" charset="-120"/>
              <a:ea typeface="TypeLand 康熙字典體試用版" pitchFamily="50" charset="-120"/>
            </a:endParaRPr>
          </a:p>
        </p:txBody>
      </p:sp>
    </p:spTree>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3100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31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3100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000" fill="hold"/>
                                        <p:tgtEl>
                                          <p:spTgt spid="11"/>
                                        </p:tgtEl>
                                        <p:attrNameLst>
                                          <p:attrName>ppt_x</p:attrName>
                                        </p:attrNameLst>
                                      </p:cBhvr>
                                      <p:tavLst>
                                        <p:tav tm="0">
                                          <p:val>
                                            <p:strVal val="1+#ppt_w/2"/>
                                          </p:val>
                                        </p:tav>
                                        <p:tav tm="100000">
                                          <p:val>
                                            <p:strVal val="#ppt_x"/>
                                          </p:val>
                                        </p:tav>
                                      </p:tavLst>
                                    </p:anim>
                                    <p:anim calcmode="lin" valueType="num">
                                      <p:cBhvr additive="base">
                                        <p:cTn id="16" dur="10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decel="3100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1000" fill="hold"/>
                                        <p:tgtEl>
                                          <p:spTgt spid="12"/>
                                        </p:tgtEl>
                                        <p:attrNameLst>
                                          <p:attrName>ppt_x</p:attrName>
                                        </p:attrNameLst>
                                      </p:cBhvr>
                                      <p:tavLst>
                                        <p:tav tm="0">
                                          <p:val>
                                            <p:strVal val="1+#ppt_w/2"/>
                                          </p:val>
                                        </p:tav>
                                        <p:tav tm="100000">
                                          <p:val>
                                            <p:strVal val="#ppt_x"/>
                                          </p:val>
                                        </p:tav>
                                      </p:tavLst>
                                    </p:anim>
                                    <p:anim calcmode="lin" valueType="num">
                                      <p:cBhvr additive="base">
                                        <p:cTn id="20" dur="1000" fill="hold"/>
                                        <p:tgtEl>
                                          <p:spTgt spid="12"/>
                                        </p:tgtEl>
                                        <p:attrNameLst>
                                          <p:attrName>ppt_y</p:attrName>
                                        </p:attrNameLst>
                                      </p:cBhvr>
                                      <p:tavLst>
                                        <p:tav tm="0">
                                          <p:val>
                                            <p:strVal val="#ppt_y"/>
                                          </p:val>
                                        </p:tav>
                                        <p:tav tm="100000">
                                          <p:val>
                                            <p:strVal val="#ppt_y"/>
                                          </p:val>
                                        </p:tav>
                                      </p:tavLst>
                                    </p:anim>
                                  </p:childTnLst>
                                </p:cTn>
                              </p:par>
                              <p:par>
                                <p:cTn id="21" presetID="2" presetClass="entr" presetSubtype="4" decel="3100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1000" fill="hold"/>
                                        <p:tgtEl>
                                          <p:spTgt spid="8"/>
                                        </p:tgtEl>
                                        <p:attrNameLst>
                                          <p:attrName>ppt_x</p:attrName>
                                        </p:attrNameLst>
                                      </p:cBhvr>
                                      <p:tavLst>
                                        <p:tav tm="0">
                                          <p:val>
                                            <p:strVal val="#ppt_x"/>
                                          </p:val>
                                        </p:tav>
                                        <p:tav tm="100000">
                                          <p:val>
                                            <p:strVal val="#ppt_x"/>
                                          </p:val>
                                        </p:tav>
                                      </p:tavLst>
                                    </p:anim>
                                    <p:anim calcmode="lin" valueType="num">
                                      <p:cBhvr additive="base">
                                        <p:cTn id="24" dur="1000" fill="hold"/>
                                        <p:tgtEl>
                                          <p:spTgt spid="8"/>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up)">
                                      <p:cBhvr>
                                        <p:cTn id="28" dur="1000"/>
                                        <p:tgtEl>
                                          <p:spTgt spid="10"/>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P spid="11" grpId="0" bldLvl="0" animBg="1"/>
      <p:bldP spid="12" grpId="0" bldLvl="0" animBg="1"/>
      <p:bldP spid="13"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140459" y="4742815"/>
            <a:ext cx="9474835" cy="1986915"/>
            <a:chOff x="708676" y="3584304"/>
            <a:chExt cx="5616626" cy="1233889"/>
          </a:xfrm>
        </p:grpSpPr>
        <p:sp>
          <p:nvSpPr>
            <p:cNvPr id="10" name="矩形 9"/>
            <p:cNvSpPr/>
            <p:nvPr/>
          </p:nvSpPr>
          <p:spPr>
            <a:xfrm>
              <a:off x="708676" y="3584304"/>
              <a:ext cx="5616626" cy="1233889"/>
            </a:xfrm>
            <a:prstGeom prst="rect">
              <a:avLst/>
            </a:prstGeom>
            <a:solidFill>
              <a:srgbClr val="5F0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矩形 3"/>
            <p:cNvSpPr/>
            <p:nvPr/>
          </p:nvSpPr>
          <p:spPr>
            <a:xfrm>
              <a:off x="708714" y="3771553"/>
              <a:ext cx="5609060" cy="859266"/>
            </a:xfrm>
            <a:prstGeom prst="rect">
              <a:avLst/>
            </a:prstGeom>
            <a:noFill/>
          </p:spPr>
          <p:txBody>
            <a:bodyPr wrap="square">
              <a:spAutoFit/>
            </a:bodyPr>
            <a:lstStyle/>
            <a:p>
              <a:pPr algn="just" eaLnBrk="1"/>
              <a:r>
                <a:rPr lang="zh-CN" altLang="en-US" sz="2800" b="1" dirty="0">
                  <a:solidFill>
                    <a:srgbClr val="FF821B"/>
                  </a:solidFill>
                  <a:latin typeface="微软雅黑" panose="020B0503020204020204" pitchFamily="34" charset="-122"/>
                  <a:ea typeface="微软雅黑" panose="020B0503020204020204" pitchFamily="34" charset="-122"/>
                </a:rPr>
                <a:t>中共一大的召开，</a:t>
              </a:r>
              <a:r>
                <a:rPr lang="zh-CN" altLang="en-US" sz="2800" dirty="0">
                  <a:solidFill>
                    <a:srgbClr val="FFF8E6"/>
                  </a:solidFill>
                  <a:latin typeface="微软雅黑" panose="020B0503020204020204" pitchFamily="34" charset="-122"/>
                  <a:ea typeface="微软雅黑" panose="020B0503020204020204" pitchFamily="34" charset="-122"/>
                </a:rPr>
                <a:t>标志着中国有了一个完全新式的，以马克思列宁主义为行动指南、以实现共产主义为目标、全国统一的工人阶级政党，自此我国的革命面貌就焕然一新了。</a:t>
              </a:r>
              <a:r>
                <a:rPr lang="zh-CN" altLang="en-US" sz="1865" dirty="0">
                  <a:solidFill>
                    <a:srgbClr val="FFF8E6"/>
                  </a:solidFill>
                  <a:latin typeface="微软雅黑" panose="020B0503020204020204" pitchFamily="34" charset="-122"/>
                  <a:ea typeface="微软雅黑" panose="020B0503020204020204" pitchFamily="34" charset="-122"/>
                </a:rPr>
                <a:t> </a:t>
              </a:r>
              <a:endParaRPr lang="zh-CN" altLang="en-US" sz="1865" dirty="0">
                <a:solidFill>
                  <a:srgbClr val="FFF8E6"/>
                </a:solidFill>
                <a:latin typeface="微软雅黑" panose="020B0503020204020204" pitchFamily="34" charset="-122"/>
                <a:ea typeface="微软雅黑" panose="020B0503020204020204" pitchFamily="34" charset="-122"/>
              </a:endParaRPr>
            </a:p>
          </p:txBody>
        </p:sp>
      </p:grpSp>
      <p:pic>
        <p:nvPicPr>
          <p:cNvPr id="5" name="图片 4"/>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6488430" y="1335405"/>
            <a:ext cx="4531995" cy="3288665"/>
          </a:xfrm>
          <a:prstGeom prst="rect">
            <a:avLst/>
          </a:prstGeom>
        </p:spPr>
      </p:pic>
      <p:pic>
        <p:nvPicPr>
          <p:cNvPr id="8" name="Picture 2" descr="http://www.gcdy.gov.cn/Article/UploadFiles/201211/20121109163357819.jpg"/>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bwMode="auto">
          <a:xfrm>
            <a:off x="664210" y="1335405"/>
            <a:ext cx="4531995" cy="3288665"/>
          </a:xfrm>
          <a:prstGeom prst="rect">
            <a:avLst/>
          </a:prstGeom>
        </p:spPr>
      </p:pic>
      <p:sp>
        <p:nvSpPr>
          <p:cNvPr id="13" name="矩形: 圆角 12"/>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14" name="矩形 13"/>
          <p:cNvSpPr/>
          <p:nvPr/>
        </p:nvSpPr>
        <p:spPr>
          <a:xfrm>
            <a:off x="1140171" y="377084"/>
            <a:ext cx="6750566" cy="584775"/>
          </a:xfrm>
          <a:prstGeom prst="rect">
            <a:avLst/>
          </a:prstGeom>
        </p:spPr>
        <p:txBody>
          <a:bodyPr wrap="none">
            <a:spAutoFit/>
          </a:bodyPr>
          <a:lstStyle/>
          <a:p>
            <a:r>
              <a:rPr lang="zh-CN" altLang="en-US" sz="3200" dirty="0">
                <a:solidFill>
                  <a:srgbClr val="C00000"/>
                </a:solidFill>
                <a:latin typeface="TypeLand 康熙字典體試用版" pitchFamily="50" charset="-120"/>
                <a:ea typeface="TypeLand 康熙字典體試用版" pitchFamily="50" charset="-120"/>
              </a:rPr>
              <a:t>中国共产党创立及早年革命活动时期</a:t>
            </a:r>
            <a:endParaRPr lang="zh-CN" altLang="en-US" sz="3200" dirty="0">
              <a:solidFill>
                <a:srgbClr val="C00000"/>
              </a:solidFill>
              <a:latin typeface="TypeLand 康熙字典體試用版" pitchFamily="50" charset="-120"/>
              <a:ea typeface="TypeLand 康熙字典體試用版" pitchFamily="50" charset="-120"/>
            </a:endParaRPr>
          </a:p>
        </p:txBody>
      </p:sp>
    </p:spTree>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7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strVal val="2/3*#ppt_w"/>
                                          </p:val>
                                        </p:tav>
                                        <p:tav tm="100000">
                                          <p:val>
                                            <p:strVal val="#ppt_w"/>
                                          </p:val>
                                        </p:tav>
                                      </p:tavLst>
                                    </p:anim>
                                    <p:anim calcmode="lin" valueType="num">
                                      <p:cBhvr>
                                        <p:cTn id="8" dur="750" fill="hold"/>
                                        <p:tgtEl>
                                          <p:spTgt spid="8"/>
                                        </p:tgtEl>
                                        <p:attrNameLst>
                                          <p:attrName>ppt_h</p:attrName>
                                        </p:attrNameLst>
                                      </p:cBhvr>
                                      <p:tavLst>
                                        <p:tav tm="0">
                                          <p:val>
                                            <p:strVal val="2/3*#ppt_h"/>
                                          </p:val>
                                        </p:tav>
                                        <p:tav tm="100000">
                                          <p:val>
                                            <p:strVal val="#ppt_h"/>
                                          </p:val>
                                        </p:tav>
                                      </p:tavLst>
                                    </p:anim>
                                  </p:childTnLst>
                                </p:cTn>
                              </p:par>
                              <p:par>
                                <p:cTn id="9" presetID="23" presetClass="entr" presetSubtype="272" fill="hold" nodeType="withEffect">
                                  <p:stCondLst>
                                    <p:cond delay="150"/>
                                  </p:stCondLst>
                                  <p:childTnLst>
                                    <p:set>
                                      <p:cBhvr>
                                        <p:cTn id="10" dur="1" fill="hold">
                                          <p:stCondLst>
                                            <p:cond delay="0"/>
                                          </p:stCondLst>
                                        </p:cTn>
                                        <p:tgtEl>
                                          <p:spTgt spid="5"/>
                                        </p:tgtEl>
                                        <p:attrNameLst>
                                          <p:attrName>style.visibility</p:attrName>
                                        </p:attrNameLst>
                                      </p:cBhvr>
                                      <p:to>
                                        <p:strVal val="visible"/>
                                      </p:to>
                                    </p:set>
                                    <p:anim calcmode="lin" valueType="num">
                                      <p:cBhvr>
                                        <p:cTn id="11" dur="750" fill="hold"/>
                                        <p:tgtEl>
                                          <p:spTgt spid="5"/>
                                        </p:tgtEl>
                                        <p:attrNameLst>
                                          <p:attrName>ppt_w</p:attrName>
                                        </p:attrNameLst>
                                      </p:cBhvr>
                                      <p:tavLst>
                                        <p:tav tm="0">
                                          <p:val>
                                            <p:strVal val="2/3*#ppt_w"/>
                                          </p:val>
                                        </p:tav>
                                        <p:tav tm="100000">
                                          <p:val>
                                            <p:strVal val="#ppt_w"/>
                                          </p:val>
                                        </p:tav>
                                      </p:tavLst>
                                    </p:anim>
                                    <p:anim calcmode="lin" valueType="num">
                                      <p:cBhvr>
                                        <p:cTn id="12" dur="750" fill="hold"/>
                                        <p:tgtEl>
                                          <p:spTgt spid="5"/>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1000"/>
                                        <p:tgtEl>
                                          <p:spTgt spid="11"/>
                                        </p:tgtEl>
                                      </p:cBhvr>
                                    </p:animEffect>
                                  </p:childTnLst>
                                </p:cTn>
                              </p:par>
                            </p:childTnLst>
                          </p:cTn>
                        </p:par>
                        <p:par>
                          <p:cTn id="17" fill="hold">
                            <p:stCondLst>
                              <p:cond delay="2000"/>
                            </p:stCondLst>
                            <p:childTnLst>
                              <p:par>
                                <p:cTn id="18" presetID="10"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bwMode="auto">
          <a:xfrm>
            <a:off x="731044" y="2540549"/>
            <a:ext cx="4105176" cy="2214611"/>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5" name="TextBox 10"/>
          <p:cNvSpPr txBox="1"/>
          <p:nvPr/>
        </p:nvSpPr>
        <p:spPr>
          <a:xfrm>
            <a:off x="5018405" y="3535045"/>
            <a:ext cx="6765290" cy="332295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fontAlgn="auto">
              <a:lnSpc>
                <a:spcPct val="150000"/>
              </a:lnSpc>
            </a:pPr>
            <a:r>
              <a:rPr lang="zh-CN" altLang="en-US" sz="2800" b="1" dirty="0">
                <a:solidFill>
                  <a:srgbClr val="C00000"/>
                </a:solidFill>
              </a:rPr>
              <a:t>历史意义：</a:t>
            </a:r>
            <a:endParaRPr lang="zh-CN" altLang="en-US" sz="2800" b="1" dirty="0">
              <a:solidFill>
                <a:srgbClr val="C00000"/>
              </a:solidFill>
            </a:endParaRPr>
          </a:p>
          <a:p>
            <a:pPr fontAlgn="auto">
              <a:lnSpc>
                <a:spcPct val="150000"/>
              </a:lnSpc>
            </a:pPr>
            <a:r>
              <a:rPr lang="zh-CN" altLang="en-US" sz="2800" dirty="0">
                <a:solidFill>
                  <a:srgbClr val="5F0F05"/>
                </a:solidFill>
              </a:rPr>
              <a:t>党就在中国近代革命史上第一次明确的提出了彻底反帝反封建的民主革命纲领，为中国各族人民的革命斗争指明了方向，制定了第一部</a:t>
            </a:r>
            <a:r>
              <a:rPr lang="en-US" altLang="zh-CN" sz="2800" b="1" dirty="0">
                <a:solidFill>
                  <a:srgbClr val="C00000"/>
                </a:solidFill>
              </a:rPr>
              <a:t>《</a:t>
            </a:r>
            <a:r>
              <a:rPr lang="zh-CN" altLang="en-US" sz="2800" b="1" dirty="0">
                <a:solidFill>
                  <a:srgbClr val="C00000"/>
                </a:solidFill>
              </a:rPr>
              <a:t>中国共产党章程</a:t>
            </a:r>
            <a:r>
              <a:rPr lang="en-US" altLang="zh-CN" sz="2800" b="1" dirty="0">
                <a:solidFill>
                  <a:srgbClr val="C00000"/>
                </a:solidFill>
              </a:rPr>
              <a:t>》</a:t>
            </a:r>
            <a:r>
              <a:rPr lang="zh-CN" altLang="en-US" sz="2800" dirty="0">
                <a:solidFill>
                  <a:srgbClr val="C00000"/>
                </a:solidFill>
              </a:rPr>
              <a:t>。</a:t>
            </a:r>
            <a:endParaRPr lang="zh-CN" altLang="en-US" sz="2800" b="1" dirty="0">
              <a:solidFill>
                <a:srgbClr val="C00000"/>
              </a:solidFill>
            </a:endParaRPr>
          </a:p>
        </p:txBody>
      </p:sp>
      <p:sp>
        <p:nvSpPr>
          <p:cNvPr id="6" name="TextBox 11"/>
          <p:cNvSpPr txBox="1"/>
          <p:nvPr/>
        </p:nvSpPr>
        <p:spPr>
          <a:xfrm>
            <a:off x="4932045" y="2355215"/>
            <a:ext cx="7234555" cy="1383665"/>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fontAlgn="auto">
              <a:lnSpc>
                <a:spcPct val="150000"/>
              </a:lnSpc>
            </a:pPr>
            <a:r>
              <a:rPr lang="zh-CN" altLang="en-US" sz="2800" b="1" dirty="0">
                <a:solidFill>
                  <a:srgbClr val="C00000"/>
                </a:solidFill>
              </a:rPr>
              <a:t>中心议题：</a:t>
            </a:r>
            <a:endParaRPr lang="zh-CN" altLang="en-US" sz="2800" b="1" dirty="0">
              <a:solidFill>
                <a:srgbClr val="C00000"/>
              </a:solidFill>
            </a:endParaRPr>
          </a:p>
          <a:p>
            <a:pPr fontAlgn="auto">
              <a:lnSpc>
                <a:spcPct val="150000"/>
              </a:lnSpc>
            </a:pPr>
            <a:r>
              <a:rPr lang="zh-CN" altLang="en-US" sz="2800" dirty="0">
                <a:solidFill>
                  <a:srgbClr val="5F0F05"/>
                </a:solidFill>
              </a:rPr>
              <a:t>进一步讨论和确定党在民主革命阶段的纲领。</a:t>
            </a:r>
            <a:endParaRPr lang="zh-CN" altLang="en-US" sz="1865" dirty="0">
              <a:solidFill>
                <a:srgbClr val="5F0F05"/>
              </a:solidFill>
            </a:endParaRPr>
          </a:p>
        </p:txBody>
      </p:sp>
      <p:grpSp>
        <p:nvGrpSpPr>
          <p:cNvPr id="11" name="组合 10"/>
          <p:cNvGrpSpPr/>
          <p:nvPr/>
        </p:nvGrpSpPr>
        <p:grpSpPr>
          <a:xfrm>
            <a:off x="731044" y="4940526"/>
            <a:ext cx="4105176" cy="1525567"/>
            <a:chOff x="548283" y="3705393"/>
            <a:chExt cx="3078882" cy="1144175"/>
          </a:xfrm>
        </p:grpSpPr>
        <p:sp>
          <p:nvSpPr>
            <p:cNvPr id="8" name="矩形 7"/>
            <p:cNvSpPr>
              <a:spLocks noChangeAspect="1"/>
            </p:cNvSpPr>
            <p:nvPr/>
          </p:nvSpPr>
          <p:spPr>
            <a:xfrm>
              <a:off x="548283" y="3705393"/>
              <a:ext cx="3078882" cy="1144175"/>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b="1" dirty="0">
                <a:solidFill>
                  <a:srgbClr val="FFF8E6"/>
                </a:solidFill>
                <a:latin typeface="微软雅黑" panose="020B0503020204020204" pitchFamily="34" charset="-122"/>
                <a:ea typeface="微软雅黑" panose="020B0503020204020204" pitchFamily="34" charset="-122"/>
              </a:endParaRPr>
            </a:p>
          </p:txBody>
        </p:sp>
        <p:sp>
          <p:nvSpPr>
            <p:cNvPr id="7" name="矩形 6"/>
            <p:cNvSpPr/>
            <p:nvPr/>
          </p:nvSpPr>
          <p:spPr>
            <a:xfrm>
              <a:off x="719572" y="3769648"/>
              <a:ext cx="2736304" cy="992579"/>
            </a:xfrm>
            <a:prstGeom prst="rect">
              <a:avLst/>
            </a:prstGeom>
            <a:noFill/>
          </p:spPr>
          <p:txBody>
            <a:bodyPr wrap="square">
              <a:spAutoFit/>
            </a:bodyPr>
            <a:lstStyle/>
            <a:p>
              <a:pPr>
                <a:lnSpc>
                  <a:spcPts val="2400"/>
                </a:lnSpc>
              </a:pPr>
              <a:r>
                <a:rPr lang="zh-CN" altLang="en-US" sz="1865" b="1" dirty="0">
                  <a:solidFill>
                    <a:srgbClr val="FF821B"/>
                  </a:solidFill>
                  <a:latin typeface="微软雅黑" panose="020B0503020204020204" pitchFamily="34" charset="-122"/>
                  <a:ea typeface="微软雅黑" panose="020B0503020204020204" pitchFamily="34" charset="-122"/>
                </a:rPr>
                <a:t>时间：</a:t>
              </a:r>
              <a:r>
                <a:rPr lang="en-US" altLang="zh-CN" sz="1865" dirty="0">
                  <a:solidFill>
                    <a:srgbClr val="FFF8E6"/>
                  </a:solidFill>
                  <a:latin typeface="微软雅黑" panose="020B0503020204020204" pitchFamily="34" charset="-122"/>
                  <a:ea typeface="微软雅黑" panose="020B0503020204020204" pitchFamily="34" charset="-122"/>
                </a:rPr>
                <a:t>1922.7.16-7.23 </a:t>
              </a:r>
              <a:endParaRPr lang="en-US" altLang="zh-CN" sz="1865" dirty="0">
                <a:solidFill>
                  <a:srgbClr val="FFF8E6"/>
                </a:solidFill>
                <a:latin typeface="微软雅黑" panose="020B0503020204020204" pitchFamily="34" charset="-122"/>
                <a:ea typeface="微软雅黑" panose="020B0503020204020204" pitchFamily="34" charset="-122"/>
              </a:endParaRPr>
            </a:p>
            <a:p>
              <a:pPr>
                <a:lnSpc>
                  <a:spcPts val="2400"/>
                </a:lnSpc>
              </a:pPr>
              <a:r>
                <a:rPr lang="zh-CN" altLang="en-US" sz="1865" b="1" dirty="0">
                  <a:solidFill>
                    <a:srgbClr val="FF821B"/>
                  </a:solidFill>
                  <a:latin typeface="微软雅黑" panose="020B0503020204020204" pitchFamily="34" charset="-122"/>
                  <a:ea typeface="微软雅黑" panose="020B0503020204020204" pitchFamily="34" charset="-122"/>
                </a:rPr>
                <a:t>地点：</a:t>
              </a:r>
              <a:r>
                <a:rPr lang="zh-CN" altLang="en-US" sz="1865" dirty="0">
                  <a:solidFill>
                    <a:srgbClr val="FFF8E6"/>
                  </a:solidFill>
                  <a:latin typeface="微软雅黑" panose="020B0503020204020204" pitchFamily="34" charset="-122"/>
                  <a:ea typeface="微软雅黑" panose="020B0503020204020204" pitchFamily="34" charset="-122"/>
                </a:rPr>
                <a:t>上海南成路辅德里625号</a:t>
              </a:r>
              <a:endParaRPr lang="en-US" altLang="zh-CN" sz="1865" dirty="0">
                <a:solidFill>
                  <a:srgbClr val="FFF8E6"/>
                </a:solidFill>
                <a:latin typeface="微软雅黑" panose="020B0503020204020204" pitchFamily="34" charset="-122"/>
                <a:ea typeface="微软雅黑" panose="020B0503020204020204" pitchFamily="34" charset="-122"/>
              </a:endParaRPr>
            </a:p>
            <a:p>
              <a:pPr>
                <a:lnSpc>
                  <a:spcPts val="2400"/>
                </a:lnSpc>
              </a:pPr>
              <a:r>
                <a:rPr lang="zh-CN" altLang="en-US" sz="1865" dirty="0">
                  <a:solidFill>
                    <a:srgbClr val="FFF8E6"/>
                  </a:solidFill>
                  <a:latin typeface="微软雅黑" panose="020B0503020204020204" pitchFamily="34" charset="-122"/>
                  <a:ea typeface="微软雅黑" panose="020B0503020204020204" pitchFamily="34" charset="-122"/>
                </a:rPr>
                <a:t>（当时为李达寓所，今成都北路7弄30号）</a:t>
              </a:r>
              <a:endParaRPr lang="en-US" altLang="zh-CN" sz="1865" dirty="0">
                <a:solidFill>
                  <a:srgbClr val="FFF8E6"/>
                </a:solidFill>
                <a:latin typeface="微软雅黑" panose="020B0503020204020204" pitchFamily="34" charset="-122"/>
                <a:ea typeface="微软雅黑" panose="020B0503020204020204" pitchFamily="34" charset="-122"/>
              </a:endParaRPr>
            </a:p>
          </p:txBody>
        </p:sp>
      </p:grpSp>
      <p:sp>
        <p:nvSpPr>
          <p:cNvPr id="9" name="矩形 8"/>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5" b="1">
                <a:solidFill>
                  <a:srgbClr val="FFF8E6"/>
                </a:solidFill>
                <a:latin typeface="微软雅黑" panose="020B0503020204020204" pitchFamily="34" charset="-122"/>
                <a:ea typeface="微软雅黑" panose="020B0503020204020204" pitchFamily="34" charset="-122"/>
              </a:rPr>
              <a:t>中国共产党第二次全国代表大会</a:t>
            </a:r>
            <a:endParaRPr lang="zh-CN" altLang="en-US" sz="3735" b="1" dirty="0">
              <a:solidFill>
                <a:srgbClr val="FFF8E6"/>
              </a:solidFill>
              <a:latin typeface="微软雅黑" panose="020B0503020204020204" pitchFamily="34" charset="-122"/>
              <a:ea typeface="微软雅黑" panose="020B0503020204020204" pitchFamily="34" charset="-122"/>
            </a:endParaRPr>
          </a:p>
        </p:txBody>
      </p:sp>
      <p:sp>
        <p:nvSpPr>
          <p:cNvPr id="12" name="矩形: 圆角 11"/>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13" name="矩形 12"/>
          <p:cNvSpPr/>
          <p:nvPr/>
        </p:nvSpPr>
        <p:spPr>
          <a:xfrm>
            <a:off x="1140171" y="377084"/>
            <a:ext cx="6750566" cy="584775"/>
          </a:xfrm>
          <a:prstGeom prst="rect">
            <a:avLst/>
          </a:prstGeom>
        </p:spPr>
        <p:txBody>
          <a:bodyPr wrap="none">
            <a:spAutoFit/>
          </a:bodyPr>
          <a:lstStyle/>
          <a:p>
            <a:r>
              <a:rPr lang="zh-CN" altLang="en-US" sz="3200" dirty="0">
                <a:solidFill>
                  <a:srgbClr val="C00000"/>
                </a:solidFill>
                <a:latin typeface="TypeLand 康熙字典體試用版" pitchFamily="50" charset="-120"/>
                <a:ea typeface="TypeLand 康熙字典體試用版" pitchFamily="50" charset="-120"/>
              </a:rPr>
              <a:t>中国共产党创立及早年革命活动时期</a:t>
            </a:r>
            <a:endParaRPr lang="zh-CN" altLang="en-US" sz="3200" dirty="0">
              <a:solidFill>
                <a:srgbClr val="C00000"/>
              </a:solidFill>
              <a:latin typeface="TypeLand 康熙字典體試用版" pitchFamily="50" charset="-120"/>
              <a:ea typeface="TypeLand 康熙字典體試用版" pitchFamily="50" charset="-120"/>
            </a:endParaRPr>
          </a:p>
        </p:txBody>
      </p:sp>
    </p:spTree>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750" fill="hold"/>
                                        <p:tgtEl>
                                          <p:spTgt spid="2"/>
                                        </p:tgtEl>
                                        <p:attrNameLst>
                                          <p:attrName>ppt_x</p:attrName>
                                        </p:attrNameLst>
                                      </p:cBhvr>
                                      <p:tavLst>
                                        <p:tav tm="0">
                                          <p:val>
                                            <p:strVal val="0-#ppt_w/2"/>
                                          </p:val>
                                        </p:tav>
                                        <p:tav tm="100000">
                                          <p:val>
                                            <p:strVal val="#ppt_x"/>
                                          </p:val>
                                        </p:tav>
                                      </p:tavLst>
                                    </p:anim>
                                    <p:anim calcmode="lin" valueType="num">
                                      <p:cBhvr additive="base">
                                        <p:cTn id="14" dur="750" fill="hold"/>
                                        <p:tgtEl>
                                          <p:spTgt spid="2"/>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750" fill="hold"/>
                                        <p:tgtEl>
                                          <p:spTgt spid="11"/>
                                        </p:tgtEl>
                                        <p:attrNameLst>
                                          <p:attrName>ppt_x</p:attrName>
                                        </p:attrNameLst>
                                      </p:cBhvr>
                                      <p:tavLst>
                                        <p:tav tm="0">
                                          <p:val>
                                            <p:strVal val="0-#ppt_w/2"/>
                                          </p:val>
                                        </p:tav>
                                        <p:tav tm="100000">
                                          <p:val>
                                            <p:strVal val="#ppt_x"/>
                                          </p:val>
                                        </p:tav>
                                      </p:tavLst>
                                    </p:anim>
                                    <p:anim calcmode="lin" valueType="num">
                                      <p:cBhvr additive="base">
                                        <p:cTn id="18" dur="750" fill="hold"/>
                                        <p:tgtEl>
                                          <p:spTgt spid="11"/>
                                        </p:tgtEl>
                                        <p:attrNameLst>
                                          <p:attrName>ppt_y</p:attrName>
                                        </p:attrNameLst>
                                      </p:cBhvr>
                                      <p:tavLst>
                                        <p:tav tm="0">
                                          <p:val>
                                            <p:strVal val="#ppt_y"/>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bldLvl="0" animBg="1"/>
      <p:bldP spid="12"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7481344" y="1503327"/>
            <a:ext cx="3744000" cy="2304000"/>
          </a:xfrm>
          <a:prstGeom prst="rect">
            <a:avLst/>
          </a:prstGeom>
        </p:spPr>
      </p:pic>
      <p:sp>
        <p:nvSpPr>
          <p:cNvPr id="3" name="Text Box 8"/>
          <p:cNvSpPr txBox="1"/>
          <p:nvPr/>
        </p:nvSpPr>
        <p:spPr>
          <a:xfrm>
            <a:off x="2159563" y="3993403"/>
            <a:ext cx="9065781" cy="1364348"/>
          </a:xfrm>
          <a:prstGeom prst="rect">
            <a:avLst/>
          </a:prstGeom>
          <a:noFill/>
        </p:spPr>
        <p:txBody>
          <a:bodyPr wrap="square" rtlCol="0">
            <a:spAutoFit/>
          </a:bodyPr>
          <a:lstStyle>
            <a:defPPr>
              <a:defRPr lang="zh-CN"/>
            </a:defPPr>
            <a:lvl1pPr algn="just">
              <a:defRPr sz="2000">
                <a:solidFill>
                  <a:schemeClr val="tx2"/>
                </a:solidFill>
                <a:latin typeface="+mn-ea"/>
                <a:ea typeface="+mj-ea"/>
              </a:defRPr>
            </a:lvl1pPr>
          </a:lstStyle>
          <a:p>
            <a:pPr eaLnBrk="1"/>
            <a:r>
              <a:rPr lang="zh-CN" altLang="en-US" sz="1865" dirty="0">
                <a:solidFill>
                  <a:srgbClr val="5F0F05"/>
                </a:solidFill>
                <a:latin typeface="微软雅黑" panose="020B0503020204020204" pitchFamily="34" charset="-122"/>
                <a:ea typeface="微软雅黑" panose="020B0503020204020204" pitchFamily="34" charset="-122"/>
              </a:rPr>
              <a:t>中国共产党成立后，就把</a:t>
            </a:r>
            <a:r>
              <a:rPr lang="zh-CN" altLang="en-US" sz="2135" b="1" dirty="0">
                <a:solidFill>
                  <a:srgbClr val="C00000"/>
                </a:solidFill>
                <a:latin typeface="微软雅黑" panose="020B0503020204020204" pitchFamily="34" charset="-122"/>
                <a:ea typeface="微软雅黑" panose="020B0503020204020204" pitchFamily="34" charset="-122"/>
              </a:rPr>
              <a:t>领导工人运动作为党的中心工作</a:t>
            </a:r>
            <a:r>
              <a:rPr lang="zh-CN" altLang="en-US" sz="1865" dirty="0">
                <a:solidFill>
                  <a:srgbClr val="5F0F05"/>
                </a:solidFill>
                <a:latin typeface="微软雅黑" panose="020B0503020204020204" pitchFamily="34" charset="-122"/>
                <a:ea typeface="微软雅黑" panose="020B0503020204020204" pitchFamily="34" charset="-122"/>
              </a:rPr>
              <a:t>，并建立了中国劳动组合书记部，在党的领导下，以</a:t>
            </a:r>
            <a:r>
              <a:rPr lang="en-US" altLang="zh-CN" sz="1865" dirty="0">
                <a:solidFill>
                  <a:srgbClr val="5F0F05"/>
                </a:solidFill>
                <a:latin typeface="微软雅黑" panose="020B0503020204020204" pitchFamily="34" charset="-122"/>
                <a:ea typeface="微软雅黑" panose="020B0503020204020204" pitchFamily="34" charset="-122"/>
              </a:rPr>
              <a:t>1922</a:t>
            </a:r>
            <a:r>
              <a:rPr lang="zh-CN" altLang="en-US" sz="1865" dirty="0">
                <a:solidFill>
                  <a:srgbClr val="5F0F05"/>
                </a:solidFill>
                <a:latin typeface="微软雅黑" panose="020B0503020204020204" pitchFamily="34" charset="-122"/>
                <a:ea typeface="微软雅黑" panose="020B0503020204020204" pitchFamily="34" charset="-122"/>
              </a:rPr>
              <a:t>年</a:t>
            </a:r>
            <a:r>
              <a:rPr lang="en-US" altLang="zh-CN" sz="1865" dirty="0">
                <a:solidFill>
                  <a:srgbClr val="5F0F05"/>
                </a:solidFill>
                <a:latin typeface="微软雅黑" panose="020B0503020204020204" pitchFamily="34" charset="-122"/>
                <a:ea typeface="微软雅黑" panose="020B0503020204020204" pitchFamily="34" charset="-122"/>
              </a:rPr>
              <a:t>1</a:t>
            </a:r>
            <a:r>
              <a:rPr lang="zh-CN" altLang="en-US" sz="1865" dirty="0">
                <a:solidFill>
                  <a:srgbClr val="5F0F05"/>
                </a:solidFill>
                <a:latin typeface="微软雅黑" panose="020B0503020204020204" pitchFamily="34" charset="-122"/>
                <a:ea typeface="微软雅黑" panose="020B0503020204020204" pitchFamily="34" charset="-122"/>
              </a:rPr>
              <a:t>月香港海员罢工为起点，掀起了中国工人运动的第一个高潮，在持续</a:t>
            </a:r>
            <a:r>
              <a:rPr lang="zh-CN" altLang="en-US" sz="2135" b="1" dirty="0">
                <a:solidFill>
                  <a:srgbClr val="C00000"/>
                </a:solidFill>
                <a:latin typeface="微软雅黑" panose="020B0503020204020204" pitchFamily="34" charset="-122"/>
                <a:ea typeface="微软雅黑" panose="020B0503020204020204" pitchFamily="34" charset="-122"/>
              </a:rPr>
              <a:t>十三个月</a:t>
            </a:r>
            <a:r>
              <a:rPr lang="zh-CN" altLang="en-US" sz="1865" dirty="0">
                <a:solidFill>
                  <a:srgbClr val="5F0F05"/>
                </a:solidFill>
                <a:latin typeface="微软雅黑" panose="020B0503020204020204" pitchFamily="34" charset="-122"/>
                <a:ea typeface="微软雅黑" panose="020B0503020204020204" pitchFamily="34" charset="-122"/>
              </a:rPr>
              <a:t>，罢工斗争达</a:t>
            </a:r>
            <a:r>
              <a:rPr lang="en-US" altLang="zh-CN" sz="2135" b="1" dirty="0">
                <a:solidFill>
                  <a:srgbClr val="C00000"/>
                </a:solidFill>
                <a:latin typeface="微软雅黑" panose="020B0503020204020204" pitchFamily="34" charset="-122"/>
                <a:ea typeface="微软雅黑" panose="020B0503020204020204" pitchFamily="34" charset="-122"/>
              </a:rPr>
              <a:t>187</a:t>
            </a:r>
            <a:r>
              <a:rPr lang="zh-CN" altLang="en-US" sz="2135" b="1" dirty="0">
                <a:solidFill>
                  <a:srgbClr val="C00000"/>
                </a:solidFill>
                <a:latin typeface="微软雅黑" panose="020B0503020204020204" pitchFamily="34" charset="-122"/>
                <a:ea typeface="微软雅黑" panose="020B0503020204020204" pitchFamily="34" charset="-122"/>
              </a:rPr>
              <a:t>次</a:t>
            </a:r>
            <a:r>
              <a:rPr lang="zh-CN" altLang="en-US" sz="1865" dirty="0">
                <a:solidFill>
                  <a:srgbClr val="5F0F05"/>
                </a:solidFill>
                <a:latin typeface="微软雅黑" panose="020B0503020204020204" pitchFamily="34" charset="-122"/>
                <a:ea typeface="微软雅黑" panose="020B0503020204020204" pitchFamily="34" charset="-122"/>
              </a:rPr>
              <a:t>之多，参加罢工人数</a:t>
            </a:r>
            <a:r>
              <a:rPr lang="en-US" altLang="zh-CN" sz="2135" b="1" dirty="0">
                <a:solidFill>
                  <a:srgbClr val="C00000"/>
                </a:solidFill>
                <a:latin typeface="微软雅黑" panose="020B0503020204020204" pitchFamily="34" charset="-122"/>
                <a:ea typeface="微软雅黑" panose="020B0503020204020204" pitchFamily="34" charset="-122"/>
              </a:rPr>
              <a:t>30</a:t>
            </a:r>
            <a:r>
              <a:rPr lang="zh-CN" altLang="en-US" sz="2135" b="1" dirty="0">
                <a:solidFill>
                  <a:srgbClr val="C00000"/>
                </a:solidFill>
                <a:latin typeface="微软雅黑" panose="020B0503020204020204" pitchFamily="34" charset="-122"/>
                <a:ea typeface="微软雅黑" panose="020B0503020204020204" pitchFamily="34" charset="-122"/>
              </a:rPr>
              <a:t>万人以上</a:t>
            </a:r>
            <a:r>
              <a:rPr lang="zh-CN" altLang="en-US" sz="1865" dirty="0">
                <a:solidFill>
                  <a:srgbClr val="5F0F05"/>
                </a:solidFill>
                <a:latin typeface="微软雅黑" panose="020B0503020204020204" pitchFamily="34" charset="-122"/>
                <a:ea typeface="微软雅黑" panose="020B0503020204020204" pitchFamily="34" charset="-122"/>
              </a:rPr>
              <a:t>，在这期间，各地先后建立</a:t>
            </a:r>
            <a:r>
              <a:rPr lang="en-US" altLang="zh-CN" sz="2135" b="1" dirty="0">
                <a:solidFill>
                  <a:srgbClr val="C00000"/>
                </a:solidFill>
                <a:latin typeface="微软雅黑" panose="020B0503020204020204" pitchFamily="34" charset="-122"/>
                <a:ea typeface="微软雅黑" panose="020B0503020204020204" pitchFamily="34" charset="-122"/>
              </a:rPr>
              <a:t>100</a:t>
            </a:r>
            <a:r>
              <a:rPr lang="zh-CN" altLang="en-US" sz="2135" b="1" dirty="0">
                <a:solidFill>
                  <a:srgbClr val="C00000"/>
                </a:solidFill>
                <a:latin typeface="微软雅黑" panose="020B0503020204020204" pitchFamily="34" charset="-122"/>
                <a:ea typeface="微软雅黑" panose="020B0503020204020204" pitchFamily="34" charset="-122"/>
              </a:rPr>
              <a:t>多个工会</a:t>
            </a:r>
            <a:r>
              <a:rPr lang="zh-CN" altLang="en-US" sz="1865" dirty="0">
                <a:solidFill>
                  <a:srgbClr val="5F0F05"/>
                </a:solidFill>
                <a:latin typeface="微软雅黑" panose="020B0503020204020204" pitchFamily="34" charset="-122"/>
                <a:ea typeface="微软雅黑" panose="020B0503020204020204" pitchFamily="34" charset="-122"/>
              </a:rPr>
              <a:t>。</a:t>
            </a:r>
            <a:endParaRPr lang="zh-CN" altLang="en-US" sz="1865" dirty="0">
              <a:solidFill>
                <a:srgbClr val="5F0F05"/>
              </a:solidFill>
              <a:latin typeface="微软雅黑" panose="020B0503020204020204" pitchFamily="34" charset="-122"/>
              <a:ea typeface="微软雅黑" panose="020B0503020204020204" pitchFamily="34" charset="-122"/>
            </a:endParaRPr>
          </a:p>
        </p:txBody>
      </p:sp>
      <p:pic>
        <p:nvPicPr>
          <p:cNvPr id="4" name="Picture 13" descr="1337"/>
          <p:cNvPicPr>
            <a:picLocks noChangeAspect="1"/>
          </p:cNvPicPr>
          <p:nvPr/>
        </p:nvPicPr>
        <p:blipFill>
          <a:blip r:embed="rId3">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tretch>
            <a:fillRect/>
          </a:stretch>
        </p:blipFill>
        <p:spPr>
          <a:xfrm>
            <a:off x="1062667" y="1571354"/>
            <a:ext cx="3744000" cy="2269471"/>
          </a:xfrm>
          <a:prstGeom prst="rect">
            <a:avLst/>
          </a:prstGeom>
        </p:spPr>
      </p:pic>
      <p:sp>
        <p:nvSpPr>
          <p:cNvPr id="5" name="Text Box 8"/>
          <p:cNvSpPr txBox="1"/>
          <p:nvPr/>
        </p:nvSpPr>
        <p:spPr>
          <a:xfrm>
            <a:off x="2159563" y="5541236"/>
            <a:ext cx="9065781" cy="748795"/>
          </a:xfrm>
          <a:prstGeom prst="rect">
            <a:avLst/>
          </a:prstGeom>
          <a:noFill/>
        </p:spPr>
        <p:txBody>
          <a:bodyPr wrap="square" rtlCol="0">
            <a:spAutoFit/>
          </a:bodyPr>
          <a:lstStyle>
            <a:defPPr>
              <a:defRPr lang="zh-CN"/>
            </a:defPPr>
            <a:lvl1pPr algn="just">
              <a:defRPr sz="2000">
                <a:solidFill>
                  <a:schemeClr val="tx2"/>
                </a:solidFill>
                <a:latin typeface="+mn-ea"/>
                <a:ea typeface="+mj-ea"/>
              </a:defRPr>
            </a:lvl1pPr>
          </a:lstStyle>
          <a:p>
            <a:r>
              <a:rPr lang="zh-CN" altLang="en-US" sz="1865" dirty="0">
                <a:solidFill>
                  <a:srgbClr val="5F0F05"/>
                </a:solidFill>
                <a:latin typeface="微软雅黑" panose="020B0503020204020204" pitchFamily="34" charset="-122"/>
                <a:ea typeface="微软雅黑" panose="020B0503020204020204" pitchFamily="34" charset="-122"/>
              </a:rPr>
              <a:t>但工人运动受到了北洋军阀和帝国主义的色结镇压，尤其是震惊中外的</a:t>
            </a:r>
            <a:r>
              <a:rPr lang="zh-CN" altLang="en-US" sz="2135" b="1" dirty="0">
                <a:solidFill>
                  <a:srgbClr val="C00000"/>
                </a:solidFill>
                <a:latin typeface="微软雅黑" panose="020B0503020204020204" pitchFamily="34" charset="-122"/>
                <a:ea typeface="微软雅黑" panose="020B0503020204020204" pitchFamily="34" charset="-122"/>
              </a:rPr>
              <a:t>二七惨案</a:t>
            </a:r>
            <a:r>
              <a:rPr lang="zh-CN" altLang="en-US" sz="1865" dirty="0">
                <a:solidFill>
                  <a:srgbClr val="5F0F05"/>
                </a:solidFill>
                <a:latin typeface="微软雅黑" panose="020B0503020204020204" pitchFamily="34" charset="-122"/>
                <a:ea typeface="微软雅黑" panose="020B0503020204020204" pitchFamily="34" charset="-122"/>
              </a:rPr>
              <a:t>，</a:t>
            </a:r>
            <a:r>
              <a:rPr lang="zh-CN" altLang="en-US" sz="2135" b="1" dirty="0">
                <a:solidFill>
                  <a:srgbClr val="C00000"/>
                </a:solidFill>
                <a:latin typeface="微软雅黑" panose="020B0503020204020204" pitchFamily="34" charset="-122"/>
                <a:ea typeface="微软雅黑" panose="020B0503020204020204" pitchFamily="34" charset="-122"/>
              </a:rPr>
              <a:t>林祥谦、施洋烈士</a:t>
            </a:r>
            <a:r>
              <a:rPr lang="zh-CN" altLang="en-US" sz="1865" dirty="0">
                <a:solidFill>
                  <a:srgbClr val="5F0F05"/>
                </a:solidFill>
                <a:latin typeface="微软雅黑" panose="020B0503020204020204" pitchFamily="34" charset="-122"/>
                <a:ea typeface="微软雅黑" panose="020B0503020204020204" pitchFamily="34" charset="-122"/>
              </a:rPr>
              <a:t>宁死不屈慷慨就义，工人运动也从此</a:t>
            </a:r>
            <a:r>
              <a:rPr lang="zh-CN" altLang="en-US" sz="2135" b="1" dirty="0">
                <a:solidFill>
                  <a:srgbClr val="C00000"/>
                </a:solidFill>
                <a:latin typeface="微软雅黑" panose="020B0503020204020204" pitchFamily="34" charset="-122"/>
                <a:ea typeface="微软雅黑" panose="020B0503020204020204" pitchFamily="34" charset="-122"/>
              </a:rPr>
              <a:t>转入低潮</a:t>
            </a:r>
            <a:r>
              <a:rPr lang="zh-CN" altLang="en-US" sz="1865" dirty="0">
                <a:solidFill>
                  <a:srgbClr val="5F0F05"/>
                </a:solidFill>
                <a:latin typeface="微软雅黑" panose="020B0503020204020204" pitchFamily="34" charset="-122"/>
                <a:ea typeface="微软雅黑" panose="020B0503020204020204" pitchFamily="34" charset="-122"/>
              </a:rPr>
              <a:t>。</a:t>
            </a:r>
            <a:endParaRPr lang="zh-CN" altLang="en-US" sz="1865" dirty="0">
              <a:solidFill>
                <a:srgbClr val="5F0F05"/>
              </a:solidFill>
              <a:latin typeface="微软雅黑" panose="020B0503020204020204" pitchFamily="34" charset="-122"/>
              <a:ea typeface="微软雅黑" panose="020B0503020204020204" pitchFamily="34" charset="-122"/>
            </a:endParaRPr>
          </a:p>
        </p:txBody>
      </p:sp>
      <p:sp>
        <p:nvSpPr>
          <p:cNvPr id="7" name="矩形 6"/>
          <p:cNvSpPr>
            <a:spLocks noChangeAspect="1"/>
          </p:cNvSpPr>
          <p:nvPr/>
        </p:nvSpPr>
        <p:spPr>
          <a:xfrm>
            <a:off x="4991877" y="1503325"/>
            <a:ext cx="2304256" cy="2304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a:solidFill>
                  <a:srgbClr val="FFF8E6"/>
                </a:solidFill>
                <a:latin typeface="微软雅黑" panose="020B0503020204020204" pitchFamily="34" charset="-122"/>
                <a:ea typeface="微软雅黑" panose="020B0503020204020204" pitchFamily="34" charset="-122"/>
              </a:rPr>
              <a:t>中国工人运动的第一次高潮 </a:t>
            </a:r>
            <a:endParaRPr lang="zh-CN" altLang="en-US" sz="3200" b="1" dirty="0">
              <a:solidFill>
                <a:srgbClr val="FFF8E6"/>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1062667" y="4071941"/>
            <a:ext cx="1000885" cy="1238176"/>
            <a:chOff x="797000" y="3053956"/>
            <a:chExt cx="750664" cy="928632"/>
          </a:xfrm>
        </p:grpSpPr>
        <p:sp>
          <p:nvSpPr>
            <p:cNvPr id="11" name="矩形 10"/>
            <p:cNvSpPr>
              <a:spLocks noChangeAspect="1"/>
            </p:cNvSpPr>
            <p:nvPr/>
          </p:nvSpPr>
          <p:spPr>
            <a:xfrm>
              <a:off x="797000" y="3053956"/>
              <a:ext cx="750664" cy="92863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FFF8E6"/>
                </a:solidFill>
                <a:latin typeface="微软雅黑" panose="020B0503020204020204" pitchFamily="34" charset="-122"/>
                <a:ea typeface="微软雅黑" panose="020B0503020204020204" pitchFamily="34" charset="-122"/>
              </a:endParaRPr>
            </a:p>
          </p:txBody>
        </p:sp>
        <p:sp>
          <p:nvSpPr>
            <p:cNvPr id="9" name="Freeform 5"/>
            <p:cNvSpPr>
              <a:spLocks noChangeAspect="1"/>
            </p:cNvSpPr>
            <p:nvPr/>
          </p:nvSpPr>
          <p:spPr bwMode="auto">
            <a:xfrm>
              <a:off x="971600" y="3293566"/>
              <a:ext cx="401464" cy="408234"/>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8E6"/>
            </a:solidFill>
            <a:ln>
              <a:noFill/>
            </a:ln>
            <a:effectLst/>
          </p:spPr>
          <p:txBody>
            <a:bodyPr vert="horz" wrap="square" lIns="121920" tIns="60960" rIns="121920" bIns="60960" numCol="1" anchor="t" anchorCtr="0" compatLnSpc="1"/>
            <a:lstStyle/>
            <a:p>
              <a:endParaRPr lang="zh-CN" altLang="en-US" sz="2400" dirty="0">
                <a:solidFill>
                  <a:srgbClr val="FFF8E6"/>
                </a:solidFill>
              </a:endParaRPr>
            </a:p>
          </p:txBody>
        </p:sp>
      </p:grpSp>
      <p:grpSp>
        <p:nvGrpSpPr>
          <p:cNvPr id="13" name="组合 12"/>
          <p:cNvGrpSpPr/>
          <p:nvPr/>
        </p:nvGrpSpPr>
        <p:grpSpPr>
          <a:xfrm>
            <a:off x="1062667" y="5541234"/>
            <a:ext cx="1000885" cy="779700"/>
            <a:chOff x="797000" y="4155925"/>
            <a:chExt cx="750664" cy="584775"/>
          </a:xfrm>
        </p:grpSpPr>
        <p:sp>
          <p:nvSpPr>
            <p:cNvPr id="12" name="矩形 11"/>
            <p:cNvSpPr>
              <a:spLocks noChangeAspect="1"/>
            </p:cNvSpPr>
            <p:nvPr/>
          </p:nvSpPr>
          <p:spPr>
            <a:xfrm>
              <a:off x="797000" y="4155925"/>
              <a:ext cx="750664" cy="58477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FFF8E6"/>
                </a:solidFill>
                <a:latin typeface="微软雅黑" panose="020B0503020204020204" pitchFamily="34" charset="-122"/>
                <a:ea typeface="微软雅黑" panose="020B0503020204020204" pitchFamily="34" charset="-122"/>
              </a:endParaRPr>
            </a:p>
          </p:txBody>
        </p:sp>
        <p:sp>
          <p:nvSpPr>
            <p:cNvPr id="10" name="Freeform 5"/>
            <p:cNvSpPr>
              <a:spLocks noChangeAspect="1"/>
            </p:cNvSpPr>
            <p:nvPr/>
          </p:nvSpPr>
          <p:spPr bwMode="auto">
            <a:xfrm>
              <a:off x="949896" y="4244195"/>
              <a:ext cx="401464" cy="408234"/>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8E6"/>
            </a:solidFill>
            <a:ln>
              <a:noFill/>
            </a:ln>
            <a:effectLst/>
          </p:spPr>
          <p:txBody>
            <a:bodyPr vert="horz" wrap="square" lIns="121920" tIns="60960" rIns="121920" bIns="60960" numCol="1" anchor="t" anchorCtr="0" compatLnSpc="1"/>
            <a:lstStyle/>
            <a:p>
              <a:endParaRPr lang="zh-CN" altLang="en-US" sz="2400" dirty="0">
                <a:solidFill>
                  <a:srgbClr val="FFF8E6"/>
                </a:solidFill>
              </a:endParaRPr>
            </a:p>
          </p:txBody>
        </p:sp>
      </p:grpSp>
      <p:sp>
        <p:nvSpPr>
          <p:cNvPr id="15" name="矩形: 圆角 14"/>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16" name="矩形 15"/>
          <p:cNvSpPr/>
          <p:nvPr/>
        </p:nvSpPr>
        <p:spPr>
          <a:xfrm>
            <a:off x="1140171" y="377084"/>
            <a:ext cx="6750566" cy="584775"/>
          </a:xfrm>
          <a:prstGeom prst="rect">
            <a:avLst/>
          </a:prstGeom>
        </p:spPr>
        <p:txBody>
          <a:bodyPr wrap="none">
            <a:spAutoFit/>
          </a:bodyPr>
          <a:lstStyle/>
          <a:p>
            <a:r>
              <a:rPr lang="zh-CN" altLang="en-US" sz="3200" dirty="0">
                <a:solidFill>
                  <a:srgbClr val="C00000"/>
                </a:solidFill>
                <a:latin typeface="TypeLand 康熙字典體試用版" pitchFamily="50" charset="-120"/>
                <a:ea typeface="TypeLand 康熙字典體試用版" pitchFamily="50" charset="-120"/>
              </a:rPr>
              <a:t>中国共产党创立及早年革命活动时期</a:t>
            </a:r>
            <a:endParaRPr lang="zh-CN" altLang="en-US" sz="3200" dirty="0">
              <a:solidFill>
                <a:srgbClr val="C00000"/>
              </a:solidFill>
              <a:latin typeface="TypeLand 康熙字典體試用版" pitchFamily="50" charset="-120"/>
              <a:ea typeface="TypeLand 康熙字典體試用版" pitchFamily="50" charset="-120"/>
            </a:endParaRPr>
          </a:p>
        </p:txBody>
      </p:sp>
    </p:spTree>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0-#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750" fill="hold"/>
                                        <p:tgtEl>
                                          <p:spTgt spid="2"/>
                                        </p:tgtEl>
                                        <p:attrNameLst>
                                          <p:attrName>ppt_x</p:attrName>
                                        </p:attrNameLst>
                                      </p:cBhvr>
                                      <p:tavLst>
                                        <p:tav tm="0">
                                          <p:val>
                                            <p:strVal val="1+#ppt_w/2"/>
                                          </p:val>
                                        </p:tav>
                                        <p:tav tm="100000">
                                          <p:val>
                                            <p:strVal val="#ppt_x"/>
                                          </p:val>
                                        </p:tav>
                                      </p:tavLst>
                                    </p:anim>
                                    <p:anim calcmode="lin" valueType="num">
                                      <p:cBhvr additive="base">
                                        <p:cTn id="16" dur="75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52"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Scale>
                                      <p:cBhvr>
                                        <p:cTn id="20"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4"/>
                                        </p:tgtEl>
                                        <p:attrNameLst>
                                          <p:attrName>ppt_x</p:attrName>
                                          <p:attrName>ppt_y</p:attrName>
                                        </p:attrNameLst>
                                      </p:cBhvr>
                                    </p:animMotion>
                                    <p:animEffect transition="in" filter="fade">
                                      <p:cBhvr>
                                        <p:cTn id="22" dur="1000"/>
                                        <p:tgtEl>
                                          <p:spTgt spid="14"/>
                                        </p:tgtEl>
                                      </p:cBhvr>
                                    </p:animEffect>
                                  </p:childTnLst>
                                </p:cTn>
                              </p:par>
                              <p:par>
                                <p:cTn id="23" presetID="52" presetClass="entr" presetSubtype="0" fill="hold" nodeType="withEffect">
                                  <p:stCondLst>
                                    <p:cond delay="150"/>
                                  </p:stCondLst>
                                  <p:childTnLst>
                                    <p:set>
                                      <p:cBhvr>
                                        <p:cTn id="24" dur="1" fill="hold">
                                          <p:stCondLst>
                                            <p:cond delay="0"/>
                                          </p:stCondLst>
                                        </p:cTn>
                                        <p:tgtEl>
                                          <p:spTgt spid="13"/>
                                        </p:tgtEl>
                                        <p:attrNameLst>
                                          <p:attrName>style.visibility</p:attrName>
                                        </p:attrNameLst>
                                      </p:cBhvr>
                                      <p:to>
                                        <p:strVal val="visible"/>
                                      </p:to>
                                    </p:set>
                                    <p:animScale>
                                      <p:cBhvr>
                                        <p:cTn id="2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6" dur="1000" decel="50000" fill="hold">
                                          <p:stCondLst>
                                            <p:cond delay="0"/>
                                          </p:stCondLst>
                                        </p:cTn>
                                        <p:tgtEl>
                                          <p:spTgt spid="13"/>
                                        </p:tgtEl>
                                        <p:attrNameLst>
                                          <p:attrName>ppt_x</p:attrName>
                                          <p:attrName>ppt_y</p:attrName>
                                        </p:attrNameLst>
                                      </p:cBhvr>
                                    </p:animMotion>
                                    <p:animEffect transition="in" filter="fade">
                                      <p:cBhvr>
                                        <p:cTn id="27" dur="1000"/>
                                        <p:tgtEl>
                                          <p:spTgt spid="13"/>
                                        </p:tgtEl>
                                      </p:cBhvr>
                                    </p:animEffect>
                                  </p:childTnLst>
                                </p:cTn>
                              </p:par>
                            </p:childTnLst>
                          </p:cTn>
                        </p:par>
                        <p:par>
                          <p:cTn id="28" fill="hold">
                            <p:stCondLst>
                              <p:cond delay="20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1000"/>
                                        <p:tgtEl>
                                          <p:spTgt spid="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1000"/>
                                        <p:tgtEl>
                                          <p:spTgt spid="5"/>
                                        </p:tgtEl>
                                      </p:cBhvr>
                                    </p:animEffect>
                                  </p:childTnLst>
                                </p:cTn>
                              </p:par>
                            </p:childTnLst>
                          </p:cTn>
                        </p:par>
                        <p:par>
                          <p:cTn id="35" fill="hold">
                            <p:stCondLst>
                              <p:cond delay="3000"/>
                            </p:stCondLst>
                            <p:childTnLst>
                              <p:par>
                                <p:cTn id="36" presetID="10" presetClass="entr" presetSubtype="0" fill="hold" grpId="0" nodeType="after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bldLvl="0" animBg="1"/>
      <p:bldP spid="15"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p:cNvSpPr txBox="1"/>
          <p:nvPr/>
        </p:nvSpPr>
        <p:spPr>
          <a:xfrm>
            <a:off x="5106035" y="2514600"/>
            <a:ext cx="4742180" cy="460375"/>
          </a:xfrm>
          <a:prstGeom prst="rect">
            <a:avLst/>
          </a:prstGeom>
          <a:solidFill>
            <a:srgbClr val="C00000"/>
          </a:solid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400" b="1" dirty="0">
                <a:solidFill>
                  <a:srgbClr val="FF821B"/>
                </a:solidFill>
              </a:rPr>
              <a:t>中心议题：</a:t>
            </a:r>
            <a:r>
              <a:rPr lang="zh-CN" altLang="en-US" sz="1865" dirty="0">
                <a:solidFill>
                  <a:srgbClr val="FFF8E6"/>
                </a:solidFill>
              </a:rPr>
              <a:t>国共合作的问题。</a:t>
            </a:r>
            <a:endParaRPr lang="zh-CN" altLang="en-US" sz="1865" dirty="0">
              <a:solidFill>
                <a:srgbClr val="FFF8E6"/>
              </a:solidFill>
            </a:endParaRPr>
          </a:p>
        </p:txBody>
      </p:sp>
      <p:pic>
        <p:nvPicPr>
          <p:cNvPr id="9" name="Picture 4"/>
          <p:cNvPicPr>
            <a:picLocks noChangeAspect="1" noChangeArrowheads="1"/>
          </p:cNvPicPr>
          <p:nvPr/>
        </p:nvPicPr>
        <p:blipFill>
          <a:blip r:embed="rId1">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tretch>
            <a:fillRect/>
          </a:stretch>
        </p:blipFill>
        <p:spPr bwMode="auto">
          <a:xfrm>
            <a:off x="731044" y="2868967"/>
            <a:ext cx="4135259" cy="2698489"/>
          </a:xfrm>
          <a:prstGeom prst="rect">
            <a:avLst/>
          </a:prstGeom>
          <a:extLst>
            <a:ext uri="{909E8E84-426E-40DD-AFC4-6F175D3DCCD1}">
              <a14:hiddenFill xmlns:a14="http://schemas.microsoft.com/office/drawing/2010/main">
                <a:solidFill>
                  <a:srgbClr val="FFFFFF"/>
                </a:solidFill>
              </a14:hiddenFill>
            </a:ext>
          </a:extLst>
        </p:spPr>
      </p:pic>
      <p:grpSp>
        <p:nvGrpSpPr>
          <p:cNvPr id="18" name="组合 17"/>
          <p:cNvGrpSpPr/>
          <p:nvPr/>
        </p:nvGrpSpPr>
        <p:grpSpPr>
          <a:xfrm>
            <a:off x="5226209" y="4871360"/>
            <a:ext cx="4135259" cy="877256"/>
            <a:chOff x="548283" y="4074049"/>
            <a:chExt cx="3101444" cy="657942"/>
          </a:xfrm>
        </p:grpSpPr>
        <p:sp>
          <p:nvSpPr>
            <p:cNvPr id="13" name="矩形 12"/>
            <p:cNvSpPr>
              <a:spLocks noChangeAspect="1"/>
            </p:cNvSpPr>
            <p:nvPr/>
          </p:nvSpPr>
          <p:spPr>
            <a:xfrm>
              <a:off x="548283" y="4074049"/>
              <a:ext cx="3101444" cy="657942"/>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b="1" dirty="0">
                <a:solidFill>
                  <a:srgbClr val="FFF8E6"/>
                </a:solidFill>
                <a:latin typeface="微软雅黑" panose="020B0503020204020204" pitchFamily="34" charset="-122"/>
                <a:ea typeface="微软雅黑" panose="020B0503020204020204" pitchFamily="34" charset="-122"/>
              </a:endParaRPr>
            </a:p>
          </p:txBody>
        </p:sp>
        <p:sp>
          <p:nvSpPr>
            <p:cNvPr id="10" name="矩形 9"/>
            <p:cNvSpPr/>
            <p:nvPr/>
          </p:nvSpPr>
          <p:spPr>
            <a:xfrm>
              <a:off x="548283" y="4126021"/>
              <a:ext cx="3101444" cy="530915"/>
            </a:xfrm>
            <a:prstGeom prst="rect">
              <a:avLst/>
            </a:prstGeom>
            <a:noFill/>
          </p:spPr>
          <p:txBody>
            <a:bodyPr wrap="square">
              <a:spAutoFit/>
            </a:bodyPr>
            <a:lstStyle/>
            <a:p>
              <a:pPr algn="ctr">
                <a:lnSpc>
                  <a:spcPts val="2400"/>
                </a:lnSpc>
              </a:pPr>
              <a:r>
                <a:rPr lang="zh-CN" altLang="en-US" sz="2135" b="1" dirty="0">
                  <a:solidFill>
                    <a:srgbClr val="FF821B"/>
                  </a:solidFill>
                  <a:latin typeface="微软雅黑" panose="020B0503020204020204" pitchFamily="34" charset="-122"/>
                  <a:ea typeface="微软雅黑" panose="020B0503020204020204" pitchFamily="34" charset="-122"/>
                </a:rPr>
                <a:t>时间：</a:t>
              </a:r>
              <a:r>
                <a:rPr lang="en-US" altLang="zh-CN" sz="1865" dirty="0">
                  <a:solidFill>
                    <a:srgbClr val="FFF8E6"/>
                  </a:solidFill>
                  <a:latin typeface="微软雅黑" panose="020B0503020204020204" pitchFamily="34" charset="-122"/>
                  <a:ea typeface="微软雅黑" panose="020B0503020204020204" pitchFamily="34" charset="-122"/>
                </a:rPr>
                <a:t>1923.6.12~6.20</a:t>
              </a:r>
              <a:endParaRPr lang="en-US" altLang="zh-CN" sz="1865" dirty="0">
                <a:solidFill>
                  <a:srgbClr val="FFF8E6"/>
                </a:solidFill>
                <a:latin typeface="微软雅黑" panose="020B0503020204020204" pitchFamily="34" charset="-122"/>
                <a:ea typeface="微软雅黑" panose="020B0503020204020204" pitchFamily="34" charset="-122"/>
              </a:endParaRPr>
            </a:p>
            <a:p>
              <a:pPr algn="ctr">
                <a:lnSpc>
                  <a:spcPts val="2400"/>
                </a:lnSpc>
              </a:pPr>
              <a:r>
                <a:rPr lang="zh-CN" altLang="en-US" sz="2135" b="1" dirty="0">
                  <a:solidFill>
                    <a:srgbClr val="FF821B"/>
                  </a:solidFill>
                  <a:latin typeface="微软雅黑" panose="020B0503020204020204" pitchFamily="34" charset="-122"/>
                  <a:ea typeface="微软雅黑" panose="020B0503020204020204" pitchFamily="34" charset="-122"/>
                </a:rPr>
                <a:t>地点：</a:t>
              </a:r>
              <a:r>
                <a:rPr lang="zh-CN" altLang="en-US" sz="1865" dirty="0">
                  <a:solidFill>
                    <a:srgbClr val="FFF8E6"/>
                  </a:solidFill>
                  <a:latin typeface="微软雅黑" panose="020B0503020204020204" pitchFamily="34" charset="-122"/>
                  <a:ea typeface="微软雅黑" panose="020B0503020204020204" pitchFamily="34" charset="-122"/>
                </a:rPr>
                <a:t>广州 </a:t>
              </a:r>
              <a:endParaRPr lang="zh-CN" altLang="en-US" sz="1865" dirty="0">
                <a:solidFill>
                  <a:srgbClr val="FFF8E6"/>
                </a:solidFill>
                <a:latin typeface="微软雅黑" panose="020B0503020204020204" pitchFamily="34" charset="-122"/>
                <a:ea typeface="微软雅黑" panose="020B0503020204020204" pitchFamily="34" charset="-122"/>
              </a:endParaRPr>
            </a:p>
          </p:txBody>
        </p:sp>
      </p:grpSp>
      <p:sp>
        <p:nvSpPr>
          <p:cNvPr id="12" name="矩形 11"/>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5" b="1" dirty="0">
                <a:solidFill>
                  <a:srgbClr val="FFF8E6"/>
                </a:solidFill>
                <a:latin typeface="微软雅黑" panose="020B0503020204020204" pitchFamily="34" charset="-122"/>
                <a:ea typeface="微软雅黑" panose="020B0503020204020204" pitchFamily="34" charset="-122"/>
              </a:rPr>
              <a:t>中国共产党第三次全国代表大会</a:t>
            </a:r>
            <a:endParaRPr lang="zh-CN" altLang="en-US" sz="3735" b="1" dirty="0">
              <a:solidFill>
                <a:srgbClr val="FFF8E6"/>
              </a:solidFill>
              <a:latin typeface="微软雅黑" panose="020B0503020204020204" pitchFamily="34" charset="-122"/>
              <a:ea typeface="微软雅黑" panose="020B0503020204020204" pitchFamily="34" charset="-122"/>
            </a:endParaRPr>
          </a:p>
        </p:txBody>
      </p:sp>
      <p:grpSp>
        <p:nvGrpSpPr>
          <p:cNvPr id="16" name="组合 15"/>
          <p:cNvGrpSpPr/>
          <p:nvPr/>
        </p:nvGrpSpPr>
        <p:grpSpPr>
          <a:xfrm>
            <a:off x="5106325" y="3446805"/>
            <a:ext cx="6354627" cy="1088958"/>
            <a:chOff x="3829744" y="3915271"/>
            <a:chExt cx="4765970" cy="816719"/>
          </a:xfrm>
        </p:grpSpPr>
        <p:sp>
          <p:nvSpPr>
            <p:cNvPr id="15" name="矩形 14"/>
            <p:cNvSpPr>
              <a:spLocks noChangeAspect="1"/>
            </p:cNvSpPr>
            <p:nvPr/>
          </p:nvSpPr>
          <p:spPr>
            <a:xfrm>
              <a:off x="3829745" y="3915271"/>
              <a:ext cx="4765969" cy="81671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b="1" dirty="0">
                <a:solidFill>
                  <a:srgbClr val="FFF8E6"/>
                </a:solidFill>
                <a:latin typeface="微软雅黑" panose="020B0503020204020204" pitchFamily="34" charset="-122"/>
                <a:ea typeface="微软雅黑" panose="020B0503020204020204" pitchFamily="34" charset="-122"/>
              </a:endParaRPr>
            </a:p>
          </p:txBody>
        </p:sp>
        <p:sp>
          <p:nvSpPr>
            <p:cNvPr id="4" name="TextBox 10"/>
            <p:cNvSpPr txBox="1"/>
            <p:nvPr/>
          </p:nvSpPr>
          <p:spPr>
            <a:xfrm>
              <a:off x="3829744" y="4031242"/>
              <a:ext cx="4765969" cy="561741"/>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2400" b="1" dirty="0">
                  <a:solidFill>
                    <a:srgbClr val="FF821B"/>
                  </a:solidFill>
                </a:rPr>
                <a:t>历史意义：</a:t>
              </a:r>
              <a:r>
                <a:rPr lang="zh-CN" altLang="en-US" sz="1865" dirty="0">
                  <a:solidFill>
                    <a:srgbClr val="FFF8E6"/>
                  </a:solidFill>
                </a:rPr>
                <a:t>它对于加速中国革命的步伐，促进反帝反封建的人民大革命的高潮，具有重大的意义。 </a:t>
              </a:r>
              <a:endParaRPr lang="zh-CN" altLang="en-US" sz="1865" dirty="0">
                <a:solidFill>
                  <a:srgbClr val="FFF8E6"/>
                </a:solidFill>
              </a:endParaRPr>
            </a:p>
          </p:txBody>
        </p:sp>
      </p:grpSp>
      <p:sp>
        <p:nvSpPr>
          <p:cNvPr id="19" name="矩形: 圆角 18"/>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20" name="矩形 19"/>
          <p:cNvSpPr/>
          <p:nvPr/>
        </p:nvSpPr>
        <p:spPr>
          <a:xfrm>
            <a:off x="1140171" y="377084"/>
            <a:ext cx="6750566" cy="584775"/>
          </a:xfrm>
          <a:prstGeom prst="rect">
            <a:avLst/>
          </a:prstGeom>
        </p:spPr>
        <p:txBody>
          <a:bodyPr wrap="none">
            <a:spAutoFit/>
          </a:bodyPr>
          <a:lstStyle/>
          <a:p>
            <a:r>
              <a:rPr lang="zh-CN" altLang="en-US" sz="3200" dirty="0">
                <a:solidFill>
                  <a:srgbClr val="C00000"/>
                </a:solidFill>
                <a:latin typeface="TypeLand 康熙字典體試用版" pitchFamily="50" charset="-120"/>
                <a:ea typeface="TypeLand 康熙字典體試用版" pitchFamily="50" charset="-120"/>
              </a:rPr>
              <a:t>中国共产党创立及早年革命活动时期</a:t>
            </a:r>
            <a:endParaRPr lang="zh-CN" altLang="en-US" sz="3200" dirty="0">
              <a:solidFill>
                <a:srgbClr val="C00000"/>
              </a:solidFill>
              <a:latin typeface="TypeLand 康熙字典體試用版" pitchFamily="50" charset="-120"/>
              <a:ea typeface="TypeLand 康熙字典體試用版" pitchFamily="50" charset="-120"/>
            </a:endParaRPr>
          </a:p>
        </p:txBody>
      </p:sp>
    </p:spTree>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1000" fill="hold"/>
                                        <p:tgtEl>
                                          <p:spTgt spid="18"/>
                                        </p:tgtEl>
                                        <p:attrNameLst>
                                          <p:attrName>ppt_x</p:attrName>
                                        </p:attrNameLst>
                                      </p:cBhvr>
                                      <p:tavLst>
                                        <p:tav tm="0">
                                          <p:val>
                                            <p:strVal val="#ppt_x"/>
                                          </p:val>
                                        </p:tav>
                                        <p:tav tm="100000">
                                          <p:val>
                                            <p:strVal val="#ppt_x"/>
                                          </p:val>
                                        </p:tav>
                                      </p:tavLst>
                                    </p:anim>
                                    <p:anim calcmode="lin" valueType="num">
                                      <p:cBhvr additive="base">
                                        <p:cTn id="20" dur="100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750"/>
                                        <p:tgtEl>
                                          <p:spTgt spid="3"/>
                                        </p:tgtEl>
                                      </p:cBhvr>
                                    </p:animEffect>
                                  </p:childTnLst>
                                </p:cTn>
                              </p:par>
                              <p:par>
                                <p:cTn id="25" presetID="10"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2" grpId="0" bldLvl="0" animBg="1"/>
      <p:bldP spid="1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4200"/>
                    </a14:imgEffect>
                  </a14:imgLayer>
                </a14:imgProps>
              </a:ext>
            </a:extLst>
          </a:blip>
          <a:stretch>
            <a:fillRect/>
          </a:stretch>
        </p:blipFill>
        <p:spPr>
          <a:xfrm>
            <a:off x="176047" y="3581400"/>
            <a:ext cx="1562100" cy="3276600"/>
          </a:xfrm>
          <a:prstGeom prst="rect">
            <a:avLst/>
          </a:prstGeom>
        </p:spPr>
      </p:pic>
      <p:pic>
        <p:nvPicPr>
          <p:cNvPr id="2" name="图片 1"/>
          <p:cNvPicPr>
            <a:picLocks noChangeAspect="1"/>
          </p:cNvPicPr>
          <p:nvPr/>
        </p:nvPicPr>
        <p:blipFill rotWithShape="1">
          <a:blip r:embed="rId3" cstate="email"/>
          <a:srcRect/>
          <a:stretch>
            <a:fillRect/>
          </a:stretch>
        </p:blipFill>
        <p:spPr>
          <a:xfrm>
            <a:off x="1298992" y="5141929"/>
            <a:ext cx="3186242" cy="1734457"/>
          </a:xfrm>
          <a:prstGeom prst="rect">
            <a:avLst/>
          </a:prstGeom>
        </p:spPr>
      </p:pic>
      <p:grpSp>
        <p:nvGrpSpPr>
          <p:cNvPr id="126" name="组合 125"/>
          <p:cNvGrpSpPr/>
          <p:nvPr/>
        </p:nvGrpSpPr>
        <p:grpSpPr>
          <a:xfrm>
            <a:off x="2042813" y="1701769"/>
            <a:ext cx="2232000" cy="2232000"/>
            <a:chOff x="3851921" y="107991"/>
            <a:chExt cx="1792566" cy="1792567"/>
          </a:xfrm>
        </p:grpSpPr>
        <p:sp>
          <p:nvSpPr>
            <p:cNvPr id="127"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任意多边形 127"/>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 name="直接连接符 4"/>
          <p:cNvCxnSpPr/>
          <p:nvPr/>
        </p:nvCxnSpPr>
        <p:spPr>
          <a:xfrm>
            <a:off x="5246515" y="1976222"/>
            <a:ext cx="6120000" cy="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5169025" y="988171"/>
            <a:ext cx="3560911" cy="830997"/>
            <a:chOff x="5169025" y="988171"/>
            <a:chExt cx="3560911" cy="830997"/>
          </a:xfrm>
        </p:grpSpPr>
        <p:sp>
          <p:nvSpPr>
            <p:cNvPr id="8" name="矩形 7"/>
            <p:cNvSpPr/>
            <p:nvPr/>
          </p:nvSpPr>
          <p:spPr>
            <a:xfrm>
              <a:off x="5169025" y="988171"/>
              <a:ext cx="1447832" cy="830997"/>
            </a:xfrm>
            <a:prstGeom prst="rect">
              <a:avLst/>
            </a:prstGeom>
          </p:spPr>
          <p:txBody>
            <a:bodyPr wrap="none">
              <a:spAutoFit/>
            </a:bodyPr>
            <a:lstStyle/>
            <a:p>
              <a:r>
                <a:rPr lang="zh-CN" altLang="en-US" sz="4800" b="1" dirty="0">
                  <a:solidFill>
                    <a:srgbClr val="C00000"/>
                  </a:solidFill>
                  <a:latin typeface="TypeLand 康熙字典體試用版" pitchFamily="50" charset="-120"/>
                  <a:ea typeface="TypeLand 康熙字典體試用版" pitchFamily="50" charset="-120"/>
                  <a:cs typeface="方正苏新诗柳楷简体-yolan" panose="02000000000000000000" pitchFamily="2" charset="-122"/>
                </a:rPr>
                <a:t>前言</a:t>
              </a:r>
              <a:endParaRPr lang="zh-CN" altLang="en-US" sz="4800" b="1" i="0" dirty="0">
                <a:solidFill>
                  <a:srgbClr val="C00000"/>
                </a:solidFill>
                <a:latin typeface="TypeLand 康熙字典體試用版" pitchFamily="50" charset="-120"/>
                <a:ea typeface="TypeLand 康熙字典體試用版" pitchFamily="50" charset="-120"/>
                <a:cs typeface="方正苏新诗柳楷简体-yolan" panose="02000000000000000000" pitchFamily="2" charset="-122"/>
              </a:endParaRPr>
            </a:p>
          </p:txBody>
        </p:sp>
        <p:sp>
          <p:nvSpPr>
            <p:cNvPr id="13" name="矩形 12"/>
            <p:cNvSpPr/>
            <p:nvPr/>
          </p:nvSpPr>
          <p:spPr>
            <a:xfrm>
              <a:off x="6591209" y="1080505"/>
              <a:ext cx="2138727" cy="646331"/>
            </a:xfrm>
            <a:prstGeom prst="rect">
              <a:avLst/>
            </a:prstGeom>
          </p:spPr>
          <p:txBody>
            <a:bodyPr wrap="none">
              <a:spAutoFit/>
            </a:bodyPr>
            <a:lstStyle/>
            <a:p>
              <a:r>
                <a:rPr lang="en-US" altLang="zh-CN" sz="3600" i="0" dirty="0">
                  <a:solidFill>
                    <a:srgbClr val="C00000"/>
                  </a:solidFill>
                  <a:latin typeface="方正清刻本悦宋简体" panose="02000000000000000000" pitchFamily="2" charset="-122"/>
                  <a:ea typeface="方正清刻本悦宋简体" panose="02000000000000000000" pitchFamily="2" charset="-122"/>
                  <a:cs typeface="方正苏新诗柳楷简体-yolan" panose="02000000000000000000" pitchFamily="2" charset="-122"/>
                </a:rPr>
                <a:t>QIAN YAN</a:t>
              </a:r>
              <a:endParaRPr lang="zh-CN" altLang="en-US" sz="3600" i="0" dirty="0">
                <a:solidFill>
                  <a:srgbClr val="C00000"/>
                </a:solidFill>
                <a:latin typeface="方正清刻本悦宋简体" panose="02000000000000000000" pitchFamily="2" charset="-122"/>
                <a:ea typeface="方正清刻本悦宋简体" panose="02000000000000000000" pitchFamily="2" charset="-122"/>
                <a:cs typeface="方正苏新诗柳楷简体-yolan" panose="02000000000000000000" pitchFamily="2" charset="-122"/>
              </a:endParaRPr>
            </a:p>
          </p:txBody>
        </p:sp>
      </p:grpSp>
      <p:sp>
        <p:nvSpPr>
          <p:cNvPr id="10" name="矩形 9"/>
          <p:cNvSpPr/>
          <p:nvPr/>
        </p:nvSpPr>
        <p:spPr>
          <a:xfrm>
            <a:off x="5169024" y="2193119"/>
            <a:ext cx="6387975" cy="3831818"/>
          </a:xfrm>
          <a:prstGeom prst="rect">
            <a:avLst/>
          </a:prstGeom>
        </p:spPr>
        <p:txBody>
          <a:bodyPr wrap="square">
            <a:spAutoFit/>
          </a:bodyPr>
          <a:lstStyle/>
          <a:p>
            <a:pPr>
              <a:lnSpc>
                <a:spcPct val="150000"/>
              </a:lnSpc>
            </a:pPr>
            <a:r>
              <a:rPr lang="zh-CN" altLang="en-US" dirty="0">
                <a:solidFill>
                  <a:srgbClr val="663300"/>
                </a:solidFill>
                <a:latin typeface="汉仪大宋简" panose="02010609000101010101" pitchFamily="49" charset="-122"/>
                <a:ea typeface="汉仪大宋简" panose="02010609000101010101" pitchFamily="49" charset="-122"/>
              </a:rPr>
              <a:t>    中国共产党在近百年艰辛的奋斗历史中，积累了大量的党建经验、斗争经验、执政经验、社会主义建设的经验等，以及经受挫折失败的教训，是我们宝贵的财富。这些经验是几代中国共产党人的智慧结晶，是我们治党治国的宝贵精神财富。</a:t>
            </a:r>
            <a:endParaRPr lang="zh-CN" altLang="en-US" dirty="0">
              <a:solidFill>
                <a:srgbClr val="663300"/>
              </a:solidFill>
              <a:latin typeface="汉仪大宋简" panose="02010609000101010101" pitchFamily="49" charset="-122"/>
              <a:ea typeface="汉仪大宋简" panose="02010609000101010101" pitchFamily="49" charset="-122"/>
            </a:endParaRPr>
          </a:p>
          <a:p>
            <a:pPr>
              <a:lnSpc>
                <a:spcPct val="150000"/>
              </a:lnSpc>
            </a:pPr>
            <a:r>
              <a:rPr lang="zh-CN" altLang="en-US" dirty="0">
                <a:solidFill>
                  <a:srgbClr val="663300"/>
                </a:solidFill>
                <a:latin typeface="汉仪大宋简" panose="02010609000101010101" pitchFamily="49" charset="-122"/>
                <a:ea typeface="汉仪大宋简" panose="02010609000101010101" pitchFamily="49" charset="-122"/>
              </a:rPr>
              <a:t>    认真学习党史既是一次把握规律、把握未来的理论学习，也是一次坚定信仰、坚定方向的党性教育。通过学习必将增强我们对党的感情认同、理论认同、政治认同。对继承和发扬光荣革命传统、党的优良作风，对提高自己的认识能力和处理实际问题的能力都是十分必要的和有益的。</a:t>
            </a:r>
            <a:endParaRPr lang="zh-CN" altLang="en-US" dirty="0">
              <a:solidFill>
                <a:srgbClr val="663300"/>
              </a:solidFill>
              <a:latin typeface="汉仪大宋简" panose="02010609000101010101" pitchFamily="49" charset="-122"/>
              <a:ea typeface="汉仪大宋简" panose="02010609000101010101" pitchFamily="49" charset="-122"/>
            </a:endParaRPr>
          </a:p>
        </p:txBody>
      </p:sp>
      <p:pic>
        <p:nvPicPr>
          <p:cNvPr id="16" name="图片 15"/>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5355"/>
                    </a14:imgEffect>
                  </a14:imgLayer>
                </a14:imgProps>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20" name="矩形: 圆角 19"/>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42" presetClass="entr" presetSubtype="0"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1000"/>
                                  </p:stCondLst>
                                  <p:childTnLst>
                                    <p:set>
                                      <p:cBhvr>
                                        <p:cTn id="18" dur="1" fill="hold">
                                          <p:stCondLst>
                                            <p:cond delay="0"/>
                                          </p:stCondLst>
                                        </p:cTn>
                                        <p:tgtEl>
                                          <p:spTgt spid="126"/>
                                        </p:tgtEl>
                                        <p:attrNameLst>
                                          <p:attrName>style.visibility</p:attrName>
                                        </p:attrNameLst>
                                      </p:cBhvr>
                                      <p:to>
                                        <p:strVal val="visible"/>
                                      </p:to>
                                    </p:set>
                                    <p:anim calcmode="lin" valueType="num">
                                      <p:cBhvr>
                                        <p:cTn id="19" dur="500" fill="hold"/>
                                        <p:tgtEl>
                                          <p:spTgt spid="126"/>
                                        </p:tgtEl>
                                        <p:attrNameLst>
                                          <p:attrName>ppt_w</p:attrName>
                                        </p:attrNameLst>
                                      </p:cBhvr>
                                      <p:tavLst>
                                        <p:tav tm="0">
                                          <p:val>
                                            <p:fltVal val="0"/>
                                          </p:val>
                                        </p:tav>
                                        <p:tav tm="100000">
                                          <p:val>
                                            <p:strVal val="#ppt_w"/>
                                          </p:val>
                                        </p:tav>
                                      </p:tavLst>
                                    </p:anim>
                                    <p:anim calcmode="lin" valueType="num">
                                      <p:cBhvr>
                                        <p:cTn id="20" dur="500" fill="hold"/>
                                        <p:tgtEl>
                                          <p:spTgt spid="126"/>
                                        </p:tgtEl>
                                        <p:attrNameLst>
                                          <p:attrName>ppt_h</p:attrName>
                                        </p:attrNameLst>
                                      </p:cBhvr>
                                      <p:tavLst>
                                        <p:tav tm="0">
                                          <p:val>
                                            <p:fltVal val="0"/>
                                          </p:val>
                                        </p:tav>
                                        <p:tav tm="100000">
                                          <p:val>
                                            <p:strVal val="#ppt_h"/>
                                          </p:val>
                                        </p:tav>
                                      </p:tavLst>
                                    </p:anim>
                                    <p:animEffect transition="in" filter="fade">
                                      <p:cBhvr>
                                        <p:cTn id="21" dur="500"/>
                                        <p:tgtEl>
                                          <p:spTgt spid="126"/>
                                        </p:tgtEl>
                                      </p:cBhvr>
                                    </p:animEffect>
                                  </p:childTnLst>
                                </p:cTn>
                              </p:par>
                              <p:par>
                                <p:cTn id="22" presetID="26" presetClass="emph" presetSubtype="0" fill="hold" nodeType="withEffect">
                                  <p:stCondLst>
                                    <p:cond delay="1500"/>
                                  </p:stCondLst>
                                  <p:childTnLst>
                                    <p:animEffect transition="out" filter="fade">
                                      <p:cBhvr>
                                        <p:cTn id="23" dur="500" tmFilter="0, 0; .2, .5; .8, .5; 1, 0"/>
                                        <p:tgtEl>
                                          <p:spTgt spid="126"/>
                                        </p:tgtEl>
                                      </p:cBhvr>
                                    </p:animEffect>
                                    <p:animScale>
                                      <p:cBhvr>
                                        <p:cTn id="24" dur="250" autoRev="1" fill="hold"/>
                                        <p:tgtEl>
                                          <p:spTgt spid="126"/>
                                        </p:tgtEl>
                                      </p:cBhvr>
                                      <p:by x="105000" y="105000"/>
                                    </p:animScale>
                                  </p:childTnLst>
                                </p:cTn>
                              </p:par>
                              <p:par>
                                <p:cTn id="25" presetID="22" presetClass="entr" presetSubtype="8" fill="hold"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par>
                                <p:cTn id="28" presetID="22" presetClass="entr" presetSubtype="8" fill="hold" nodeType="withEffect">
                                  <p:stCondLst>
                                    <p:cond delay="250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42" presetClass="entr" presetSubtype="0" fill="hold" grpId="0" nodeType="withEffect">
                                  <p:stCondLst>
                                    <p:cond delay="2750"/>
                                  </p:stCondLst>
                                  <p:iterate type="lt">
                                    <p:tmPct val="1554"/>
                                  </p:iterate>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7417"/>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73533" y="324294"/>
            <a:ext cx="2581156"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大革命时期</a:t>
            </a:r>
            <a:endParaRPr lang="zh-CN" altLang="en-US" sz="3600" dirty="0">
              <a:solidFill>
                <a:srgbClr val="C00000"/>
              </a:solidFill>
              <a:latin typeface="TypeLand 康熙字典體試用版" pitchFamily="50" charset="-120"/>
              <a:ea typeface="TypeLand 康熙字典體試用版" pitchFamily="50" charset="-120"/>
            </a:endParaRPr>
          </a:p>
        </p:txBody>
      </p:sp>
      <p:pic>
        <p:nvPicPr>
          <p:cNvPr id="4" name="Picture 2"/>
          <p:cNvPicPr>
            <a:picLocks noChangeAspect="1" noChangeArrowheads="1"/>
          </p:cNvPicPr>
          <p:nvPr/>
        </p:nvPicPr>
        <p:blipFill>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bwMode="auto">
          <a:xfrm>
            <a:off x="667306" y="1756429"/>
            <a:ext cx="3798133" cy="2930856"/>
          </a:xfrm>
          <a:prstGeom prst="rect">
            <a:avLst/>
          </a:prstGeom>
        </p:spPr>
      </p:pic>
      <p:grpSp>
        <p:nvGrpSpPr>
          <p:cNvPr id="17" name="组合 16"/>
          <p:cNvGrpSpPr/>
          <p:nvPr/>
        </p:nvGrpSpPr>
        <p:grpSpPr>
          <a:xfrm>
            <a:off x="662783" y="4965169"/>
            <a:ext cx="3802656" cy="1242145"/>
            <a:chOff x="497087" y="3723877"/>
            <a:chExt cx="2851992" cy="931609"/>
          </a:xfrm>
        </p:grpSpPr>
        <p:sp>
          <p:nvSpPr>
            <p:cNvPr id="15" name="矩形 14"/>
            <p:cNvSpPr/>
            <p:nvPr/>
          </p:nvSpPr>
          <p:spPr>
            <a:xfrm>
              <a:off x="497087" y="3723877"/>
              <a:ext cx="2851992" cy="93160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TextBox 9"/>
            <p:cNvSpPr txBox="1"/>
            <p:nvPr/>
          </p:nvSpPr>
          <p:spPr>
            <a:xfrm>
              <a:off x="500479" y="3772624"/>
              <a:ext cx="2848600" cy="807818"/>
            </a:xfrm>
            <a:prstGeom prst="rect">
              <a:avLst/>
            </a:prstGeom>
            <a:noFill/>
            <a:ln>
              <a:noFill/>
            </a:ln>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gn="ctr"/>
              <a:r>
                <a:rPr lang="zh-CN" altLang="en-US" sz="2135" b="1" dirty="0">
                  <a:solidFill>
                    <a:srgbClr val="FFF8E6"/>
                  </a:solidFill>
                </a:rPr>
                <a:t>孙中山与国民党第一次全国代表大会代表们步出会场</a:t>
              </a:r>
              <a:endParaRPr lang="zh-CN" altLang="en-US" sz="2135" b="1" dirty="0">
                <a:solidFill>
                  <a:srgbClr val="FFF8E6"/>
                </a:solidFill>
              </a:endParaRPr>
            </a:p>
          </p:txBody>
        </p:sp>
      </p:grpSp>
      <p:grpSp>
        <p:nvGrpSpPr>
          <p:cNvPr id="18" name="组合 17"/>
          <p:cNvGrpSpPr/>
          <p:nvPr/>
        </p:nvGrpSpPr>
        <p:grpSpPr>
          <a:xfrm>
            <a:off x="4782883" y="5397411"/>
            <a:ext cx="6784103" cy="809904"/>
            <a:chOff x="3587162" y="4048059"/>
            <a:chExt cx="5088077" cy="607428"/>
          </a:xfrm>
        </p:grpSpPr>
        <p:sp>
          <p:nvSpPr>
            <p:cNvPr id="16" name="矩形 15"/>
            <p:cNvSpPr/>
            <p:nvPr/>
          </p:nvSpPr>
          <p:spPr>
            <a:xfrm>
              <a:off x="3587162" y="4048059"/>
              <a:ext cx="5088077" cy="607428"/>
            </a:xfrm>
            <a:prstGeom prst="rect">
              <a:avLst/>
            </a:prstGeom>
            <a:solidFill>
              <a:srgbClr val="5F0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TextBox 11"/>
            <p:cNvSpPr txBox="1"/>
            <p:nvPr/>
          </p:nvSpPr>
          <p:spPr>
            <a:xfrm>
              <a:off x="3719542" y="4090163"/>
              <a:ext cx="4823316" cy="500233"/>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ct val="100000"/>
                </a:lnSpc>
              </a:pPr>
              <a:r>
                <a:rPr lang="zh-CN" altLang="en-US" sz="1865" dirty="0">
                  <a:solidFill>
                    <a:srgbClr val="FFF8E6"/>
                  </a:solidFill>
                </a:rPr>
                <a:t>国民党第一次全国代表大会，标志着以国共合作为核心的各革命阶级的统一战线的正式建立，成为革命高涨的起点。</a:t>
              </a:r>
              <a:endParaRPr lang="zh-CN" altLang="en-US" sz="1865" dirty="0">
                <a:solidFill>
                  <a:srgbClr val="FFF8E6"/>
                </a:solidFill>
              </a:endParaRPr>
            </a:p>
          </p:txBody>
        </p:sp>
      </p:grpSp>
      <p:grpSp>
        <p:nvGrpSpPr>
          <p:cNvPr id="14" name="组合 13"/>
          <p:cNvGrpSpPr/>
          <p:nvPr/>
        </p:nvGrpSpPr>
        <p:grpSpPr>
          <a:xfrm>
            <a:off x="4782884" y="1705102"/>
            <a:ext cx="4968673" cy="830997"/>
            <a:chOff x="3780691" y="1298881"/>
            <a:chExt cx="3726505" cy="623248"/>
          </a:xfrm>
        </p:grpSpPr>
        <p:sp>
          <p:nvSpPr>
            <p:cNvPr id="10" name="TextBox 5"/>
            <p:cNvSpPr txBox="1"/>
            <p:nvPr/>
          </p:nvSpPr>
          <p:spPr>
            <a:xfrm>
              <a:off x="4252323" y="1298881"/>
              <a:ext cx="3254873" cy="623248"/>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r>
                <a:rPr lang="zh-CN" altLang="en-US" sz="3200" b="1" dirty="0">
                  <a:solidFill>
                    <a:srgbClr val="C00000"/>
                  </a:solidFill>
                </a:rPr>
                <a:t>第一次国共合作的实现</a:t>
              </a:r>
              <a:endParaRPr lang="zh-CN" altLang="en-US" sz="3200" b="1" dirty="0">
                <a:solidFill>
                  <a:srgbClr val="C00000"/>
                </a:solidFill>
              </a:endParaRPr>
            </a:p>
          </p:txBody>
        </p:sp>
        <p:sp>
          <p:nvSpPr>
            <p:cNvPr id="13" name="Freeform 5"/>
            <p:cNvSpPr>
              <a:spLocks noChangeAspect="1"/>
            </p:cNvSpPr>
            <p:nvPr/>
          </p:nvSpPr>
          <p:spPr bwMode="auto">
            <a:xfrm>
              <a:off x="3780691" y="1422099"/>
              <a:ext cx="401464" cy="408234"/>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C00000"/>
            </a:solidFill>
            <a:ln>
              <a:noFill/>
            </a:ln>
            <a:effectLst/>
          </p:spPr>
          <p:txBody>
            <a:bodyPr vert="horz" wrap="square" lIns="121920" tIns="60960" rIns="121920" bIns="60960" numCol="1" anchor="t" anchorCtr="0" compatLnSpc="1"/>
            <a:lstStyle/>
            <a:p>
              <a:endParaRPr lang="zh-CN" altLang="en-US" sz="2400" dirty="0">
                <a:solidFill>
                  <a:srgbClr val="FFF8E6"/>
                </a:solidFill>
              </a:endParaRPr>
            </a:p>
          </p:txBody>
        </p:sp>
      </p:grpSp>
      <p:sp>
        <p:nvSpPr>
          <p:cNvPr id="19" name="矩形: 圆角 18"/>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390" y="2477168"/>
            <a:ext cx="5151989" cy="2889594"/>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360"/>
                                          </p:val>
                                        </p:tav>
                                        <p:tav tm="100000">
                                          <p:val>
                                            <p:fltVal val="0"/>
                                          </p:val>
                                        </p:tav>
                                      </p:tavLst>
                                    </p:anim>
                                    <p:animEffect transition="in" filter="fade">
                                      <p:cBhvr>
                                        <p:cTn id="10" dur="1000"/>
                                        <p:tgtEl>
                                          <p:spTgt spid="4"/>
                                        </p:tgtEl>
                                      </p:cBhvr>
                                    </p:animEffect>
                                  </p:childTnLst>
                                </p:cTn>
                              </p:par>
                              <p:par>
                                <p:cTn id="11" presetID="22" presetClass="entr" presetSubtype="8" fill="hold" nodeType="withEffect">
                                  <p:stCondLst>
                                    <p:cond delay="25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750"/>
                                        <p:tgtEl>
                                          <p:spTgt spid="17"/>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1000"/>
                                        <p:tgtEl>
                                          <p:spTgt spid="14"/>
                                        </p:tgtEl>
                                      </p:cBhvr>
                                    </p:animEffect>
                                  </p:childTnLst>
                                </p:cTn>
                              </p:par>
                              <p:par>
                                <p:cTn id="18" presetID="22" presetClass="entr" presetSubtype="8"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1000"/>
                                        <p:tgtEl>
                                          <p:spTgt spid="18"/>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3812116" y="4893226"/>
            <a:ext cx="3590400" cy="5079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a:solidFill>
                  <a:srgbClr val="FFF8E6"/>
                </a:solidFill>
                <a:latin typeface="微软雅黑" panose="020B0503020204020204" pitchFamily="34" charset="-122"/>
                <a:ea typeface="微软雅黑" panose="020B0503020204020204" pitchFamily="34" charset="-122"/>
              </a:rPr>
              <a:t>湖南农民运动</a:t>
            </a: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2" name="矩形 1"/>
          <p:cNvSpPr/>
          <p:nvPr/>
        </p:nvSpPr>
        <p:spPr>
          <a:xfrm>
            <a:off x="1230960" y="313313"/>
            <a:ext cx="2581156"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大革命时期</a:t>
            </a:r>
            <a:endParaRPr lang="zh-CN" altLang="en-US" sz="3600" dirty="0">
              <a:solidFill>
                <a:srgbClr val="C00000"/>
              </a:solidFill>
              <a:latin typeface="TypeLand 康熙字典體試用版" pitchFamily="50" charset="-120"/>
              <a:ea typeface="TypeLand 康熙字典體試用版" pitchFamily="50" charset="-120"/>
            </a:endParaRPr>
          </a:p>
        </p:txBody>
      </p:sp>
      <p:pic>
        <p:nvPicPr>
          <p:cNvPr id="3" name="Picture 4" descr="F2004092219264400000"/>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7651123" y="2533581"/>
            <a:ext cx="3573136" cy="2251171"/>
          </a:xfrm>
          <a:prstGeom prst="rect">
            <a:avLst/>
          </a:prstGeom>
        </p:spPr>
      </p:pic>
      <p:sp>
        <p:nvSpPr>
          <p:cNvPr id="5" name="矩形 4"/>
          <p:cNvSpPr/>
          <p:nvPr/>
        </p:nvSpPr>
        <p:spPr>
          <a:xfrm>
            <a:off x="3812116" y="5445224"/>
            <a:ext cx="7412141" cy="954300"/>
          </a:xfrm>
          <a:prstGeom prst="rect">
            <a:avLst/>
          </a:prstGeom>
          <a:noFill/>
        </p:spPr>
        <p:txBody>
          <a:bodyPr wrap="square" rtlCol="0">
            <a:spAutoFit/>
          </a:bodyPr>
          <a:lstStyle/>
          <a:p>
            <a:pPr algn="just"/>
            <a:r>
              <a:rPr lang="zh-CN" altLang="en-US" sz="1865" dirty="0">
                <a:solidFill>
                  <a:srgbClr val="5F0F05"/>
                </a:solidFill>
                <a:latin typeface="微软雅黑" panose="020B0503020204020204" pitchFamily="34" charset="-122"/>
                <a:ea typeface="微软雅黑" panose="020B0503020204020204" pitchFamily="34" charset="-122"/>
              </a:rPr>
              <a:t>南方，广东革命政府进行了统一广东的战争；北方，由于国共两党的共同组织和发动，反奉倒段群众运动此起彼伏。这一切都预示着全国性革命高潮的到来。</a:t>
            </a:r>
            <a:endParaRPr lang="zh-CN" altLang="en-US" sz="1865" dirty="0">
              <a:solidFill>
                <a:srgbClr val="5F0F05"/>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a:xfrm>
            <a:off x="1007437" y="2533583"/>
            <a:ext cx="2571676" cy="2976068"/>
          </a:xfrm>
          <a:prstGeom prst="rect">
            <a:avLst/>
          </a:prstGeom>
        </p:spPr>
      </p:pic>
      <p:pic>
        <p:nvPicPr>
          <p:cNvPr id="7" name="图片 6"/>
          <p:cNvPicPr>
            <a:picLocks noChangeAspect="1"/>
          </p:cNvPicPr>
          <p:nvPr/>
        </p:nvPicPr>
        <p:blipFill>
          <a:blip r:embed="rId5">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3829380" y="2533581"/>
            <a:ext cx="3573136" cy="2251171"/>
          </a:xfrm>
          <a:prstGeom prst="rect">
            <a:avLst/>
          </a:prstGeom>
        </p:spPr>
      </p:pic>
      <p:sp>
        <p:nvSpPr>
          <p:cNvPr id="11" name="矩形 10"/>
          <p:cNvSpPr/>
          <p:nvPr/>
        </p:nvSpPr>
        <p:spPr>
          <a:xfrm>
            <a:off x="1007437" y="1521562"/>
            <a:ext cx="10216823" cy="81669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rgbClr val="FFF8E6"/>
                </a:solidFill>
                <a:latin typeface="微软雅黑" panose="020B0503020204020204" pitchFamily="34" charset="-122"/>
                <a:ea typeface="微软雅黑" panose="020B0503020204020204" pitchFamily="34" charset="-122"/>
              </a:rPr>
              <a:t>国民革命运动的兴起和高潮的到来</a:t>
            </a:r>
            <a:endParaRPr lang="zh-CN" altLang="en-US" sz="3200" b="1" dirty="0">
              <a:solidFill>
                <a:srgbClr val="FFF8E6"/>
              </a:solidFill>
              <a:latin typeface="微软雅黑" panose="020B0503020204020204" pitchFamily="34" charset="-122"/>
              <a:ea typeface="微软雅黑" panose="020B0503020204020204" pitchFamily="34" charset="-122"/>
            </a:endParaRPr>
          </a:p>
        </p:txBody>
      </p:sp>
      <p:grpSp>
        <p:nvGrpSpPr>
          <p:cNvPr id="13" name="组合 12"/>
          <p:cNvGrpSpPr/>
          <p:nvPr/>
        </p:nvGrpSpPr>
        <p:grpSpPr>
          <a:xfrm>
            <a:off x="1007435" y="5637962"/>
            <a:ext cx="2571677" cy="728270"/>
            <a:chOff x="953317" y="3937205"/>
            <a:chExt cx="1928758" cy="546202"/>
          </a:xfrm>
        </p:grpSpPr>
        <p:sp>
          <p:nvSpPr>
            <p:cNvPr id="12" name="矩形 11"/>
            <p:cNvSpPr/>
            <p:nvPr/>
          </p:nvSpPr>
          <p:spPr>
            <a:xfrm>
              <a:off x="953319" y="3937205"/>
              <a:ext cx="1928756" cy="546202"/>
            </a:xfrm>
            <a:prstGeom prst="rect">
              <a:avLst/>
            </a:prstGeom>
            <a:solidFill>
              <a:srgbClr val="5F0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solidFill>
                  <a:srgbClr val="FFF8E6"/>
                </a:solidFill>
                <a:latin typeface="微软雅黑" panose="020B0503020204020204" pitchFamily="34" charset="-122"/>
                <a:ea typeface="微软雅黑" panose="020B0503020204020204" pitchFamily="34" charset="-122"/>
              </a:endParaRPr>
            </a:p>
          </p:txBody>
        </p:sp>
        <p:sp>
          <p:nvSpPr>
            <p:cNvPr id="9" name="Rectangle 6"/>
            <p:cNvSpPr/>
            <p:nvPr/>
          </p:nvSpPr>
          <p:spPr>
            <a:xfrm>
              <a:off x="953317" y="3960187"/>
              <a:ext cx="1928758" cy="500233"/>
            </a:xfrm>
            <a:prstGeom prst="rect">
              <a:avLst/>
            </a:prstGeom>
            <a:noFill/>
          </p:spPr>
          <p:txBody>
            <a:bodyPr wrap="square" rtlCol="0">
              <a:spAutoFit/>
            </a:bodyPr>
            <a:lstStyle/>
            <a:p>
              <a:pPr algn="ctr"/>
              <a:r>
                <a:rPr lang="zh-CN" altLang="en-US" sz="1865" dirty="0">
                  <a:solidFill>
                    <a:srgbClr val="FFF8E6"/>
                  </a:solidFill>
                  <a:latin typeface="微软雅黑" panose="020B0503020204020204" pitchFamily="34" charset="-122"/>
                  <a:ea typeface="微软雅黑" panose="020B0503020204020204" pitchFamily="34" charset="-122"/>
                </a:rPr>
                <a:t>广东海陆丰农民运动领导人：澎湃</a:t>
              </a:r>
              <a:endParaRPr lang="zh-CN" altLang="en-US" sz="1865" dirty="0">
                <a:solidFill>
                  <a:srgbClr val="FFF8E6"/>
                </a:solidFill>
                <a:latin typeface="微软雅黑" panose="020B0503020204020204" pitchFamily="34" charset="-122"/>
                <a:ea typeface="微软雅黑" panose="020B0503020204020204" pitchFamily="34" charset="-122"/>
              </a:endParaRPr>
            </a:p>
          </p:txBody>
        </p:sp>
      </p:grpSp>
      <p:sp>
        <p:nvSpPr>
          <p:cNvPr id="15" name="矩形 14"/>
          <p:cNvSpPr/>
          <p:nvPr/>
        </p:nvSpPr>
        <p:spPr>
          <a:xfrm>
            <a:off x="7651123" y="4893226"/>
            <a:ext cx="3573136" cy="5079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a:solidFill>
                  <a:srgbClr val="FFF8E6"/>
                </a:solidFill>
                <a:latin typeface="微软雅黑" panose="020B0503020204020204" pitchFamily="34" charset="-122"/>
                <a:ea typeface="微软雅黑" panose="020B0503020204020204" pitchFamily="34" charset="-122"/>
              </a:rPr>
              <a:t>黄埔军校成立</a:t>
            </a: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16" name="矩形: 圆角 15"/>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accel="16000" decel="1600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750" fill="hold"/>
                                        <p:tgtEl>
                                          <p:spTgt spid="6"/>
                                        </p:tgtEl>
                                        <p:attrNameLst>
                                          <p:attrName>ppt_x</p:attrName>
                                        </p:attrNameLst>
                                      </p:cBhvr>
                                      <p:tavLst>
                                        <p:tav tm="0">
                                          <p:val>
                                            <p:strVal val="#ppt_x"/>
                                          </p:val>
                                        </p:tav>
                                        <p:tav tm="100000">
                                          <p:val>
                                            <p:strVal val="#ppt_x"/>
                                          </p:val>
                                        </p:tav>
                                      </p:tavLst>
                                    </p:anim>
                                    <p:anim calcmode="lin" valueType="num">
                                      <p:cBhvr additive="base">
                                        <p:cTn id="14" dur="75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accel="16000" decel="16000" fill="hold" nodeType="withEffect">
                                  <p:stCondLst>
                                    <p:cond delay="10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accel="16000" decel="16000" fill="hold" nodeType="withEffect">
                                  <p:stCondLst>
                                    <p:cond delay="20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750" fill="hold"/>
                                        <p:tgtEl>
                                          <p:spTgt spid="3"/>
                                        </p:tgtEl>
                                        <p:attrNameLst>
                                          <p:attrName>ppt_x</p:attrName>
                                        </p:attrNameLst>
                                      </p:cBhvr>
                                      <p:tavLst>
                                        <p:tav tm="0">
                                          <p:val>
                                            <p:strVal val="#ppt_x"/>
                                          </p:val>
                                        </p:tav>
                                        <p:tav tm="100000">
                                          <p:val>
                                            <p:strVal val="#ppt_x"/>
                                          </p:val>
                                        </p:tav>
                                      </p:tavLst>
                                    </p:anim>
                                    <p:anim calcmode="lin" valueType="num">
                                      <p:cBhvr additive="base">
                                        <p:cTn id="22" dur="750" fill="hold"/>
                                        <p:tgtEl>
                                          <p:spTgt spid="3"/>
                                        </p:tgtEl>
                                        <p:attrNameLst>
                                          <p:attrName>ppt_y</p:attrName>
                                        </p:attrNameLst>
                                      </p:cBhvr>
                                      <p:tavLst>
                                        <p:tav tm="0">
                                          <p:val>
                                            <p:strVal val="1+#ppt_h/2"/>
                                          </p:val>
                                        </p:tav>
                                        <p:tav tm="100000">
                                          <p:val>
                                            <p:strVal val="#ppt_y"/>
                                          </p:val>
                                        </p:tav>
                                      </p:tavLst>
                                    </p:anim>
                                  </p:childTnLst>
                                </p:cTn>
                              </p:par>
                              <p:par>
                                <p:cTn id="23" presetID="10" presetClass="entr" presetSubtype="0" fill="hold" nodeType="withEffect">
                                  <p:stCondLst>
                                    <p:cond delay="75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75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75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par>
                          <p:cTn id="32" fill="hold">
                            <p:stCondLst>
                              <p:cond delay="2000"/>
                            </p:stCondLst>
                            <p:childTnLst>
                              <p:par>
                                <p:cTn id="33" presetID="22" presetClass="entr" presetSubtype="1"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up)">
                                      <p:cBhvr>
                                        <p:cTn id="35" dur="750"/>
                                        <p:tgtEl>
                                          <p:spTgt spid="5"/>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5" grpId="0"/>
      <p:bldP spid="11" grpId="0" bldLvl="0" animBg="1"/>
      <p:bldP spid="15" grpId="0" bldLvl="0" animBg="1"/>
      <p:bldP spid="16"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155667" y="4429537"/>
            <a:ext cx="2880000" cy="6061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dirty="0">
                <a:solidFill>
                  <a:srgbClr val="FFF8E6"/>
                </a:solidFill>
                <a:latin typeface="微软雅黑" panose="020B0503020204020204" pitchFamily="34" charset="-122"/>
                <a:ea typeface="微软雅黑" panose="020B0503020204020204" pitchFamily="34" charset="-122"/>
              </a:rPr>
              <a:t>中山舰事件</a:t>
            </a: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2" name="矩形 1"/>
          <p:cNvSpPr/>
          <p:nvPr/>
        </p:nvSpPr>
        <p:spPr>
          <a:xfrm>
            <a:off x="1155665" y="309473"/>
            <a:ext cx="2581156"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大革命时期</a:t>
            </a:r>
            <a:endParaRPr lang="zh-CN" altLang="en-US" sz="3600" dirty="0">
              <a:solidFill>
                <a:srgbClr val="C00000"/>
              </a:solidFill>
              <a:latin typeface="TypeLand 康熙字典體試用版" pitchFamily="50" charset="-120"/>
              <a:ea typeface="TypeLand 康熙字典體試用版" pitchFamily="50" charset="-120"/>
            </a:endParaRPr>
          </a:p>
        </p:txBody>
      </p:sp>
      <p:sp>
        <p:nvSpPr>
          <p:cNvPr id="4" name="矩形 3"/>
          <p:cNvSpPr/>
          <p:nvPr/>
        </p:nvSpPr>
        <p:spPr>
          <a:xfrm>
            <a:off x="1155666" y="5159239"/>
            <a:ext cx="9757999" cy="1241622"/>
          </a:xfrm>
          <a:prstGeom prst="rect">
            <a:avLst/>
          </a:prstGeom>
          <a:noFill/>
        </p:spPr>
        <p:txBody>
          <a:bodyPr wrap="square" rtlCol="0">
            <a:spAutoFit/>
          </a:bodyPr>
          <a:lstStyle/>
          <a:p>
            <a:pPr algn="just"/>
            <a:r>
              <a:rPr lang="zh-CN" altLang="en-US" sz="1865" dirty="0">
                <a:solidFill>
                  <a:srgbClr val="5F0F05"/>
                </a:solidFill>
                <a:latin typeface="微软雅黑" panose="020B0503020204020204" pitchFamily="34" charset="-122"/>
                <a:ea typeface="微软雅黑" panose="020B0503020204020204" pitchFamily="34" charset="-122"/>
              </a:rPr>
              <a:t>戴季陶主义的出现，西山会议派的出现，蒋介石在广州制造的中山舰事件，1926年5月提出所谓《整理党务案》，都预示着</a:t>
            </a:r>
            <a:r>
              <a:rPr lang="zh-CN" altLang="en-US" sz="1865" b="1" dirty="0">
                <a:solidFill>
                  <a:srgbClr val="C00000"/>
                </a:solidFill>
                <a:latin typeface="微软雅黑" panose="020B0503020204020204" pitchFamily="34" charset="-122"/>
                <a:ea typeface="微软雅黑" panose="020B0503020204020204" pitchFamily="34" charset="-122"/>
              </a:rPr>
              <a:t>国共统一战线开始遭到破坏</a:t>
            </a:r>
            <a:r>
              <a:rPr lang="zh-CN" altLang="en-US" sz="1865" dirty="0">
                <a:solidFill>
                  <a:srgbClr val="5F0F05"/>
                </a:solidFill>
                <a:latin typeface="微软雅黑" panose="020B0503020204020204" pitchFamily="34" charset="-122"/>
                <a:ea typeface="微软雅黑" panose="020B0503020204020204" pitchFamily="34" charset="-122"/>
              </a:rPr>
              <a:t>。 </a:t>
            </a:r>
            <a:endParaRPr lang="zh-CN" altLang="en-US" sz="1865" dirty="0">
              <a:solidFill>
                <a:srgbClr val="5F0F05"/>
              </a:solidFill>
              <a:latin typeface="微软雅黑" panose="020B0503020204020204" pitchFamily="34" charset="-122"/>
              <a:ea typeface="微软雅黑" panose="020B0503020204020204" pitchFamily="34" charset="-122"/>
            </a:endParaRPr>
          </a:p>
          <a:p>
            <a:pPr algn="just"/>
            <a:r>
              <a:rPr lang="zh-CN" altLang="en-US" sz="1865" b="1" dirty="0">
                <a:solidFill>
                  <a:srgbClr val="C00000"/>
                </a:solidFill>
                <a:latin typeface="微软雅黑" panose="020B0503020204020204" pitchFamily="34" charset="-122"/>
                <a:ea typeface="微软雅黑" panose="020B0503020204020204" pitchFamily="34" charset="-122"/>
              </a:rPr>
              <a:t>在1927年</a:t>
            </a:r>
            <a:r>
              <a:rPr lang="zh-CN" altLang="en-US" sz="1865" dirty="0">
                <a:solidFill>
                  <a:srgbClr val="5F0F05"/>
                </a:solidFill>
                <a:latin typeface="微软雅黑" panose="020B0503020204020204" pitchFamily="34" charset="-122"/>
                <a:ea typeface="微软雅黑" panose="020B0503020204020204" pitchFamily="34" charset="-122"/>
              </a:rPr>
              <a:t>，蒋介石和汪精卫先后发动的</a:t>
            </a:r>
            <a:r>
              <a:rPr lang="zh-CN" altLang="en-US" sz="1865" b="1" dirty="0">
                <a:solidFill>
                  <a:srgbClr val="C00000"/>
                </a:solidFill>
                <a:latin typeface="微软雅黑" panose="020B0503020204020204" pitchFamily="34" charset="-122"/>
                <a:ea typeface="微软雅黑" panose="020B0503020204020204" pitchFamily="34" charset="-122"/>
              </a:rPr>
              <a:t>四一二和七一五反革命政变</a:t>
            </a:r>
            <a:r>
              <a:rPr lang="zh-CN" altLang="en-US" sz="1865" dirty="0">
                <a:solidFill>
                  <a:srgbClr val="5F0F05"/>
                </a:solidFill>
                <a:latin typeface="微软雅黑" panose="020B0503020204020204" pitchFamily="34" charset="-122"/>
                <a:ea typeface="微软雅黑" panose="020B0503020204020204" pitchFamily="34" charset="-122"/>
              </a:rPr>
              <a:t>，血腥屠杀共产党人和革命群众，公然背叛革命，这也标志着国共合作因此正式破裂，轰轰烈烈的大革命中途夭折。 </a:t>
            </a:r>
            <a:endParaRPr lang="zh-CN" altLang="en-US" sz="1865" dirty="0">
              <a:solidFill>
                <a:srgbClr val="5F0F05"/>
              </a:solidFill>
              <a:latin typeface="微软雅黑" panose="020B0503020204020204" pitchFamily="34" charset="-122"/>
              <a:ea typeface="微软雅黑" panose="020B0503020204020204" pitchFamily="34" charset="-122"/>
            </a:endParaRPr>
          </a:p>
        </p:txBody>
      </p:sp>
      <p:pic>
        <p:nvPicPr>
          <p:cNvPr id="8" name="Picture 5"/>
          <p:cNvPicPr>
            <a:picLocks noChangeAspect="1" noChangeArrowheads="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bwMode="auto">
          <a:xfrm>
            <a:off x="1155665" y="2385984"/>
            <a:ext cx="2880000" cy="1920000"/>
          </a:xfrm>
          <a:prstGeom prst="rect">
            <a:avLst/>
          </a:prstGeom>
        </p:spPr>
      </p:pic>
      <p:pic>
        <p:nvPicPr>
          <p:cNvPr id="9" name="Picture 6"/>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bwMode="auto">
          <a:xfrm>
            <a:off x="8156335" y="2385984"/>
            <a:ext cx="2880000" cy="1920000"/>
          </a:xfrm>
          <a:prstGeom prst="rect">
            <a:avLst/>
          </a:prstGeom>
        </p:spPr>
      </p:pic>
      <p:pic>
        <p:nvPicPr>
          <p:cNvPr id="12" name="图片 11"/>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t="-689"/>
          <a:stretch>
            <a:fillRect/>
          </a:stretch>
        </p:blipFill>
        <p:spPr>
          <a:xfrm>
            <a:off x="4656000" y="2385984"/>
            <a:ext cx="2880000" cy="1920000"/>
          </a:xfrm>
          <a:prstGeom prst="rect">
            <a:avLst/>
          </a:prstGeom>
        </p:spPr>
      </p:pic>
      <p:sp>
        <p:nvSpPr>
          <p:cNvPr id="14" name="矩形 13"/>
          <p:cNvSpPr/>
          <p:nvPr/>
        </p:nvSpPr>
        <p:spPr>
          <a:xfrm>
            <a:off x="2822433" y="1316765"/>
            <a:ext cx="6551972" cy="9601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5" b="1" dirty="0">
                <a:solidFill>
                  <a:srgbClr val="C00000"/>
                </a:solidFill>
                <a:latin typeface="微软雅黑" panose="020B0503020204020204" pitchFamily="34" charset="-122"/>
                <a:ea typeface="微软雅黑" panose="020B0503020204020204" pitchFamily="34" charset="-122"/>
              </a:rPr>
              <a:t>国民大革命高潮的中途夭折</a:t>
            </a:r>
            <a:endParaRPr lang="zh-CN" altLang="en-US" sz="3735" b="1" dirty="0">
              <a:solidFill>
                <a:srgbClr val="C00000"/>
              </a:solidFill>
              <a:latin typeface="微软雅黑" panose="020B0503020204020204" pitchFamily="34" charset="-122"/>
              <a:ea typeface="微软雅黑" panose="020B0503020204020204" pitchFamily="34" charset="-122"/>
            </a:endParaRPr>
          </a:p>
        </p:txBody>
      </p:sp>
      <p:sp>
        <p:nvSpPr>
          <p:cNvPr id="16" name="矩形 15"/>
          <p:cNvSpPr/>
          <p:nvPr/>
        </p:nvSpPr>
        <p:spPr>
          <a:xfrm>
            <a:off x="4656000" y="4429537"/>
            <a:ext cx="2880000" cy="6061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a:solidFill>
                  <a:srgbClr val="FFF8E6"/>
                </a:solidFill>
                <a:latin typeface="微软雅黑" panose="020B0503020204020204" pitchFamily="34" charset="-122"/>
                <a:ea typeface="微软雅黑" panose="020B0503020204020204" pitchFamily="34" charset="-122"/>
              </a:rPr>
              <a:t>四一二反革命政变</a:t>
            </a: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17" name="矩形 16"/>
          <p:cNvSpPr/>
          <p:nvPr/>
        </p:nvSpPr>
        <p:spPr>
          <a:xfrm>
            <a:off x="8156335" y="4429537"/>
            <a:ext cx="2880000" cy="60615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a:solidFill>
                  <a:srgbClr val="FFF8E6"/>
                </a:solidFill>
                <a:latin typeface="微软雅黑" panose="020B0503020204020204" pitchFamily="34" charset="-122"/>
                <a:ea typeface="微软雅黑" panose="020B0503020204020204" pitchFamily="34" charset="-122"/>
              </a:rPr>
              <a:t>七一五反革命政变</a:t>
            </a: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18" name="矩形: 圆角 17"/>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accel="21000" decel="3300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1000" fill="hold"/>
                                        <p:tgtEl>
                                          <p:spTgt spid="8"/>
                                        </p:tgtEl>
                                        <p:attrNameLst>
                                          <p:attrName>ppt_x</p:attrName>
                                        </p:attrNameLst>
                                      </p:cBhvr>
                                      <p:tavLst>
                                        <p:tav tm="0">
                                          <p:val>
                                            <p:strVal val="0-#ppt_w/2"/>
                                          </p:val>
                                        </p:tav>
                                        <p:tav tm="100000">
                                          <p:val>
                                            <p:strVal val="#ppt_x"/>
                                          </p:val>
                                        </p:tav>
                                      </p:tavLst>
                                    </p:anim>
                                    <p:anim calcmode="lin" valueType="num">
                                      <p:cBhvr additive="base">
                                        <p:cTn id="14" dur="1000" fill="hold"/>
                                        <p:tgtEl>
                                          <p:spTgt spid="8"/>
                                        </p:tgtEl>
                                        <p:attrNameLst>
                                          <p:attrName>ppt_y</p:attrName>
                                        </p:attrNameLst>
                                      </p:cBhvr>
                                      <p:tavLst>
                                        <p:tav tm="0">
                                          <p:val>
                                            <p:strVal val="#ppt_y"/>
                                          </p:val>
                                        </p:tav>
                                        <p:tav tm="100000">
                                          <p:val>
                                            <p:strVal val="#ppt_y"/>
                                          </p:val>
                                        </p:tav>
                                      </p:tavLst>
                                    </p:anim>
                                  </p:childTnLst>
                                </p:cTn>
                              </p:par>
                              <p:par>
                                <p:cTn id="15" presetID="2" presetClass="entr" presetSubtype="4" accel="21000" decel="3300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ppt_x"/>
                                          </p:val>
                                        </p:tav>
                                        <p:tav tm="100000">
                                          <p:val>
                                            <p:strVal val="#ppt_x"/>
                                          </p:val>
                                        </p:tav>
                                      </p:tavLst>
                                    </p:anim>
                                    <p:anim calcmode="lin" valueType="num">
                                      <p:cBhvr additive="base">
                                        <p:cTn id="18" dur="10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2" accel="21000" decel="3300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1000" fill="hold"/>
                                        <p:tgtEl>
                                          <p:spTgt spid="9"/>
                                        </p:tgtEl>
                                        <p:attrNameLst>
                                          <p:attrName>ppt_x</p:attrName>
                                        </p:attrNameLst>
                                      </p:cBhvr>
                                      <p:tavLst>
                                        <p:tav tm="0">
                                          <p:val>
                                            <p:strVal val="1+#ppt_w/2"/>
                                          </p:val>
                                        </p:tav>
                                        <p:tav tm="100000">
                                          <p:val>
                                            <p:strVal val="#ppt_x"/>
                                          </p:val>
                                        </p:tav>
                                      </p:tavLst>
                                    </p:anim>
                                    <p:anim calcmode="lin" valueType="num">
                                      <p:cBhvr additive="base">
                                        <p:cTn id="22" dur="1000" fill="hold"/>
                                        <p:tgtEl>
                                          <p:spTgt spid="9"/>
                                        </p:tgtEl>
                                        <p:attrNameLst>
                                          <p:attrName>ppt_y</p:attrName>
                                        </p:attrNameLst>
                                      </p:cBhvr>
                                      <p:tavLst>
                                        <p:tav tm="0">
                                          <p:val>
                                            <p:strVal val="#ppt_y"/>
                                          </p:val>
                                        </p:tav>
                                        <p:tav tm="100000">
                                          <p:val>
                                            <p:strVal val="#ppt_y"/>
                                          </p:val>
                                        </p:tav>
                                      </p:tavLst>
                                    </p:anim>
                                  </p:childTnLst>
                                </p:cTn>
                              </p:par>
                              <p:par>
                                <p:cTn id="23" presetID="42" presetClass="entr" presetSubtype="0" fill="hold" grpId="0" nodeType="withEffect">
                                  <p:stCondLst>
                                    <p:cond delay="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anim calcmode="lin" valueType="num">
                                      <p:cBhvr>
                                        <p:cTn id="26" dur="500" fill="hold"/>
                                        <p:tgtEl>
                                          <p:spTgt spid="15"/>
                                        </p:tgtEl>
                                        <p:attrNameLst>
                                          <p:attrName>ppt_x</p:attrName>
                                        </p:attrNameLst>
                                      </p:cBhvr>
                                      <p:tavLst>
                                        <p:tav tm="0">
                                          <p:val>
                                            <p:strVal val="#ppt_x"/>
                                          </p:val>
                                        </p:tav>
                                        <p:tav tm="100000">
                                          <p:val>
                                            <p:strVal val="#ppt_x"/>
                                          </p:val>
                                        </p:tav>
                                      </p:tavLst>
                                    </p:anim>
                                    <p:anim calcmode="lin" valueType="num">
                                      <p:cBhvr>
                                        <p:cTn id="27" dur="500" fill="hold"/>
                                        <p:tgtEl>
                                          <p:spTgt spid="15"/>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50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anim calcmode="lin" valueType="num">
                                      <p:cBhvr>
                                        <p:cTn id="31" dur="500" fill="hold"/>
                                        <p:tgtEl>
                                          <p:spTgt spid="16"/>
                                        </p:tgtEl>
                                        <p:attrNameLst>
                                          <p:attrName>ppt_x</p:attrName>
                                        </p:attrNameLst>
                                      </p:cBhvr>
                                      <p:tavLst>
                                        <p:tav tm="0">
                                          <p:val>
                                            <p:strVal val="#ppt_x"/>
                                          </p:val>
                                        </p:tav>
                                        <p:tav tm="100000">
                                          <p:val>
                                            <p:strVal val="#ppt_x"/>
                                          </p:val>
                                        </p:tav>
                                      </p:tavLst>
                                    </p:anim>
                                    <p:anim calcmode="lin" valueType="num">
                                      <p:cBhvr>
                                        <p:cTn id="32" dur="500" fill="hold"/>
                                        <p:tgtEl>
                                          <p:spTgt spid="16"/>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5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anim calcmode="lin" valueType="num">
                                      <p:cBhvr>
                                        <p:cTn id="36" dur="500" fill="hold"/>
                                        <p:tgtEl>
                                          <p:spTgt spid="17"/>
                                        </p:tgtEl>
                                        <p:attrNameLst>
                                          <p:attrName>ppt_x</p:attrName>
                                        </p:attrNameLst>
                                      </p:cBhvr>
                                      <p:tavLst>
                                        <p:tav tm="0">
                                          <p:val>
                                            <p:strVal val="#ppt_x"/>
                                          </p:val>
                                        </p:tav>
                                        <p:tav tm="100000">
                                          <p:val>
                                            <p:strVal val="#ppt_x"/>
                                          </p:val>
                                        </p:tav>
                                      </p:tavLst>
                                    </p:anim>
                                    <p:anim calcmode="lin" valueType="num">
                                      <p:cBhvr>
                                        <p:cTn id="37" dur="500" fill="hold"/>
                                        <p:tgtEl>
                                          <p:spTgt spid="17"/>
                                        </p:tgtEl>
                                        <p:attrNameLst>
                                          <p:attrName>ppt_y</p:attrName>
                                        </p:attrNameLst>
                                      </p:cBhvr>
                                      <p:tavLst>
                                        <p:tav tm="0">
                                          <p:val>
                                            <p:strVal val="#ppt_y+.1"/>
                                          </p:val>
                                        </p:tav>
                                        <p:tav tm="100000">
                                          <p:val>
                                            <p:strVal val="#ppt_y"/>
                                          </p:val>
                                        </p:tav>
                                      </p:tavLst>
                                    </p:anim>
                                  </p:childTnLst>
                                </p:cTn>
                              </p:par>
                            </p:childTnLst>
                          </p:cTn>
                        </p:par>
                        <p:par>
                          <p:cTn id="38" fill="hold">
                            <p:stCondLst>
                              <p:cond delay="2000"/>
                            </p:stCondLst>
                            <p:childTnLst>
                              <p:par>
                                <p:cTn id="39" presetID="22" presetClass="entr" presetSubtype="1" fill="hold" grpId="0" nodeType="after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up)">
                                      <p:cBhvr>
                                        <p:cTn id="41" dur="750"/>
                                        <p:tgtEl>
                                          <p:spTgt spid="4"/>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4" grpId="0"/>
      <p:bldP spid="14" grpId="0" bldLvl="0" animBg="1"/>
      <p:bldP spid="16" grpId="0" bldLvl="0" animBg="1"/>
      <p:bldP spid="17" grpId="0" bldLvl="0" animBg="1"/>
      <p:bldP spid="18"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a:spLocks noChangeAspect="1"/>
          </p:cNvSpPr>
          <p:nvPr/>
        </p:nvSpPr>
        <p:spPr>
          <a:xfrm>
            <a:off x="782318" y="4843632"/>
            <a:ext cx="3342193" cy="499524"/>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dirty="0">
                <a:solidFill>
                  <a:srgbClr val="FFF8E6"/>
                </a:solidFill>
                <a:latin typeface="微软雅黑" panose="020B0503020204020204" pitchFamily="34" charset="-122"/>
                <a:ea typeface="微软雅黑" panose="020B0503020204020204" pitchFamily="34" charset="-122"/>
              </a:rPr>
              <a:t>中共五大</a:t>
            </a:r>
            <a:endParaRPr lang="en-US" altLang="zh-CN" sz="1865" dirty="0">
              <a:solidFill>
                <a:srgbClr val="FFF8E6"/>
              </a:solidFill>
              <a:latin typeface="微软雅黑" panose="020B0503020204020204" pitchFamily="34" charset="-122"/>
              <a:ea typeface="微软雅黑" panose="020B0503020204020204" pitchFamily="34" charset="-122"/>
            </a:endParaRPr>
          </a:p>
        </p:txBody>
      </p:sp>
      <p:sp>
        <p:nvSpPr>
          <p:cNvPr id="11" name="矩形 10"/>
          <p:cNvSpPr>
            <a:spLocks noChangeAspect="1"/>
          </p:cNvSpPr>
          <p:nvPr/>
        </p:nvSpPr>
        <p:spPr>
          <a:xfrm>
            <a:off x="731044" y="5419373"/>
            <a:ext cx="10729912" cy="1219200"/>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35" b="1" dirty="0">
                <a:solidFill>
                  <a:srgbClr val="FFF189"/>
                </a:solidFill>
                <a:latin typeface="微软雅黑" panose="020B0503020204020204" pitchFamily="34" charset="-122"/>
                <a:ea typeface="微软雅黑" panose="020B0503020204020204" pitchFamily="34" charset="-122"/>
              </a:rPr>
              <a:t>历史意义：</a:t>
            </a:r>
            <a:endParaRPr lang="en-US" altLang="zh-CN" sz="2135" b="1" dirty="0">
              <a:solidFill>
                <a:srgbClr val="FFF189"/>
              </a:solidFill>
              <a:latin typeface="微软雅黑" panose="020B0503020204020204" pitchFamily="34" charset="-122"/>
              <a:ea typeface="微软雅黑" panose="020B0503020204020204" pitchFamily="34" charset="-122"/>
            </a:endParaRPr>
          </a:p>
          <a:p>
            <a:r>
              <a:rPr lang="zh-CN" altLang="en-US" sz="1865" dirty="0">
                <a:solidFill>
                  <a:srgbClr val="FFF189"/>
                </a:solidFill>
                <a:latin typeface="微软雅黑" panose="020B0503020204020204" pitchFamily="34" charset="-122"/>
                <a:ea typeface="微软雅黑" panose="020B0503020204020204" pitchFamily="34" charset="-122"/>
              </a:rPr>
              <a:t>中共五大为后来纠正陈独秀的右倾错误，提供了组织上的准备。</a:t>
            </a:r>
            <a:endParaRPr lang="en-US" altLang="zh-CN" sz="1865" dirty="0">
              <a:solidFill>
                <a:srgbClr val="FFF189"/>
              </a:solidFill>
              <a:latin typeface="微软雅黑" panose="020B0503020204020204" pitchFamily="34" charset="-122"/>
              <a:ea typeface="微软雅黑" panose="020B0503020204020204" pitchFamily="34" charset="-122"/>
            </a:endParaRPr>
          </a:p>
          <a:p>
            <a:r>
              <a:rPr lang="zh-CN" altLang="en-US" sz="2000" b="1" dirty="0">
                <a:solidFill>
                  <a:srgbClr val="FFF8E6"/>
                </a:solidFill>
                <a:latin typeface="微软雅黑" panose="020B0503020204020204" pitchFamily="34" charset="-122"/>
                <a:ea typeface="微软雅黑" panose="020B0503020204020204" pitchFamily="34" charset="-122"/>
              </a:rPr>
              <a:t>八七会议：给处于思想混乱和组织涣散的中国共产党指明了方向。 </a:t>
            </a:r>
            <a:endParaRPr lang="zh-CN" altLang="en-US" sz="2000" b="1" dirty="0">
              <a:solidFill>
                <a:srgbClr val="FFF8E6"/>
              </a:solidFill>
              <a:latin typeface="微软雅黑" panose="020B0503020204020204" pitchFamily="34" charset="-122"/>
              <a:ea typeface="微软雅黑" panose="020B0503020204020204" pitchFamily="34" charset="-122"/>
            </a:endParaRPr>
          </a:p>
          <a:p>
            <a:endParaRPr lang="zh-CN" altLang="en-US" sz="1865" dirty="0">
              <a:solidFill>
                <a:srgbClr val="FFF189"/>
              </a:solidFill>
              <a:latin typeface="微软雅黑" panose="020B0503020204020204" pitchFamily="34" charset="-122"/>
              <a:ea typeface="微软雅黑" panose="020B0503020204020204" pitchFamily="34" charset="-122"/>
            </a:endParaRPr>
          </a:p>
        </p:txBody>
      </p:sp>
      <p:sp>
        <p:nvSpPr>
          <p:cNvPr id="8" name="矩形 7"/>
          <p:cNvSpPr/>
          <p:nvPr/>
        </p:nvSpPr>
        <p:spPr>
          <a:xfrm>
            <a:off x="1162837" y="305503"/>
            <a:ext cx="2581156"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大革命时期</a:t>
            </a:r>
            <a:endParaRPr lang="zh-CN" altLang="en-US" sz="3600" dirty="0">
              <a:solidFill>
                <a:srgbClr val="C00000"/>
              </a:solidFill>
              <a:latin typeface="TypeLand 康熙字典體試用版" pitchFamily="50" charset="-120"/>
              <a:ea typeface="TypeLand 康熙字典體試用版" pitchFamily="50" charset="-120"/>
            </a:endParaRPr>
          </a:p>
        </p:txBody>
      </p:sp>
      <p:pic>
        <p:nvPicPr>
          <p:cNvPr id="3" name="图片 2"/>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731045" y="2511377"/>
            <a:ext cx="3444743" cy="2256037"/>
          </a:xfrm>
          <a:prstGeom prst="rect">
            <a:avLst/>
          </a:prstGeom>
        </p:spPr>
      </p:pic>
      <p:sp>
        <p:nvSpPr>
          <p:cNvPr id="10" name="矩形 9"/>
          <p:cNvSpPr>
            <a:spLocks noChangeAspect="1"/>
          </p:cNvSpPr>
          <p:nvPr/>
        </p:nvSpPr>
        <p:spPr>
          <a:xfrm>
            <a:off x="731044" y="1557274"/>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5" b="1" dirty="0">
                <a:solidFill>
                  <a:srgbClr val="FFF8E6"/>
                </a:solidFill>
                <a:latin typeface="微软雅黑" panose="020B0503020204020204" pitchFamily="34" charset="-122"/>
                <a:ea typeface="微软雅黑" panose="020B0503020204020204" pitchFamily="34" charset="-122"/>
              </a:rPr>
              <a:t>中共五大和八七会议</a:t>
            </a:r>
            <a:endParaRPr lang="zh-CN" altLang="en-US" sz="3735" b="1" dirty="0">
              <a:solidFill>
                <a:srgbClr val="FFF8E6"/>
              </a:solidFill>
              <a:latin typeface="微软雅黑" panose="020B0503020204020204" pitchFamily="34" charset="-122"/>
              <a:ea typeface="微软雅黑" panose="020B0503020204020204" pitchFamily="34" charset="-122"/>
            </a:endParaRPr>
          </a:p>
        </p:txBody>
      </p:sp>
      <p:sp>
        <p:nvSpPr>
          <p:cNvPr id="13" name="矩形: 圆角 12"/>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pic>
        <p:nvPicPr>
          <p:cNvPr id="14" name="图片 13"/>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tretch>
            <a:fillRect/>
          </a:stretch>
        </p:blipFill>
        <p:spPr>
          <a:xfrm>
            <a:off x="4270789" y="2481296"/>
            <a:ext cx="3317543" cy="2286118"/>
          </a:xfrm>
          <a:prstGeom prst="rect">
            <a:avLst/>
          </a:prstGeom>
        </p:spPr>
      </p:pic>
      <p:pic>
        <p:nvPicPr>
          <p:cNvPr id="15" name="图片 14"/>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7683332" y="2440578"/>
            <a:ext cx="3317543" cy="2326836"/>
          </a:xfrm>
          <a:prstGeom prst="rect">
            <a:avLst/>
          </a:prstGeom>
        </p:spPr>
      </p:pic>
      <p:sp>
        <p:nvSpPr>
          <p:cNvPr id="16" name="矩形 15"/>
          <p:cNvSpPr>
            <a:spLocks noChangeAspect="1"/>
          </p:cNvSpPr>
          <p:nvPr/>
        </p:nvSpPr>
        <p:spPr>
          <a:xfrm>
            <a:off x="4270789" y="4843632"/>
            <a:ext cx="3342193" cy="499524"/>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dirty="0">
                <a:solidFill>
                  <a:srgbClr val="FFF8E6"/>
                </a:solidFill>
                <a:latin typeface="微软雅黑" panose="020B0503020204020204" pitchFamily="34" charset="-122"/>
                <a:ea typeface="微软雅黑" panose="020B0503020204020204" pitchFamily="34" charset="-122"/>
              </a:rPr>
              <a:t>南昌起义</a:t>
            </a:r>
            <a:endParaRPr lang="en-US" altLang="zh-CN" sz="1865" dirty="0">
              <a:solidFill>
                <a:srgbClr val="FFF8E6"/>
              </a:solidFill>
              <a:latin typeface="微软雅黑" panose="020B0503020204020204" pitchFamily="34" charset="-122"/>
              <a:ea typeface="微软雅黑" panose="020B0503020204020204" pitchFamily="34" charset="-122"/>
            </a:endParaRPr>
          </a:p>
        </p:txBody>
      </p:sp>
      <p:sp>
        <p:nvSpPr>
          <p:cNvPr id="17" name="矩形 16"/>
          <p:cNvSpPr>
            <a:spLocks noChangeAspect="1"/>
          </p:cNvSpPr>
          <p:nvPr/>
        </p:nvSpPr>
        <p:spPr>
          <a:xfrm>
            <a:off x="7683332" y="4828633"/>
            <a:ext cx="3342193" cy="499524"/>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dirty="0">
                <a:solidFill>
                  <a:srgbClr val="FFF8E6"/>
                </a:solidFill>
                <a:latin typeface="微软雅黑" panose="020B0503020204020204" pitchFamily="34" charset="-122"/>
                <a:ea typeface="微软雅黑" panose="020B0503020204020204" pitchFamily="34" charset="-122"/>
              </a:rPr>
              <a:t>八七会议</a:t>
            </a:r>
            <a:endParaRPr lang="en-US" altLang="zh-CN" sz="1865" dirty="0">
              <a:solidFill>
                <a:srgbClr val="FFF8E6"/>
              </a:solidFill>
              <a:latin typeface="微软雅黑" panose="020B0503020204020204" pitchFamily="34" charset="-122"/>
              <a:ea typeface="微软雅黑" panose="020B0503020204020204" pitchFamily="34" charset="-122"/>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3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750" fill="hold"/>
                                        <p:tgtEl>
                                          <p:spTgt spid="3"/>
                                        </p:tgtEl>
                                        <p:attrNameLst>
                                          <p:attrName>ppt_w</p:attrName>
                                        </p:attrNameLst>
                                      </p:cBhvr>
                                      <p:tavLst>
                                        <p:tav tm="0">
                                          <p:val>
                                            <p:strVal val="(6*min(max(#ppt_w*#ppt_h,.3),1)-7.4)/-.7*#ppt_w"/>
                                          </p:val>
                                        </p:tav>
                                        <p:tav tm="100000">
                                          <p:val>
                                            <p:strVal val="#ppt_w"/>
                                          </p:val>
                                        </p:tav>
                                      </p:tavLst>
                                    </p:anim>
                                    <p:anim calcmode="lin" valueType="num">
                                      <p:cBhvr>
                                        <p:cTn id="14" dur="750" fill="hold"/>
                                        <p:tgtEl>
                                          <p:spTgt spid="3"/>
                                        </p:tgtEl>
                                        <p:attrNameLst>
                                          <p:attrName>ppt_h</p:attrName>
                                        </p:attrNameLst>
                                      </p:cBhvr>
                                      <p:tavLst>
                                        <p:tav tm="0">
                                          <p:val>
                                            <p:strVal val="(6*min(max(#ppt_w*#ppt_h,.3),1)-7.4)/-.7*#ppt_h"/>
                                          </p:val>
                                        </p:tav>
                                        <p:tav tm="100000">
                                          <p:val>
                                            <p:strVal val="#ppt_h"/>
                                          </p:val>
                                        </p:tav>
                                      </p:tavLst>
                                    </p:anim>
                                    <p:anim calcmode="lin" valueType="num">
                                      <p:cBhvr>
                                        <p:cTn id="15" dur="750" fill="hold"/>
                                        <p:tgtEl>
                                          <p:spTgt spid="3"/>
                                        </p:tgtEl>
                                        <p:attrNameLst>
                                          <p:attrName>ppt_x</p:attrName>
                                        </p:attrNameLst>
                                      </p:cBhvr>
                                      <p:tavLst>
                                        <p:tav tm="0">
                                          <p:val>
                                            <p:fltVal val="0.5"/>
                                          </p:val>
                                        </p:tav>
                                        <p:tav tm="100000">
                                          <p:val>
                                            <p:strVal val="#ppt_x"/>
                                          </p:val>
                                        </p:tav>
                                      </p:tavLst>
                                    </p:anim>
                                    <p:anim calcmode="lin" valueType="num">
                                      <p:cBhvr>
                                        <p:cTn id="16" dur="750" fill="hold"/>
                                        <p:tgtEl>
                                          <p:spTgt spid="3"/>
                                        </p:tgtEl>
                                        <p:attrNameLst>
                                          <p:attrName>ppt_y</p:attrName>
                                        </p:attrNameLst>
                                      </p:cBhvr>
                                      <p:tavLst>
                                        <p:tav tm="0">
                                          <p:val>
                                            <p:strVal val="1+(6*min(max(#ppt_w*#ppt_h,.3),1)-7.4)/-.7*#ppt_h/2"/>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750"/>
                                        <p:tgtEl>
                                          <p:spTgt spid="12"/>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500"/>
                                        <p:tgtEl>
                                          <p:spTgt spid="13"/>
                                        </p:tgtEl>
                                      </p:cBhvr>
                                    </p:animEffect>
                                  </p:childTnLst>
                                </p:cTn>
                              </p:par>
                            </p:childTnLst>
                          </p:cTn>
                        </p:par>
                        <p:par>
                          <p:cTn id="30" fill="hold">
                            <p:stCondLst>
                              <p:cond delay="45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750"/>
                                        <p:tgtEl>
                                          <p:spTgt spid="16"/>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1" grpId="0" bldLvl="0" animBg="1"/>
      <p:bldP spid="10" grpId="0" bldLvl="0" animBg="1"/>
      <p:bldP spid="13" grpId="0" bldLvl="0" animBg="1"/>
      <p:bldP spid="16" grpId="0" bldLvl="0" animBg="1"/>
      <p:bldP spid="17"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a:spLocks noChangeAspect="1"/>
          </p:cNvSpPr>
          <p:nvPr/>
        </p:nvSpPr>
        <p:spPr>
          <a:xfrm>
            <a:off x="642536" y="1379193"/>
            <a:ext cx="10906928"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5" b="1">
                <a:solidFill>
                  <a:srgbClr val="FFF8E6"/>
                </a:solidFill>
                <a:latin typeface="微软雅黑" panose="020B0503020204020204" pitchFamily="34" charset="-122"/>
                <a:ea typeface="微软雅黑" panose="020B0503020204020204" pitchFamily="34" charset="-122"/>
              </a:rPr>
              <a:t>党的抗日民族统一战线政策</a:t>
            </a:r>
            <a:endParaRPr lang="zh-CN" altLang="en-US" sz="3735" b="1" dirty="0">
              <a:solidFill>
                <a:srgbClr val="FFF8E6"/>
              </a:solidFill>
              <a:latin typeface="微软雅黑" panose="020B0503020204020204" pitchFamily="34" charset="-122"/>
              <a:ea typeface="微软雅黑" panose="020B0503020204020204" pitchFamily="34" charset="-122"/>
            </a:endParaRPr>
          </a:p>
        </p:txBody>
      </p:sp>
      <p:sp>
        <p:nvSpPr>
          <p:cNvPr id="2" name="矩形 1"/>
          <p:cNvSpPr/>
          <p:nvPr/>
        </p:nvSpPr>
        <p:spPr>
          <a:xfrm>
            <a:off x="1283547" y="324081"/>
            <a:ext cx="3060453"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抗日战争时期</a:t>
            </a:r>
            <a:endParaRPr lang="zh-CN" altLang="en-US" sz="3600" dirty="0">
              <a:solidFill>
                <a:srgbClr val="C00000"/>
              </a:solidFill>
              <a:latin typeface="TypeLand 康熙字典體試用版" pitchFamily="50" charset="-120"/>
              <a:ea typeface="TypeLand 康熙字典體試用版" pitchFamily="50" charset="-120"/>
            </a:endParaRPr>
          </a:p>
        </p:txBody>
      </p:sp>
      <p:sp>
        <p:nvSpPr>
          <p:cNvPr id="3" name="矩形 2"/>
          <p:cNvSpPr/>
          <p:nvPr/>
        </p:nvSpPr>
        <p:spPr>
          <a:xfrm>
            <a:off x="642536" y="2225592"/>
            <a:ext cx="10906928" cy="1528945"/>
          </a:xfrm>
          <a:prstGeom prst="rect">
            <a:avLst/>
          </a:prstGeom>
        </p:spPr>
        <p:txBody>
          <a:bodyPr wrap="square">
            <a:spAutoFit/>
          </a:bodyPr>
          <a:lstStyle/>
          <a:p>
            <a:pPr algn="just"/>
            <a:r>
              <a:rPr lang="en-US" altLang="zh-CN" sz="1865" dirty="0">
                <a:solidFill>
                  <a:srgbClr val="5F0F05"/>
                </a:solidFill>
                <a:latin typeface="微软雅黑" panose="020B0503020204020204" pitchFamily="34" charset="-122"/>
                <a:ea typeface="微软雅黑" panose="020B0503020204020204" pitchFamily="34" charset="-122"/>
              </a:rPr>
              <a:t>1931</a:t>
            </a:r>
            <a:r>
              <a:rPr lang="zh-CN" altLang="en-US" sz="1865" dirty="0">
                <a:solidFill>
                  <a:srgbClr val="5F0F05"/>
                </a:solidFill>
                <a:latin typeface="微软雅黑" panose="020B0503020204020204" pitchFamily="34" charset="-122"/>
                <a:ea typeface="微软雅黑" panose="020B0503020204020204" pitchFamily="34" charset="-122"/>
              </a:rPr>
              <a:t>年，侵华日军发动九一八事变后，完全侵占中国东北，并成立伪满洲国，此后陆续在华北、上海等地挑起战争冲突，国民政府则采取妥协政策避免冲突扩大。</a:t>
            </a:r>
            <a:endParaRPr lang="en-US" altLang="zh-CN" sz="1865" dirty="0">
              <a:solidFill>
                <a:srgbClr val="5F0F05"/>
              </a:solidFill>
              <a:latin typeface="微软雅黑" panose="020B0503020204020204" pitchFamily="34" charset="-122"/>
              <a:ea typeface="微软雅黑" panose="020B0503020204020204" pitchFamily="34" charset="-122"/>
            </a:endParaRPr>
          </a:p>
          <a:p>
            <a:pPr algn="just"/>
            <a:r>
              <a:rPr lang="en-US" altLang="zh-CN" sz="1865" dirty="0">
                <a:solidFill>
                  <a:srgbClr val="5F0F05"/>
                </a:solidFill>
                <a:latin typeface="微软雅黑" panose="020B0503020204020204" pitchFamily="34" charset="-122"/>
                <a:ea typeface="微软雅黑" panose="020B0503020204020204" pitchFamily="34" charset="-122"/>
              </a:rPr>
              <a:t>1937</a:t>
            </a:r>
            <a:r>
              <a:rPr lang="zh-CN" altLang="en-US" sz="1865" dirty="0">
                <a:solidFill>
                  <a:srgbClr val="5F0F05"/>
                </a:solidFill>
                <a:latin typeface="微软雅黑" panose="020B0503020204020204" pitchFamily="34" charset="-122"/>
                <a:ea typeface="微软雅黑" panose="020B0503020204020204" pitchFamily="34" charset="-122"/>
              </a:rPr>
              <a:t>年</a:t>
            </a:r>
            <a:r>
              <a:rPr lang="en-US" altLang="zh-CN" sz="1865" dirty="0">
                <a:solidFill>
                  <a:srgbClr val="5F0F05"/>
                </a:solidFill>
                <a:latin typeface="微软雅黑" panose="020B0503020204020204" pitchFamily="34" charset="-122"/>
                <a:ea typeface="微软雅黑" panose="020B0503020204020204" pitchFamily="34" charset="-122"/>
              </a:rPr>
              <a:t>7</a:t>
            </a:r>
            <a:r>
              <a:rPr lang="zh-CN" altLang="en-US" sz="1865" dirty="0">
                <a:solidFill>
                  <a:srgbClr val="5F0F05"/>
                </a:solidFill>
                <a:latin typeface="微软雅黑" panose="020B0503020204020204" pitchFamily="34" charset="-122"/>
                <a:ea typeface="微软雅黑" panose="020B0503020204020204" pitchFamily="34" charset="-122"/>
              </a:rPr>
              <a:t>月</a:t>
            </a:r>
            <a:r>
              <a:rPr lang="en-US" altLang="zh-CN" sz="1865" dirty="0">
                <a:solidFill>
                  <a:srgbClr val="5F0F05"/>
                </a:solidFill>
                <a:latin typeface="微软雅黑" panose="020B0503020204020204" pitchFamily="34" charset="-122"/>
                <a:ea typeface="微软雅黑" panose="020B0503020204020204" pitchFamily="34" charset="-122"/>
              </a:rPr>
              <a:t>7</a:t>
            </a:r>
            <a:r>
              <a:rPr lang="zh-CN" altLang="en-US" sz="1865" dirty="0">
                <a:solidFill>
                  <a:srgbClr val="5F0F05"/>
                </a:solidFill>
                <a:latin typeface="微软雅黑" panose="020B0503020204020204" pitchFamily="34" charset="-122"/>
                <a:ea typeface="微软雅黑" panose="020B0503020204020204" pitchFamily="34" charset="-122"/>
              </a:rPr>
              <a:t>日，日军在北平附近挑起卢沟桥事变，中日战争全面爆发。抗日战争时期是中国共产党领导的民族革命战争，它的主要打击对象是日本帝国主义和汉奸卖国贼。中国共产党在抗日战争中采用抗日民族统一战线的政策，团结了一切可能团结的力量共同抗日。</a:t>
            </a:r>
            <a:endParaRPr lang="zh-CN" altLang="en-US" sz="1865" dirty="0">
              <a:solidFill>
                <a:srgbClr val="5F0F05"/>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8045465" y="3888913"/>
            <a:ext cx="3504000" cy="1776000"/>
          </a:xfrm>
          <a:prstGeom prst="rect">
            <a:avLst/>
          </a:prstGeom>
        </p:spPr>
      </p:pic>
      <p:sp>
        <p:nvSpPr>
          <p:cNvPr id="5" name="矩形 4"/>
          <p:cNvSpPr/>
          <p:nvPr/>
        </p:nvSpPr>
        <p:spPr>
          <a:xfrm>
            <a:off x="8045466" y="5801643"/>
            <a:ext cx="3503999" cy="584775"/>
          </a:xfrm>
          <a:prstGeom prst="rect">
            <a:avLst/>
          </a:prstGeom>
        </p:spPr>
        <p:txBody>
          <a:bodyPr wrap="square">
            <a:spAutoFit/>
          </a:bodyPr>
          <a:lstStyle/>
          <a:p>
            <a:pPr algn="ctr"/>
            <a:r>
              <a:rPr lang="zh-CN" altLang="en-US" sz="1600" dirty="0">
                <a:solidFill>
                  <a:srgbClr val="5F0F05"/>
                </a:solidFill>
                <a:latin typeface="微软雅黑" panose="020B0503020204020204" pitchFamily="34" charset="-122"/>
                <a:ea typeface="微软雅黑" panose="020B0503020204020204" pitchFamily="34" charset="-122"/>
              </a:rPr>
              <a:t>抗日民族统一战线时国共两党的珍贵合影</a:t>
            </a:r>
            <a:endParaRPr lang="zh-CN" altLang="en-US" sz="1600" dirty="0">
              <a:solidFill>
                <a:srgbClr val="5F0F05"/>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a:xfrm>
            <a:off x="642535" y="3891887"/>
            <a:ext cx="3504000" cy="1776000"/>
          </a:xfrm>
          <a:prstGeom prst="rect">
            <a:avLst/>
          </a:prstGeom>
        </p:spPr>
      </p:pic>
      <p:pic>
        <p:nvPicPr>
          <p:cNvPr id="7" name="图片 6"/>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250000"/>
                    </a14:imgEffect>
                  </a14:imgLayer>
                </a14:imgProps>
              </a:ext>
            </a:extLst>
          </a:blip>
          <a:srcRect/>
          <a:stretch>
            <a:fillRect/>
          </a:stretch>
        </p:blipFill>
        <p:spPr>
          <a:xfrm>
            <a:off x="4344000" y="3888913"/>
            <a:ext cx="3504000" cy="1776000"/>
          </a:xfrm>
          <a:prstGeom prst="rect">
            <a:avLst/>
          </a:prstGeom>
        </p:spPr>
      </p:pic>
      <p:sp>
        <p:nvSpPr>
          <p:cNvPr id="8" name="矩形 7"/>
          <p:cNvSpPr/>
          <p:nvPr/>
        </p:nvSpPr>
        <p:spPr>
          <a:xfrm>
            <a:off x="4344000" y="5774780"/>
            <a:ext cx="3504000" cy="830997"/>
          </a:xfrm>
          <a:prstGeom prst="rect">
            <a:avLst/>
          </a:prstGeom>
        </p:spPr>
        <p:txBody>
          <a:bodyPr wrap="square">
            <a:spAutoFit/>
          </a:bodyPr>
          <a:lstStyle/>
          <a:p>
            <a:pPr algn="ctr"/>
            <a:r>
              <a:rPr lang="zh-CN" altLang="en-US" sz="1600" dirty="0">
                <a:solidFill>
                  <a:srgbClr val="5F0F05"/>
                </a:solidFill>
                <a:latin typeface="微软雅黑" panose="020B0503020204020204" pitchFamily="34" charset="-122"/>
                <a:ea typeface="微软雅黑" panose="020B0503020204020204" pitchFamily="34" charset="-122"/>
              </a:rPr>
              <a:t>西安事变和平解决为抗日民族统一战线建立准备了必要的前提，是国内战争走向抗日民族战争的转折点</a:t>
            </a:r>
            <a:endParaRPr lang="zh-CN" altLang="en-US" sz="1600" dirty="0">
              <a:solidFill>
                <a:srgbClr val="5F0F05"/>
              </a:solidFill>
              <a:latin typeface="微软雅黑" panose="020B0503020204020204" pitchFamily="34" charset="-122"/>
              <a:ea typeface="微软雅黑" panose="020B0503020204020204" pitchFamily="34" charset="-122"/>
            </a:endParaRPr>
          </a:p>
        </p:txBody>
      </p:sp>
      <p:sp>
        <p:nvSpPr>
          <p:cNvPr id="9" name="矩形 8"/>
          <p:cNvSpPr/>
          <p:nvPr/>
        </p:nvSpPr>
        <p:spPr>
          <a:xfrm>
            <a:off x="642535" y="5774781"/>
            <a:ext cx="3504000" cy="830997"/>
          </a:xfrm>
          <a:prstGeom prst="rect">
            <a:avLst/>
          </a:prstGeom>
        </p:spPr>
        <p:txBody>
          <a:bodyPr wrap="square">
            <a:spAutoFit/>
          </a:bodyPr>
          <a:lstStyle/>
          <a:p>
            <a:pPr algn="ctr"/>
            <a:r>
              <a:rPr lang="zh-CN" altLang="en-US" sz="1600" dirty="0">
                <a:solidFill>
                  <a:srgbClr val="5F0F05"/>
                </a:solidFill>
                <a:latin typeface="微软雅黑" panose="020B0503020204020204" pitchFamily="34" charset="-122"/>
                <a:ea typeface="微软雅黑" panose="020B0503020204020204" pitchFamily="34" charset="-122"/>
              </a:rPr>
              <a:t>瓦窑堡会议确定了建立抗日民族统一战线的政策，为党领导全国人民迎接伟大的抗日战争奠定了政治基础。</a:t>
            </a:r>
            <a:endParaRPr lang="zh-CN" altLang="en-US" sz="1600" dirty="0">
              <a:solidFill>
                <a:srgbClr val="5F0F05"/>
              </a:solidFill>
              <a:latin typeface="微软雅黑" panose="020B0503020204020204" pitchFamily="34" charset="-122"/>
              <a:ea typeface="微软雅黑" panose="020B0503020204020204" pitchFamily="34" charset="-122"/>
            </a:endParaRPr>
          </a:p>
        </p:txBody>
      </p:sp>
      <p:sp>
        <p:nvSpPr>
          <p:cNvPr id="12" name="矩形: 圆角 11"/>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1000"/>
                                        <p:tgtEl>
                                          <p:spTgt spid="3"/>
                                        </p:tgtEl>
                                      </p:cBhvr>
                                    </p:animEffect>
                                  </p:childTnLst>
                                </p:cTn>
                              </p:par>
                            </p:childTnLst>
                          </p:cTn>
                        </p:par>
                        <p:par>
                          <p:cTn id="14" fill="hold">
                            <p:stCondLst>
                              <p:cond delay="2000"/>
                            </p:stCondLst>
                            <p:childTnLst>
                              <p:par>
                                <p:cTn id="15" presetID="23" presetClass="entr" presetSubtype="272"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750" fill="hold"/>
                                        <p:tgtEl>
                                          <p:spTgt spid="6"/>
                                        </p:tgtEl>
                                        <p:attrNameLst>
                                          <p:attrName>ppt_w</p:attrName>
                                        </p:attrNameLst>
                                      </p:cBhvr>
                                      <p:tavLst>
                                        <p:tav tm="0">
                                          <p:val>
                                            <p:strVal val="2/3*#ppt_w"/>
                                          </p:val>
                                        </p:tav>
                                        <p:tav tm="100000">
                                          <p:val>
                                            <p:strVal val="#ppt_w"/>
                                          </p:val>
                                        </p:tav>
                                      </p:tavLst>
                                    </p:anim>
                                    <p:anim calcmode="lin" valueType="num">
                                      <p:cBhvr>
                                        <p:cTn id="18" dur="750" fill="hold"/>
                                        <p:tgtEl>
                                          <p:spTgt spid="6"/>
                                        </p:tgtEl>
                                        <p:attrNameLst>
                                          <p:attrName>ppt_h</p:attrName>
                                        </p:attrNameLst>
                                      </p:cBhvr>
                                      <p:tavLst>
                                        <p:tav tm="0">
                                          <p:val>
                                            <p:strVal val="2/3*#ppt_h"/>
                                          </p:val>
                                        </p:tav>
                                        <p:tav tm="100000">
                                          <p:val>
                                            <p:strVal val="#ppt_h"/>
                                          </p:val>
                                        </p:tav>
                                      </p:tavLst>
                                    </p:anim>
                                  </p:childTnLst>
                                </p:cTn>
                              </p:par>
                              <p:par>
                                <p:cTn id="19" presetID="23" presetClass="entr" presetSubtype="272" fill="hold" nodeType="withEffect">
                                  <p:stCondLst>
                                    <p:cond delay="100"/>
                                  </p:stCondLst>
                                  <p:childTnLst>
                                    <p:set>
                                      <p:cBhvr>
                                        <p:cTn id="20" dur="1" fill="hold">
                                          <p:stCondLst>
                                            <p:cond delay="0"/>
                                          </p:stCondLst>
                                        </p:cTn>
                                        <p:tgtEl>
                                          <p:spTgt spid="7"/>
                                        </p:tgtEl>
                                        <p:attrNameLst>
                                          <p:attrName>style.visibility</p:attrName>
                                        </p:attrNameLst>
                                      </p:cBhvr>
                                      <p:to>
                                        <p:strVal val="visible"/>
                                      </p:to>
                                    </p:set>
                                    <p:anim calcmode="lin" valueType="num">
                                      <p:cBhvr>
                                        <p:cTn id="21" dur="750" fill="hold"/>
                                        <p:tgtEl>
                                          <p:spTgt spid="7"/>
                                        </p:tgtEl>
                                        <p:attrNameLst>
                                          <p:attrName>ppt_w</p:attrName>
                                        </p:attrNameLst>
                                      </p:cBhvr>
                                      <p:tavLst>
                                        <p:tav tm="0">
                                          <p:val>
                                            <p:strVal val="2/3*#ppt_w"/>
                                          </p:val>
                                        </p:tav>
                                        <p:tav tm="100000">
                                          <p:val>
                                            <p:strVal val="#ppt_w"/>
                                          </p:val>
                                        </p:tav>
                                      </p:tavLst>
                                    </p:anim>
                                    <p:anim calcmode="lin" valueType="num">
                                      <p:cBhvr>
                                        <p:cTn id="22" dur="750" fill="hold"/>
                                        <p:tgtEl>
                                          <p:spTgt spid="7"/>
                                        </p:tgtEl>
                                        <p:attrNameLst>
                                          <p:attrName>ppt_h</p:attrName>
                                        </p:attrNameLst>
                                      </p:cBhvr>
                                      <p:tavLst>
                                        <p:tav tm="0">
                                          <p:val>
                                            <p:strVal val="2/3*#ppt_h"/>
                                          </p:val>
                                        </p:tav>
                                        <p:tav tm="100000">
                                          <p:val>
                                            <p:strVal val="#ppt_h"/>
                                          </p:val>
                                        </p:tav>
                                      </p:tavLst>
                                    </p:anim>
                                  </p:childTnLst>
                                </p:cTn>
                              </p:par>
                              <p:par>
                                <p:cTn id="23" presetID="23" presetClass="entr" presetSubtype="272" fill="hold" nodeType="withEffect">
                                  <p:stCondLst>
                                    <p:cond delay="200"/>
                                  </p:stCondLst>
                                  <p:childTnLst>
                                    <p:set>
                                      <p:cBhvr>
                                        <p:cTn id="24" dur="1" fill="hold">
                                          <p:stCondLst>
                                            <p:cond delay="0"/>
                                          </p:stCondLst>
                                        </p:cTn>
                                        <p:tgtEl>
                                          <p:spTgt spid="4"/>
                                        </p:tgtEl>
                                        <p:attrNameLst>
                                          <p:attrName>style.visibility</p:attrName>
                                        </p:attrNameLst>
                                      </p:cBhvr>
                                      <p:to>
                                        <p:strVal val="visible"/>
                                      </p:to>
                                    </p:set>
                                    <p:anim calcmode="lin" valueType="num">
                                      <p:cBhvr>
                                        <p:cTn id="25" dur="750" fill="hold"/>
                                        <p:tgtEl>
                                          <p:spTgt spid="4"/>
                                        </p:tgtEl>
                                        <p:attrNameLst>
                                          <p:attrName>ppt_w</p:attrName>
                                        </p:attrNameLst>
                                      </p:cBhvr>
                                      <p:tavLst>
                                        <p:tav tm="0">
                                          <p:val>
                                            <p:strVal val="2/3*#ppt_w"/>
                                          </p:val>
                                        </p:tav>
                                        <p:tav tm="100000">
                                          <p:val>
                                            <p:strVal val="#ppt_w"/>
                                          </p:val>
                                        </p:tav>
                                      </p:tavLst>
                                    </p:anim>
                                    <p:anim calcmode="lin" valueType="num">
                                      <p:cBhvr>
                                        <p:cTn id="26" dur="750" fill="hold"/>
                                        <p:tgtEl>
                                          <p:spTgt spid="4"/>
                                        </p:tgtEl>
                                        <p:attrNameLst>
                                          <p:attrName>ppt_h</p:attrName>
                                        </p:attrNameLst>
                                      </p:cBhvr>
                                      <p:tavLst>
                                        <p:tav tm="0">
                                          <p:val>
                                            <p:strVal val="2/3*#ppt_h"/>
                                          </p:val>
                                        </p:tav>
                                        <p:tav tm="100000">
                                          <p:val>
                                            <p:strVal val="#ppt_h"/>
                                          </p:val>
                                        </p:tav>
                                      </p:tavLst>
                                    </p:anim>
                                  </p:childTnLst>
                                </p:cTn>
                              </p:par>
                              <p:par>
                                <p:cTn id="27" presetID="10" presetClass="entr" presetSubtype="0" fill="hold" grpId="0" nodeType="withEffect">
                                  <p:stCondLst>
                                    <p:cond delay="75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75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75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par>
                          <p:cTn id="36" fill="hold">
                            <p:stCondLst>
                              <p:cond delay="30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3" grpId="0"/>
      <p:bldP spid="5" grpId="0"/>
      <p:bldP spid="8" grpId="0"/>
      <p:bldP spid="9" grpId="0"/>
      <p:bldP spid="12"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a:spLocks noChangeAspect="1"/>
          </p:cNvSpPr>
          <p:nvPr/>
        </p:nvSpPr>
        <p:spPr>
          <a:xfrm>
            <a:off x="9166013" y="3616700"/>
            <a:ext cx="2640000" cy="410371"/>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rgbClr val="FFF8E6"/>
                </a:solidFill>
                <a:latin typeface="微软雅黑" panose="020B0503020204020204" pitchFamily="34" charset="-122"/>
                <a:ea typeface="微软雅黑" panose="020B0503020204020204" pitchFamily="34" charset="-122"/>
              </a:rPr>
              <a:t>淞沪会战</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sp>
        <p:nvSpPr>
          <p:cNvPr id="19" name="矩形 18"/>
          <p:cNvSpPr>
            <a:spLocks noChangeAspect="1"/>
          </p:cNvSpPr>
          <p:nvPr/>
        </p:nvSpPr>
        <p:spPr>
          <a:xfrm>
            <a:off x="6287500" y="3616700"/>
            <a:ext cx="2640000" cy="410371"/>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a:solidFill>
                  <a:srgbClr val="FFF8E6"/>
                </a:solidFill>
                <a:latin typeface="微软雅黑" panose="020B0503020204020204" pitchFamily="34" charset="-122"/>
                <a:ea typeface="微软雅黑" panose="020B0503020204020204" pitchFamily="34" charset="-122"/>
              </a:rPr>
              <a:t>忻口会战</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sp>
        <p:nvSpPr>
          <p:cNvPr id="2" name="内容占位符 2"/>
          <p:cNvSpPr>
            <a:spLocks noGrp="1"/>
          </p:cNvSpPr>
          <p:nvPr/>
        </p:nvSpPr>
        <p:spPr>
          <a:xfrm>
            <a:off x="588910" y="2295715"/>
            <a:ext cx="5277444" cy="1241622"/>
          </a:xfrm>
          <a:prstGeom prst="rect">
            <a:avLst/>
          </a:prstGeom>
        </p:spPr>
        <p:txBody>
          <a:bodyPr wrap="square">
            <a:spAutoFit/>
          </a:bodyPr>
          <a:lstStyle/>
          <a:p>
            <a:pPr algn="just"/>
            <a:r>
              <a:rPr lang="zh-CN" altLang="en-US" sz="1865" dirty="0">
                <a:solidFill>
                  <a:srgbClr val="5F0F05"/>
                </a:solidFill>
                <a:latin typeface="微软雅黑" panose="020B0503020204020204" pitchFamily="34" charset="-122"/>
                <a:ea typeface="微软雅黑" panose="020B0503020204020204" pitchFamily="34" charset="-122"/>
              </a:rPr>
              <a:t>抗战初期，国民党正面战场是抗日的主战场，国民党抗战还是比较积极的。从</a:t>
            </a:r>
            <a:r>
              <a:rPr lang="en-US" altLang="zh-CN" sz="1865" dirty="0">
                <a:solidFill>
                  <a:srgbClr val="5F0F05"/>
                </a:solidFill>
                <a:latin typeface="微软雅黑" panose="020B0503020204020204" pitchFamily="34" charset="-122"/>
                <a:ea typeface="微软雅黑" panose="020B0503020204020204" pitchFamily="34" charset="-122"/>
              </a:rPr>
              <a:t>1937</a:t>
            </a:r>
            <a:r>
              <a:rPr lang="zh-CN" altLang="en-US" sz="1865" dirty="0">
                <a:solidFill>
                  <a:srgbClr val="5F0F05"/>
                </a:solidFill>
                <a:latin typeface="微软雅黑" panose="020B0503020204020204" pitchFamily="34" charset="-122"/>
                <a:ea typeface="微软雅黑" panose="020B0503020204020204" pitchFamily="34" charset="-122"/>
              </a:rPr>
              <a:t>年</a:t>
            </a:r>
            <a:r>
              <a:rPr lang="en-US" altLang="zh-CN" sz="1865" dirty="0">
                <a:solidFill>
                  <a:srgbClr val="5F0F05"/>
                </a:solidFill>
                <a:latin typeface="微软雅黑" panose="020B0503020204020204" pitchFamily="34" charset="-122"/>
                <a:ea typeface="微软雅黑" panose="020B0503020204020204" pitchFamily="34" charset="-122"/>
              </a:rPr>
              <a:t>7</a:t>
            </a:r>
            <a:r>
              <a:rPr lang="zh-CN" altLang="en-US" sz="1865" dirty="0">
                <a:solidFill>
                  <a:srgbClr val="5F0F05"/>
                </a:solidFill>
                <a:latin typeface="微软雅黑" panose="020B0503020204020204" pitchFamily="34" charset="-122"/>
                <a:ea typeface="微软雅黑" panose="020B0503020204020204" pitchFamily="34" charset="-122"/>
              </a:rPr>
              <a:t>月到</a:t>
            </a:r>
            <a:r>
              <a:rPr lang="en-US" altLang="zh-CN" sz="1865" dirty="0">
                <a:solidFill>
                  <a:srgbClr val="5F0F05"/>
                </a:solidFill>
                <a:latin typeface="微软雅黑" panose="020B0503020204020204" pitchFamily="34" charset="-122"/>
                <a:ea typeface="微软雅黑" panose="020B0503020204020204" pitchFamily="34" charset="-122"/>
              </a:rPr>
              <a:t>1938</a:t>
            </a:r>
            <a:r>
              <a:rPr lang="zh-CN" altLang="en-US" sz="1865" dirty="0">
                <a:solidFill>
                  <a:srgbClr val="5F0F05"/>
                </a:solidFill>
                <a:latin typeface="微软雅黑" panose="020B0503020204020204" pitchFamily="34" charset="-122"/>
                <a:ea typeface="微软雅黑" panose="020B0503020204020204" pitchFamily="34" charset="-122"/>
              </a:rPr>
              <a:t>年</a:t>
            </a:r>
            <a:r>
              <a:rPr lang="en-US" altLang="zh-CN" sz="1865" dirty="0">
                <a:solidFill>
                  <a:srgbClr val="5F0F05"/>
                </a:solidFill>
                <a:latin typeface="微软雅黑" panose="020B0503020204020204" pitchFamily="34" charset="-122"/>
                <a:ea typeface="微软雅黑" panose="020B0503020204020204" pitchFamily="34" charset="-122"/>
              </a:rPr>
              <a:t>10</a:t>
            </a:r>
            <a:r>
              <a:rPr lang="zh-CN" altLang="en-US" sz="1865" dirty="0">
                <a:solidFill>
                  <a:srgbClr val="5F0F05"/>
                </a:solidFill>
                <a:latin typeface="微软雅黑" panose="020B0503020204020204" pitchFamily="34" charset="-122"/>
                <a:ea typeface="微软雅黑" panose="020B0503020204020204" pitchFamily="34" charset="-122"/>
              </a:rPr>
              <a:t>月底，国民党正面战场组织了忻口、淞沪、徐州和武汉四次大会战以及许多战役。</a:t>
            </a:r>
            <a:endParaRPr lang="zh-CN" altLang="en-US" sz="1865" dirty="0">
              <a:solidFill>
                <a:srgbClr val="5F0F05"/>
              </a:solidFill>
              <a:latin typeface="微软雅黑" panose="020B0503020204020204" pitchFamily="34" charset="-122"/>
              <a:ea typeface="微软雅黑" panose="020B0503020204020204" pitchFamily="34" charset="-122"/>
            </a:endParaRPr>
          </a:p>
        </p:txBody>
      </p:sp>
      <p:sp>
        <p:nvSpPr>
          <p:cNvPr id="3" name="内容占位符 2"/>
          <p:cNvSpPr>
            <a:spLocks noGrp="1"/>
          </p:cNvSpPr>
          <p:nvPr/>
        </p:nvSpPr>
        <p:spPr>
          <a:xfrm>
            <a:off x="1320800" y="3729057"/>
            <a:ext cx="4461040" cy="666977"/>
          </a:xfrm>
          <a:prstGeom prst="rect">
            <a:avLst/>
          </a:prstGeom>
        </p:spPr>
        <p:txBody>
          <a:bodyPr wrap="square">
            <a:spAutoFit/>
          </a:bodyPr>
          <a:lstStyle/>
          <a:p>
            <a:pPr algn="just"/>
            <a:r>
              <a:rPr lang="zh-CN" altLang="en-US" sz="1865" dirty="0">
                <a:solidFill>
                  <a:srgbClr val="5F0F05"/>
                </a:solidFill>
                <a:latin typeface="微软雅黑" panose="020B0503020204020204" pitchFamily="34" charset="-122"/>
                <a:ea typeface="微软雅黑" panose="020B0503020204020204" pitchFamily="34" charset="-122"/>
              </a:rPr>
              <a:t>抗战初期的国民党军队，抗击了</a:t>
            </a:r>
            <a:r>
              <a:rPr lang="en-US" altLang="zh-CN" sz="1865" dirty="0">
                <a:solidFill>
                  <a:srgbClr val="5F0F05"/>
                </a:solidFill>
                <a:latin typeface="微软雅黑" panose="020B0503020204020204" pitchFamily="34" charset="-122"/>
                <a:ea typeface="微软雅黑" panose="020B0503020204020204" pitchFamily="34" charset="-122"/>
              </a:rPr>
              <a:t>2/3</a:t>
            </a:r>
            <a:r>
              <a:rPr lang="zh-CN" altLang="en-US" sz="1865" dirty="0">
                <a:solidFill>
                  <a:srgbClr val="5F0F05"/>
                </a:solidFill>
                <a:latin typeface="微软雅黑" panose="020B0503020204020204" pitchFamily="34" charset="-122"/>
                <a:ea typeface="微软雅黑" panose="020B0503020204020204" pitchFamily="34" charset="-122"/>
              </a:rPr>
              <a:t>以上的侵华日军。</a:t>
            </a:r>
            <a:endParaRPr lang="zh-CN" altLang="en-US" sz="1865" dirty="0">
              <a:solidFill>
                <a:srgbClr val="5F0F05"/>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9166015" y="1647857"/>
            <a:ext cx="2640000" cy="1920000"/>
          </a:xfrm>
          <a:prstGeom prst="rect">
            <a:avLst/>
          </a:prstGeom>
        </p:spPr>
      </p:pic>
      <p:pic>
        <p:nvPicPr>
          <p:cNvPr id="5" name="图片 4"/>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a:xfrm>
            <a:off x="6287500" y="4077869"/>
            <a:ext cx="2640000" cy="1920000"/>
          </a:xfrm>
          <a:prstGeom prst="rect">
            <a:avLst/>
          </a:prstGeom>
        </p:spPr>
      </p:pic>
      <p:pic>
        <p:nvPicPr>
          <p:cNvPr id="6" name="图片 5"/>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6288021" y="1647859"/>
            <a:ext cx="2640000" cy="1920000"/>
          </a:xfrm>
          <a:prstGeom prst="rect">
            <a:avLst/>
          </a:prstGeom>
        </p:spPr>
      </p:pic>
      <p:pic>
        <p:nvPicPr>
          <p:cNvPr id="7" name="图片 6"/>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11500"/>
                    </a14:imgEffect>
                    <a14:imgEffect>
                      <a14:saturation sat="400000"/>
                    </a14:imgEffect>
                  </a14:imgLayer>
                </a14:imgProps>
              </a:ext>
            </a:extLst>
          </a:blip>
          <a:srcRect/>
          <a:stretch>
            <a:fillRect/>
          </a:stretch>
        </p:blipFill>
        <p:spPr>
          <a:xfrm>
            <a:off x="9166013" y="4077869"/>
            <a:ext cx="2640000" cy="1920000"/>
          </a:xfrm>
          <a:prstGeom prst="rect">
            <a:avLst/>
          </a:prstGeom>
        </p:spPr>
      </p:pic>
      <p:sp>
        <p:nvSpPr>
          <p:cNvPr id="12" name="内容占位符 2"/>
          <p:cNvSpPr>
            <a:spLocks noGrp="1"/>
          </p:cNvSpPr>
          <p:nvPr/>
        </p:nvSpPr>
        <p:spPr>
          <a:xfrm>
            <a:off x="1320800" y="4570825"/>
            <a:ext cx="4461040" cy="954300"/>
          </a:xfrm>
          <a:prstGeom prst="rect">
            <a:avLst/>
          </a:prstGeom>
        </p:spPr>
        <p:txBody>
          <a:bodyPr wrap="square">
            <a:spAutoFit/>
          </a:bodyPr>
          <a:lstStyle/>
          <a:p>
            <a:pPr algn="just"/>
            <a:r>
              <a:rPr lang="zh-CN" altLang="en-US" sz="1865" dirty="0">
                <a:solidFill>
                  <a:srgbClr val="5F0F05"/>
                </a:solidFill>
                <a:latin typeface="微软雅黑" panose="020B0503020204020204" pitchFamily="34" charset="-122"/>
                <a:ea typeface="微软雅黑" panose="020B0503020204020204" pitchFamily="34" charset="-122"/>
              </a:rPr>
              <a:t>国民党军事上实施以空间换取时间的持久战略方针，打破了日本帝国主义“三个月灭亡中国”的狂妄计划。</a:t>
            </a:r>
            <a:endParaRPr lang="zh-CN" altLang="en-US" sz="1865" dirty="0">
              <a:solidFill>
                <a:srgbClr val="5F0F05"/>
              </a:solidFill>
              <a:latin typeface="微软雅黑" panose="020B0503020204020204" pitchFamily="34" charset="-122"/>
              <a:ea typeface="微软雅黑" panose="020B0503020204020204" pitchFamily="34" charset="-122"/>
            </a:endParaRPr>
          </a:p>
        </p:txBody>
      </p:sp>
      <p:sp>
        <p:nvSpPr>
          <p:cNvPr id="13" name="内容占位符 2"/>
          <p:cNvSpPr>
            <a:spLocks noGrp="1"/>
          </p:cNvSpPr>
          <p:nvPr/>
        </p:nvSpPr>
        <p:spPr>
          <a:xfrm>
            <a:off x="1320800" y="5699855"/>
            <a:ext cx="4461040" cy="666977"/>
          </a:xfrm>
          <a:prstGeom prst="rect">
            <a:avLst/>
          </a:prstGeom>
        </p:spPr>
        <p:txBody>
          <a:bodyPr wrap="square">
            <a:spAutoFit/>
          </a:bodyPr>
          <a:lstStyle/>
          <a:p>
            <a:pPr algn="just"/>
            <a:r>
              <a:rPr lang="zh-CN" altLang="en-US" sz="1865" dirty="0">
                <a:solidFill>
                  <a:srgbClr val="5F0F05"/>
                </a:solidFill>
                <a:latin typeface="微软雅黑" panose="020B0503020204020204" pitchFamily="34" charset="-122"/>
                <a:ea typeface="微软雅黑" panose="020B0503020204020204" pitchFamily="34" charset="-122"/>
              </a:rPr>
              <a:t>客观上也掩护了八路军、新四军深入敌后开辟抗日根据地，进行游击战。      </a:t>
            </a:r>
            <a:endParaRPr lang="zh-CN" altLang="en-US" sz="1865" dirty="0">
              <a:solidFill>
                <a:srgbClr val="5F0F05"/>
              </a:solidFill>
              <a:latin typeface="微软雅黑" panose="020B0503020204020204" pitchFamily="34" charset="-122"/>
              <a:ea typeface="微软雅黑" panose="020B0503020204020204" pitchFamily="34" charset="-122"/>
            </a:endParaRPr>
          </a:p>
        </p:txBody>
      </p:sp>
      <p:sp>
        <p:nvSpPr>
          <p:cNvPr id="14" name="Rectangle 2"/>
          <p:cNvSpPr/>
          <p:nvPr/>
        </p:nvSpPr>
        <p:spPr>
          <a:xfrm>
            <a:off x="588909" y="1504584"/>
            <a:ext cx="5192931" cy="826049"/>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itchFamily="2" charset="-122"/>
              </a:defRPr>
            </a:lvl9pPr>
          </a:lstStyle>
          <a:p>
            <a:r>
              <a:rPr lang="zh-CN" altLang="en-US" sz="3735" b="1" dirty="0">
                <a:solidFill>
                  <a:srgbClr val="C00000"/>
                </a:solidFill>
                <a:latin typeface="微软雅黑" panose="020B0503020204020204" pitchFamily="34" charset="-122"/>
                <a:ea typeface="微软雅黑" panose="020B0503020204020204" pitchFamily="34" charset="-122"/>
              </a:rPr>
              <a:t>全民族抗战高潮的兴起</a:t>
            </a:r>
            <a:endParaRPr lang="zh-CN" altLang="en-US" sz="3735" b="1" dirty="0">
              <a:solidFill>
                <a:srgbClr val="C00000"/>
              </a:solidFill>
              <a:latin typeface="微软雅黑" panose="020B0503020204020204" pitchFamily="34" charset="-122"/>
              <a:ea typeface="微软雅黑" panose="020B0503020204020204" pitchFamily="34" charset="-122"/>
            </a:endParaRPr>
          </a:p>
        </p:txBody>
      </p:sp>
      <p:sp>
        <p:nvSpPr>
          <p:cNvPr id="21" name="矩形 20"/>
          <p:cNvSpPr>
            <a:spLocks noChangeAspect="1"/>
          </p:cNvSpPr>
          <p:nvPr/>
        </p:nvSpPr>
        <p:spPr>
          <a:xfrm>
            <a:off x="9166013" y="6048668"/>
            <a:ext cx="2640000" cy="410371"/>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rgbClr val="FFF8E6"/>
                </a:solidFill>
                <a:latin typeface="微软雅黑" panose="020B0503020204020204" pitchFamily="34" charset="-122"/>
                <a:ea typeface="微软雅黑" panose="020B0503020204020204" pitchFamily="34" charset="-122"/>
              </a:rPr>
              <a:t>武汉会战</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sp>
        <p:nvSpPr>
          <p:cNvPr id="22" name="矩形 21"/>
          <p:cNvSpPr>
            <a:spLocks noChangeAspect="1"/>
          </p:cNvSpPr>
          <p:nvPr/>
        </p:nvSpPr>
        <p:spPr>
          <a:xfrm>
            <a:off x="6287500" y="6048668"/>
            <a:ext cx="2640000" cy="410371"/>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rgbClr val="FFF8E6"/>
                </a:solidFill>
                <a:latin typeface="微软雅黑" panose="020B0503020204020204" pitchFamily="34" charset="-122"/>
                <a:ea typeface="微软雅黑" panose="020B0503020204020204" pitchFamily="34" charset="-122"/>
              </a:rPr>
              <a:t>徐州会战</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grpSp>
        <p:nvGrpSpPr>
          <p:cNvPr id="26" name="组合 25"/>
          <p:cNvGrpSpPr/>
          <p:nvPr/>
        </p:nvGrpSpPr>
        <p:grpSpPr>
          <a:xfrm>
            <a:off x="719403" y="3823842"/>
            <a:ext cx="528000" cy="528903"/>
            <a:chOff x="539552" y="2867881"/>
            <a:chExt cx="396000" cy="396677"/>
          </a:xfrm>
        </p:grpSpPr>
        <p:sp>
          <p:nvSpPr>
            <p:cNvPr id="16" name="矩形 15"/>
            <p:cNvSpPr>
              <a:spLocks noChangeAspect="1"/>
            </p:cNvSpPr>
            <p:nvPr/>
          </p:nvSpPr>
          <p:spPr>
            <a:xfrm>
              <a:off x="539552" y="2867881"/>
              <a:ext cx="396000" cy="396677"/>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23" name="Freeform 5"/>
            <p:cNvSpPr>
              <a:spLocks noChangeAspect="1"/>
            </p:cNvSpPr>
            <p:nvPr/>
          </p:nvSpPr>
          <p:spPr bwMode="auto">
            <a:xfrm>
              <a:off x="611355" y="2926048"/>
              <a:ext cx="260317" cy="264707"/>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8E6"/>
            </a:solidFill>
            <a:ln>
              <a:noFill/>
            </a:ln>
            <a:effectLst/>
          </p:spPr>
          <p:txBody>
            <a:bodyPr vert="horz" wrap="square" lIns="121920" tIns="60960" rIns="121920" bIns="60960" numCol="1" anchor="t" anchorCtr="0" compatLnSpc="1"/>
            <a:lstStyle/>
            <a:p>
              <a:endParaRPr lang="zh-CN" altLang="en-US" sz="2400" dirty="0">
                <a:solidFill>
                  <a:srgbClr val="FFF8E6"/>
                </a:solidFill>
              </a:endParaRPr>
            </a:p>
          </p:txBody>
        </p:sp>
      </p:grpSp>
      <p:grpSp>
        <p:nvGrpSpPr>
          <p:cNvPr id="27" name="组合 26"/>
          <p:cNvGrpSpPr/>
          <p:nvPr/>
        </p:nvGrpSpPr>
        <p:grpSpPr>
          <a:xfrm>
            <a:off x="719403" y="4798817"/>
            <a:ext cx="528000" cy="528903"/>
            <a:chOff x="539552" y="3599112"/>
            <a:chExt cx="396000" cy="396677"/>
          </a:xfrm>
        </p:grpSpPr>
        <p:sp>
          <p:nvSpPr>
            <p:cNvPr id="17" name="矩形 16"/>
            <p:cNvSpPr>
              <a:spLocks noChangeAspect="1"/>
            </p:cNvSpPr>
            <p:nvPr/>
          </p:nvSpPr>
          <p:spPr>
            <a:xfrm>
              <a:off x="539552" y="3599112"/>
              <a:ext cx="396000" cy="396677"/>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24" name="Freeform 5"/>
            <p:cNvSpPr>
              <a:spLocks noChangeAspect="1"/>
            </p:cNvSpPr>
            <p:nvPr/>
          </p:nvSpPr>
          <p:spPr bwMode="auto">
            <a:xfrm>
              <a:off x="611355" y="3665096"/>
              <a:ext cx="260317" cy="264707"/>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8E6"/>
            </a:solidFill>
            <a:ln>
              <a:noFill/>
            </a:ln>
            <a:effectLst/>
          </p:spPr>
          <p:txBody>
            <a:bodyPr vert="horz" wrap="square" lIns="121920" tIns="60960" rIns="121920" bIns="60960" numCol="1" anchor="t" anchorCtr="0" compatLnSpc="1"/>
            <a:lstStyle/>
            <a:p>
              <a:endParaRPr lang="zh-CN" altLang="en-US" sz="2400" dirty="0">
                <a:solidFill>
                  <a:srgbClr val="FFF8E6"/>
                </a:solidFill>
              </a:endParaRPr>
            </a:p>
          </p:txBody>
        </p:sp>
      </p:grpSp>
      <p:grpSp>
        <p:nvGrpSpPr>
          <p:cNvPr id="28" name="组合 27"/>
          <p:cNvGrpSpPr/>
          <p:nvPr/>
        </p:nvGrpSpPr>
        <p:grpSpPr>
          <a:xfrm>
            <a:off x="719403" y="5784217"/>
            <a:ext cx="528000" cy="528903"/>
            <a:chOff x="539552" y="4338162"/>
            <a:chExt cx="396000" cy="396677"/>
          </a:xfrm>
        </p:grpSpPr>
        <p:sp>
          <p:nvSpPr>
            <p:cNvPr id="18" name="矩形 17"/>
            <p:cNvSpPr>
              <a:spLocks noChangeAspect="1"/>
            </p:cNvSpPr>
            <p:nvPr/>
          </p:nvSpPr>
          <p:spPr>
            <a:xfrm>
              <a:off x="539552" y="4338162"/>
              <a:ext cx="396000" cy="396677"/>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25" name="Freeform 5"/>
            <p:cNvSpPr>
              <a:spLocks noChangeAspect="1"/>
            </p:cNvSpPr>
            <p:nvPr/>
          </p:nvSpPr>
          <p:spPr bwMode="auto">
            <a:xfrm>
              <a:off x="611355" y="4404146"/>
              <a:ext cx="260317" cy="264707"/>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FF8E6"/>
            </a:solidFill>
            <a:ln>
              <a:noFill/>
            </a:ln>
            <a:effectLst/>
          </p:spPr>
          <p:txBody>
            <a:bodyPr vert="horz" wrap="square" lIns="121920" tIns="60960" rIns="121920" bIns="60960" numCol="1" anchor="t" anchorCtr="0" compatLnSpc="1"/>
            <a:lstStyle/>
            <a:p>
              <a:endParaRPr lang="zh-CN" altLang="en-US" sz="2400" dirty="0">
                <a:solidFill>
                  <a:srgbClr val="FFF8E6"/>
                </a:solidFill>
              </a:endParaRPr>
            </a:p>
          </p:txBody>
        </p:sp>
      </p:grpSp>
      <p:sp>
        <p:nvSpPr>
          <p:cNvPr id="29" name="矩形: 圆角 28"/>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30" name="矩形 29"/>
          <p:cNvSpPr/>
          <p:nvPr/>
        </p:nvSpPr>
        <p:spPr>
          <a:xfrm>
            <a:off x="1283547" y="324081"/>
            <a:ext cx="3060453"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抗日战争时期</a:t>
            </a:r>
            <a:endParaRPr lang="zh-CN" altLang="en-US" sz="3600" dirty="0">
              <a:solidFill>
                <a:srgbClr val="C00000"/>
              </a:solidFill>
              <a:latin typeface="TypeLand 康熙字典體試用版" pitchFamily="50" charset="-120"/>
              <a:ea typeface="TypeLand 康熙字典體試用版" pitchFamily="50" charset="-120"/>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p:val>
                                            <p:fltVal val="0.5"/>
                                          </p:val>
                                        </p:tav>
                                        <p:tav tm="100000">
                                          <p:val>
                                            <p:strVal val="#ppt_x"/>
                                          </p:val>
                                        </p:tav>
                                      </p:tavLst>
                                    </p:anim>
                                    <p:anim calcmode="lin" valueType="num">
                                      <p:cBhvr>
                                        <p:cTn id="10" dur="1000" fill="hold"/>
                                        <p:tgtEl>
                                          <p:spTgt spid="6"/>
                                        </p:tgtEl>
                                        <p:attrNameLst>
                                          <p:attrName>ppt_y</p:attrName>
                                        </p:attrNameLst>
                                      </p:cBhvr>
                                      <p:tavLst>
                                        <p:tav tm="0">
                                          <p:val>
                                            <p:fltVal val="0.5"/>
                                          </p:val>
                                        </p:tav>
                                        <p:tav tm="100000">
                                          <p:val>
                                            <p:strVal val="#ppt_y"/>
                                          </p:val>
                                        </p:tav>
                                      </p:tavLst>
                                    </p:anim>
                                  </p:childTnLst>
                                </p:cTn>
                              </p:par>
                              <p:par>
                                <p:cTn id="11" presetID="23" presetClass="entr" presetSubtype="528" fill="hold" nodeType="withEffect">
                                  <p:stCondLst>
                                    <p:cond delay="10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ppt_x</p:attrName>
                                        </p:attrNameLst>
                                      </p:cBhvr>
                                      <p:tavLst>
                                        <p:tav tm="0">
                                          <p:val>
                                            <p:fltVal val="0.5"/>
                                          </p:val>
                                        </p:tav>
                                        <p:tav tm="100000">
                                          <p:val>
                                            <p:strVal val="#ppt_x"/>
                                          </p:val>
                                        </p:tav>
                                      </p:tavLst>
                                    </p:anim>
                                    <p:anim calcmode="lin" valueType="num">
                                      <p:cBhvr>
                                        <p:cTn id="16" dur="1000" fill="hold"/>
                                        <p:tgtEl>
                                          <p:spTgt spid="4"/>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20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ppt_x</p:attrName>
                                        </p:attrNameLst>
                                      </p:cBhvr>
                                      <p:tavLst>
                                        <p:tav tm="0">
                                          <p:val>
                                            <p:fltVal val="0.5"/>
                                          </p:val>
                                        </p:tav>
                                        <p:tav tm="100000">
                                          <p:val>
                                            <p:strVal val="#ppt_x"/>
                                          </p:val>
                                        </p:tav>
                                      </p:tavLst>
                                    </p:anim>
                                    <p:anim calcmode="lin" valueType="num">
                                      <p:cBhvr>
                                        <p:cTn id="22" dur="1000" fill="hold"/>
                                        <p:tgtEl>
                                          <p:spTgt spid="5"/>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30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ppt_x</p:attrName>
                                        </p:attrNameLst>
                                      </p:cBhvr>
                                      <p:tavLst>
                                        <p:tav tm="0">
                                          <p:val>
                                            <p:fltVal val="0.5"/>
                                          </p:val>
                                        </p:tav>
                                        <p:tav tm="100000">
                                          <p:val>
                                            <p:strVal val="#ppt_x"/>
                                          </p:val>
                                        </p:tav>
                                      </p:tavLst>
                                    </p:anim>
                                    <p:anim calcmode="lin" valueType="num">
                                      <p:cBhvr>
                                        <p:cTn id="28" dur="1000" fill="hold"/>
                                        <p:tgtEl>
                                          <p:spTgt spid="7"/>
                                        </p:tgtEl>
                                        <p:attrNameLst>
                                          <p:attrName>ppt_y</p:attrName>
                                        </p:attrNameLst>
                                      </p:cBhvr>
                                      <p:tavLst>
                                        <p:tav tm="0">
                                          <p:val>
                                            <p:fltVal val="0.5"/>
                                          </p:val>
                                        </p:tav>
                                        <p:tav tm="100000">
                                          <p:val>
                                            <p:strVal val="#ppt_y"/>
                                          </p:val>
                                        </p:tav>
                                      </p:tavLst>
                                    </p:anim>
                                  </p:childTnLst>
                                </p:cTn>
                              </p:par>
                              <p:par>
                                <p:cTn id="29" presetID="10" presetClass="entr" presetSubtype="0" fill="hold" grpId="0" nodeType="withEffect">
                                  <p:stCondLst>
                                    <p:cond delay="100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par>
                                <p:cTn id="38" presetID="10" presetClass="entr" presetSubtype="0" fill="hold" grpId="0" nodeType="withEffect">
                                  <p:stCondLst>
                                    <p:cond delay="100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par>
                          <p:cTn id="41" fill="hold">
                            <p:stCondLst>
                              <p:cond delay="1000"/>
                            </p:stCondLst>
                            <p:childTnLst>
                              <p:par>
                                <p:cTn id="42" presetID="42"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22" presetClass="entr" presetSubtype="1"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up)">
                                      <p:cBhvr>
                                        <p:cTn id="50" dur="750"/>
                                        <p:tgtEl>
                                          <p:spTgt spid="2"/>
                                        </p:tgtEl>
                                      </p:cBhvr>
                                    </p:animEffect>
                                  </p:childTnLst>
                                </p:cTn>
                              </p:par>
                            </p:childTnLst>
                          </p:cTn>
                        </p:par>
                        <p:par>
                          <p:cTn id="51" fill="hold">
                            <p:stCondLst>
                              <p:cond delay="3000"/>
                            </p:stCondLst>
                            <p:childTnLst>
                              <p:par>
                                <p:cTn id="52" presetID="2" presetClass="entr" presetSubtype="8" fill="hold" nodeType="after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additive="base">
                                        <p:cTn id="54" dur="500" fill="hold"/>
                                        <p:tgtEl>
                                          <p:spTgt spid="26"/>
                                        </p:tgtEl>
                                        <p:attrNameLst>
                                          <p:attrName>ppt_x</p:attrName>
                                        </p:attrNameLst>
                                      </p:cBhvr>
                                      <p:tavLst>
                                        <p:tav tm="0">
                                          <p:val>
                                            <p:strVal val="0-#ppt_w/2"/>
                                          </p:val>
                                        </p:tav>
                                        <p:tav tm="100000">
                                          <p:val>
                                            <p:strVal val="#ppt_x"/>
                                          </p:val>
                                        </p:tav>
                                      </p:tavLst>
                                    </p:anim>
                                    <p:anim calcmode="lin" valueType="num">
                                      <p:cBhvr additive="base">
                                        <p:cTn id="55" dur="500" fill="hold"/>
                                        <p:tgtEl>
                                          <p:spTgt spid="26"/>
                                        </p:tgtEl>
                                        <p:attrNameLst>
                                          <p:attrName>ppt_y</p:attrName>
                                        </p:attrNameLst>
                                      </p:cBhvr>
                                      <p:tavLst>
                                        <p:tav tm="0">
                                          <p:val>
                                            <p:strVal val="#ppt_y"/>
                                          </p:val>
                                        </p:tav>
                                        <p:tav tm="100000">
                                          <p:val>
                                            <p:strVal val="#ppt_y"/>
                                          </p:val>
                                        </p:tav>
                                      </p:tavLst>
                                    </p:anim>
                                  </p:childTnLst>
                                </p:cTn>
                              </p:par>
                              <p:par>
                                <p:cTn id="56" presetID="2" presetClass="entr" presetSubtype="8" fill="hold" nodeType="withEffect">
                                  <p:stCondLst>
                                    <p:cond delay="100"/>
                                  </p:stCondLst>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fill="hold"/>
                                        <p:tgtEl>
                                          <p:spTgt spid="27"/>
                                        </p:tgtEl>
                                        <p:attrNameLst>
                                          <p:attrName>ppt_x</p:attrName>
                                        </p:attrNameLst>
                                      </p:cBhvr>
                                      <p:tavLst>
                                        <p:tav tm="0">
                                          <p:val>
                                            <p:strVal val="0-#ppt_w/2"/>
                                          </p:val>
                                        </p:tav>
                                        <p:tav tm="100000">
                                          <p:val>
                                            <p:strVal val="#ppt_x"/>
                                          </p:val>
                                        </p:tav>
                                      </p:tavLst>
                                    </p:anim>
                                    <p:anim calcmode="lin" valueType="num">
                                      <p:cBhvr additive="base">
                                        <p:cTn id="59" dur="500" fill="hold"/>
                                        <p:tgtEl>
                                          <p:spTgt spid="27"/>
                                        </p:tgtEl>
                                        <p:attrNameLst>
                                          <p:attrName>ppt_y</p:attrName>
                                        </p:attrNameLst>
                                      </p:cBhvr>
                                      <p:tavLst>
                                        <p:tav tm="0">
                                          <p:val>
                                            <p:strVal val="#ppt_y"/>
                                          </p:val>
                                        </p:tav>
                                        <p:tav tm="100000">
                                          <p:val>
                                            <p:strVal val="#ppt_y"/>
                                          </p:val>
                                        </p:tav>
                                      </p:tavLst>
                                    </p:anim>
                                  </p:childTnLst>
                                </p:cTn>
                              </p:par>
                              <p:par>
                                <p:cTn id="60" presetID="2" presetClass="entr" presetSubtype="8" fill="hold" nodeType="withEffect">
                                  <p:stCondLst>
                                    <p:cond delay="200"/>
                                  </p:stCondLst>
                                  <p:childTnLst>
                                    <p:set>
                                      <p:cBhvr>
                                        <p:cTn id="61" dur="1" fill="hold">
                                          <p:stCondLst>
                                            <p:cond delay="0"/>
                                          </p:stCondLst>
                                        </p:cTn>
                                        <p:tgtEl>
                                          <p:spTgt spid="28"/>
                                        </p:tgtEl>
                                        <p:attrNameLst>
                                          <p:attrName>style.visibility</p:attrName>
                                        </p:attrNameLst>
                                      </p:cBhvr>
                                      <p:to>
                                        <p:strVal val="visible"/>
                                      </p:to>
                                    </p:set>
                                    <p:anim calcmode="lin" valueType="num">
                                      <p:cBhvr additive="base">
                                        <p:cTn id="62" dur="500" fill="hold"/>
                                        <p:tgtEl>
                                          <p:spTgt spid="28"/>
                                        </p:tgtEl>
                                        <p:attrNameLst>
                                          <p:attrName>ppt_x</p:attrName>
                                        </p:attrNameLst>
                                      </p:cBhvr>
                                      <p:tavLst>
                                        <p:tav tm="0">
                                          <p:val>
                                            <p:strVal val="0-#ppt_w/2"/>
                                          </p:val>
                                        </p:tav>
                                        <p:tav tm="100000">
                                          <p:val>
                                            <p:strVal val="#ppt_x"/>
                                          </p:val>
                                        </p:tav>
                                      </p:tavLst>
                                    </p:anim>
                                    <p:anim calcmode="lin" valueType="num">
                                      <p:cBhvr additive="base">
                                        <p:cTn id="63" dur="500" fill="hold"/>
                                        <p:tgtEl>
                                          <p:spTgt spid="28"/>
                                        </p:tgtEl>
                                        <p:attrNameLst>
                                          <p:attrName>ppt_y</p:attrName>
                                        </p:attrNameLst>
                                      </p:cBhvr>
                                      <p:tavLst>
                                        <p:tav tm="0">
                                          <p:val>
                                            <p:strVal val="#ppt_y"/>
                                          </p:val>
                                        </p:tav>
                                        <p:tav tm="100000">
                                          <p:val>
                                            <p:strVal val="#ppt_y"/>
                                          </p:val>
                                        </p:tav>
                                      </p:tavLst>
                                    </p:anim>
                                  </p:childTnLst>
                                </p:cTn>
                              </p:par>
                            </p:childTnLst>
                          </p:cTn>
                        </p:par>
                        <p:par>
                          <p:cTn id="64" fill="hold">
                            <p:stCondLst>
                              <p:cond delay="3500"/>
                            </p:stCondLst>
                            <p:childTnLst>
                              <p:par>
                                <p:cTn id="65" presetID="22" presetClass="entr" presetSubtype="8" fill="hold" grpId="0" nodeType="after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left)">
                                      <p:cBhvr>
                                        <p:cTn id="67" dur="750"/>
                                        <p:tgtEl>
                                          <p:spTgt spid="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wipe(left)">
                                      <p:cBhvr>
                                        <p:cTn id="70" dur="750"/>
                                        <p:tgtEl>
                                          <p:spTgt spid="1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left)">
                                      <p:cBhvr>
                                        <p:cTn id="73" dur="750"/>
                                        <p:tgtEl>
                                          <p:spTgt spid="13"/>
                                        </p:tgtEl>
                                      </p:cBhvr>
                                    </p:animEffect>
                                  </p:childTnLst>
                                </p:cTn>
                              </p:par>
                            </p:childTnLst>
                          </p:cTn>
                        </p:par>
                        <p:par>
                          <p:cTn id="74" fill="hold">
                            <p:stCondLst>
                              <p:cond delay="4500"/>
                            </p:stCondLst>
                            <p:childTnLst>
                              <p:par>
                                <p:cTn id="75" presetID="10" presetClass="entr" presetSubtype="0" fill="hold" grpId="0" nodeType="after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19" grpId="0" bldLvl="0" animBg="1"/>
      <p:bldP spid="2" grpId="0"/>
      <p:bldP spid="3" grpId="0"/>
      <p:bldP spid="12" grpId="0"/>
      <p:bldP spid="13" grpId="0"/>
      <p:bldP spid="14" grpId="0"/>
      <p:bldP spid="21" grpId="0" bldLvl="0" animBg="1"/>
      <p:bldP spid="22" grpId="0" bldLvl="0" animBg="1"/>
      <p:bldP spid="29"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a:spLocks noChangeAspect="1"/>
          </p:cNvSpPr>
          <p:nvPr/>
        </p:nvSpPr>
        <p:spPr>
          <a:xfrm>
            <a:off x="5129067" y="2316319"/>
            <a:ext cx="6414348" cy="828955"/>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865" b="1">
                <a:solidFill>
                  <a:srgbClr val="FFF8E6"/>
                </a:solidFill>
                <a:latin typeface="微软雅黑" panose="020B0503020204020204" pitchFamily="34" charset="-122"/>
                <a:ea typeface="微软雅黑" panose="020B0503020204020204" pitchFamily="34" charset="-122"/>
              </a:rPr>
              <a:t>中国共产党在抗日战争中发挥了中流砥柱作用，主要是表现为三个方面。</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sp>
        <p:nvSpPr>
          <p:cNvPr id="13" name="矩形 12"/>
          <p:cNvSpPr>
            <a:spLocks noChangeAspect="1"/>
          </p:cNvSpPr>
          <p:nvPr/>
        </p:nvSpPr>
        <p:spPr>
          <a:xfrm>
            <a:off x="917915" y="3229757"/>
            <a:ext cx="3840000" cy="613265"/>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a:solidFill>
                  <a:srgbClr val="FFF8E6"/>
                </a:solidFill>
                <a:latin typeface="微软雅黑" panose="020B0503020204020204" pitchFamily="34" charset="-122"/>
                <a:ea typeface="微软雅黑" panose="020B0503020204020204" pitchFamily="34" charset="-122"/>
              </a:rPr>
              <a:t>抗日民族统一战线是打败日本侵略者的决定因素</a:t>
            </a:r>
            <a:endParaRPr lang="zh-CN" altLang="en-US" sz="1865" dirty="0">
              <a:solidFill>
                <a:srgbClr val="FFF8E6"/>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917915" y="1705273"/>
            <a:ext cx="3840000" cy="1440000"/>
          </a:xfrm>
          <a:prstGeom prst="rect">
            <a:avLst/>
          </a:prstGeom>
        </p:spPr>
      </p:pic>
      <p:pic>
        <p:nvPicPr>
          <p:cNvPr id="5" name="Picture 4" descr="200511983340172"/>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a:xfrm>
            <a:off x="917915" y="4128277"/>
            <a:ext cx="3840000" cy="1440000"/>
          </a:xfrm>
          <a:prstGeom prst="rect">
            <a:avLst/>
          </a:prstGeom>
        </p:spPr>
      </p:pic>
      <p:sp>
        <p:nvSpPr>
          <p:cNvPr id="8" name="Rectangle 2"/>
          <p:cNvSpPr/>
          <p:nvPr/>
        </p:nvSpPr>
        <p:spPr>
          <a:xfrm>
            <a:off x="5129069" y="1584399"/>
            <a:ext cx="5754148" cy="666267"/>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itchFamily="2" charset="-122"/>
              </a:defRPr>
            </a:lvl9pPr>
          </a:lstStyle>
          <a:p>
            <a:r>
              <a:rPr lang="zh-CN" altLang="en-US" sz="3735" b="1" dirty="0">
                <a:solidFill>
                  <a:srgbClr val="C00000"/>
                </a:solidFill>
                <a:latin typeface="微软雅黑" panose="020B0503020204020204" pitchFamily="34" charset="-122"/>
                <a:ea typeface="微软雅黑" panose="020B0503020204020204" pitchFamily="34" charset="-122"/>
              </a:rPr>
              <a:t>抗日战争的中流砥柱</a:t>
            </a:r>
            <a:endParaRPr lang="zh-CN" altLang="en-US" sz="3735" b="1" dirty="0">
              <a:solidFill>
                <a:srgbClr val="C00000"/>
              </a:solidFill>
              <a:latin typeface="微软雅黑" panose="020B0503020204020204" pitchFamily="34" charset="-122"/>
              <a:ea typeface="微软雅黑" panose="020B0503020204020204" pitchFamily="34" charset="-122"/>
            </a:endParaRPr>
          </a:p>
        </p:txBody>
      </p:sp>
      <p:sp>
        <p:nvSpPr>
          <p:cNvPr id="10" name="矩形 9"/>
          <p:cNvSpPr/>
          <p:nvPr/>
        </p:nvSpPr>
        <p:spPr>
          <a:xfrm>
            <a:off x="5117194" y="4017816"/>
            <a:ext cx="6426223" cy="954300"/>
          </a:xfrm>
          <a:prstGeom prst="rect">
            <a:avLst/>
          </a:prstGeom>
        </p:spPr>
        <p:txBody>
          <a:bodyPr wrap="square">
            <a:spAutoFit/>
          </a:bodyPr>
          <a:lstStyle/>
          <a:p>
            <a:pPr algn="just"/>
            <a:r>
              <a:rPr lang="zh-CN" altLang="en-US" sz="1865" b="1" dirty="0">
                <a:solidFill>
                  <a:srgbClr val="C00000"/>
                </a:solidFill>
                <a:latin typeface="微软雅黑" panose="020B0503020204020204" pitchFamily="34" charset="-122"/>
                <a:ea typeface="微软雅黑" panose="020B0503020204020204" pitchFamily="34" charset="-122"/>
              </a:rPr>
              <a:t>坚持和发展敌后抗日游击战争，并逐渐上升为抗战的主战场。</a:t>
            </a:r>
            <a:r>
              <a:rPr lang="zh-CN" altLang="en-US" sz="1865" dirty="0">
                <a:solidFill>
                  <a:srgbClr val="5F0F05"/>
                </a:solidFill>
                <a:latin typeface="微软雅黑" panose="020B0503020204020204" pitchFamily="34" charset="-122"/>
                <a:ea typeface="微软雅黑" panose="020B0503020204020204" pitchFamily="34" charset="-122"/>
              </a:rPr>
              <a:t>游击战争在中国抗日战争中具有重要的战略地位，是抵抗日本侵略者有效和重要的形式。</a:t>
            </a:r>
            <a:endParaRPr lang="zh-CN" altLang="en-US" sz="1865" dirty="0">
              <a:solidFill>
                <a:srgbClr val="5F0F05"/>
              </a:solidFill>
              <a:latin typeface="微软雅黑" panose="020B0503020204020204" pitchFamily="34" charset="-122"/>
              <a:ea typeface="微软雅黑" panose="020B0503020204020204" pitchFamily="34" charset="-122"/>
            </a:endParaRPr>
          </a:p>
        </p:txBody>
      </p:sp>
      <p:sp>
        <p:nvSpPr>
          <p:cNvPr id="11" name="矩形 10"/>
          <p:cNvSpPr/>
          <p:nvPr/>
        </p:nvSpPr>
        <p:spPr>
          <a:xfrm>
            <a:off x="5117194" y="5068357"/>
            <a:ext cx="6426223" cy="1241622"/>
          </a:xfrm>
          <a:prstGeom prst="rect">
            <a:avLst/>
          </a:prstGeom>
        </p:spPr>
        <p:txBody>
          <a:bodyPr wrap="square">
            <a:spAutoFit/>
          </a:bodyPr>
          <a:lstStyle/>
          <a:p>
            <a:pPr algn="just" eaLnBrk="1"/>
            <a:r>
              <a:rPr lang="zh-CN" altLang="en-US" sz="1865" b="1" dirty="0">
                <a:solidFill>
                  <a:srgbClr val="C00000"/>
                </a:solidFill>
                <a:latin typeface="微软雅黑" panose="020B0503020204020204" pitchFamily="34" charset="-122"/>
                <a:ea typeface="微软雅黑" panose="020B0503020204020204" pitchFamily="34" charset="-122"/>
              </a:rPr>
              <a:t>中国共产党不断加强自身建设，成为全国人民的新希望。</a:t>
            </a:r>
            <a:r>
              <a:rPr lang="zh-CN" altLang="en-US" sz="1865" dirty="0">
                <a:solidFill>
                  <a:srgbClr val="5F0F05"/>
                </a:solidFill>
                <a:latin typeface="微软雅黑" panose="020B0503020204020204" pitchFamily="34" charset="-122"/>
                <a:ea typeface="微软雅黑" panose="020B0503020204020204" pitchFamily="34" charset="-122"/>
              </a:rPr>
              <a:t>抗战爆发时，经过16年艰苦卓绝斗争的考验，已经能够独立分析解决中国的具体问题；并拥有一一大批忠诚的、革命经验丰富的骨干。</a:t>
            </a:r>
            <a:endParaRPr lang="zh-CN" altLang="en-US" sz="1865" dirty="0">
              <a:solidFill>
                <a:srgbClr val="5F0F05"/>
              </a:solidFill>
              <a:latin typeface="微软雅黑" panose="020B0503020204020204" pitchFamily="34" charset="-122"/>
              <a:ea typeface="微软雅黑" panose="020B0503020204020204" pitchFamily="34" charset="-122"/>
            </a:endParaRPr>
          </a:p>
        </p:txBody>
      </p:sp>
      <p:sp>
        <p:nvSpPr>
          <p:cNvPr id="12" name="矩形 11"/>
          <p:cNvSpPr/>
          <p:nvPr/>
        </p:nvSpPr>
        <p:spPr>
          <a:xfrm>
            <a:off x="5117195" y="3254536"/>
            <a:ext cx="6426223" cy="666977"/>
          </a:xfrm>
          <a:prstGeom prst="rect">
            <a:avLst/>
          </a:prstGeom>
        </p:spPr>
        <p:txBody>
          <a:bodyPr wrap="square">
            <a:spAutoFit/>
          </a:bodyPr>
          <a:lstStyle/>
          <a:p>
            <a:pPr algn="just"/>
            <a:r>
              <a:rPr lang="zh-CN" altLang="en-US" sz="1865" b="1" dirty="0">
                <a:solidFill>
                  <a:srgbClr val="C00000"/>
                </a:solidFill>
                <a:latin typeface="微软雅黑" panose="020B0503020204020204" pitchFamily="34" charset="-122"/>
                <a:ea typeface="微软雅黑" panose="020B0503020204020204" pitchFamily="34" charset="-122"/>
              </a:rPr>
              <a:t>积极倡导建立和维护抗日民族统一战线</a:t>
            </a:r>
            <a:r>
              <a:rPr lang="zh-CN" altLang="en-US" sz="1865" dirty="0">
                <a:solidFill>
                  <a:srgbClr val="C00000"/>
                </a:solidFill>
                <a:latin typeface="微软雅黑" panose="020B0503020204020204" pitchFamily="34" charset="-122"/>
                <a:ea typeface="微软雅黑" panose="020B0503020204020204" pitchFamily="34" charset="-122"/>
              </a:rPr>
              <a:t>，</a:t>
            </a:r>
            <a:r>
              <a:rPr lang="zh-CN" altLang="en-US" sz="1865" dirty="0">
                <a:solidFill>
                  <a:srgbClr val="5F0F05"/>
                </a:solidFill>
                <a:latin typeface="微软雅黑" panose="020B0503020204020204" pitchFamily="34" charset="-122"/>
                <a:ea typeface="微软雅黑" panose="020B0503020204020204" pitchFamily="34" charset="-122"/>
              </a:rPr>
              <a:t>最大限度地动员了全国的军队和民众，是打败日本侵略者的决定因素。</a:t>
            </a:r>
            <a:endParaRPr lang="zh-CN" altLang="en-US" sz="1865" dirty="0">
              <a:solidFill>
                <a:srgbClr val="5F0F05"/>
              </a:solidFill>
              <a:latin typeface="微软雅黑" panose="020B0503020204020204" pitchFamily="34" charset="-122"/>
              <a:ea typeface="微软雅黑" panose="020B0503020204020204" pitchFamily="34" charset="-122"/>
            </a:endParaRPr>
          </a:p>
        </p:txBody>
      </p:sp>
      <p:sp>
        <p:nvSpPr>
          <p:cNvPr id="14" name="矩形 13"/>
          <p:cNvSpPr>
            <a:spLocks noChangeAspect="1"/>
          </p:cNvSpPr>
          <p:nvPr/>
        </p:nvSpPr>
        <p:spPr>
          <a:xfrm>
            <a:off x="917915" y="5644520"/>
            <a:ext cx="3840000" cy="613265"/>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dirty="0">
                <a:solidFill>
                  <a:srgbClr val="FFF8E6"/>
                </a:solidFill>
                <a:latin typeface="微软雅黑" panose="020B0503020204020204" pitchFamily="34" charset="-122"/>
                <a:ea typeface="微软雅黑" panose="020B0503020204020204" pitchFamily="34" charset="-122"/>
              </a:rPr>
              <a:t>毛泽东阐明人民战争是争取抗战胜利的唯一正确的道路 </a:t>
            </a: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16" name="矩形: 圆角 15"/>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17" name="矩形 16"/>
          <p:cNvSpPr/>
          <p:nvPr/>
        </p:nvSpPr>
        <p:spPr>
          <a:xfrm>
            <a:off x="1283547" y="324081"/>
            <a:ext cx="3060453"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抗日战争时期</a:t>
            </a:r>
            <a:endParaRPr lang="zh-CN" altLang="en-US" sz="3600" dirty="0">
              <a:solidFill>
                <a:srgbClr val="C00000"/>
              </a:solidFill>
              <a:latin typeface="TypeLand 康熙字典體試用版" pitchFamily="50" charset="-120"/>
              <a:ea typeface="TypeLand 康熙字典體試用版" pitchFamily="50" charset="-120"/>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3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accel="23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10" presetClass="entr" presetSubtype="0" fill="hold" grpId="0"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up)">
                                      <p:cBhvr>
                                        <p:cTn id="28" dur="500"/>
                                        <p:tgtEl>
                                          <p:spTgt spid="15"/>
                                        </p:tgtEl>
                                      </p:cBhvr>
                                    </p:animEffect>
                                  </p:childTnLst>
                                </p:cTn>
                              </p:par>
                            </p:childTnLst>
                          </p:cTn>
                        </p:par>
                        <p:par>
                          <p:cTn id="29" fill="hold">
                            <p:stCondLst>
                              <p:cond delay="2500"/>
                            </p:stCondLst>
                            <p:childTnLst>
                              <p:par>
                                <p:cTn id="30" presetID="22" presetClass="entr" presetSubtype="8"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1000"/>
                                        <p:tgtEl>
                                          <p:spTgt spid="12"/>
                                        </p:tgtEl>
                                      </p:cBhvr>
                                    </p:animEffect>
                                  </p:childTnLst>
                                </p:cTn>
                              </p:par>
                              <p:par>
                                <p:cTn id="33" presetID="22" presetClass="entr" presetSubtype="8" fill="hold" grpId="0" nodeType="withEffect">
                                  <p:stCondLst>
                                    <p:cond delay="13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1000"/>
                                        <p:tgtEl>
                                          <p:spTgt spid="10"/>
                                        </p:tgtEl>
                                      </p:cBhvr>
                                    </p:animEffect>
                                  </p:childTnLst>
                                </p:cTn>
                              </p:par>
                              <p:par>
                                <p:cTn id="36" presetID="22" presetClass="entr" presetSubtype="8" fill="hold" grpId="0" nodeType="withEffect">
                                  <p:stCondLst>
                                    <p:cond delay="50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1000"/>
                                        <p:tgtEl>
                                          <p:spTgt spid="11"/>
                                        </p:tgtEl>
                                      </p:cBhvr>
                                    </p:animEffect>
                                  </p:childTnLst>
                                </p:cTn>
                              </p:par>
                            </p:childTnLst>
                          </p:cTn>
                        </p:par>
                        <p:par>
                          <p:cTn id="39" fill="hold">
                            <p:stCondLst>
                              <p:cond delay="3500"/>
                            </p:stCondLst>
                            <p:childTnLst>
                              <p:par>
                                <p:cTn id="40" presetID="10" presetClass="entr" presetSubtype="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3" grpId="0" bldLvl="0" animBg="1"/>
      <p:bldP spid="8" grpId="0"/>
      <p:bldP spid="10" grpId="0"/>
      <p:bldP spid="11" grpId="0"/>
      <p:bldP spid="12" grpId="0"/>
      <p:bldP spid="14" grpId="0" bldLvl="0" animBg="1"/>
      <p:bldP spid="16"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p:nvPr/>
        </p:nvSpPr>
        <p:spPr>
          <a:xfrm>
            <a:off x="3983766" y="2643065"/>
            <a:ext cx="7477191" cy="3252878"/>
          </a:xfrm>
          <a:prstGeom prst="rect">
            <a:avLst/>
          </a:prstGeom>
        </p:spPr>
        <p:txBody>
          <a:bodyPr wrap="square">
            <a:spAutoFit/>
          </a:bodyPr>
          <a:lstStyle/>
          <a:p>
            <a:pPr algn="just" eaLnBrk="1"/>
            <a:r>
              <a:rPr lang="zh-CN" altLang="en-US" sz="1865" b="1" dirty="0">
                <a:solidFill>
                  <a:srgbClr val="C00000"/>
                </a:solidFill>
                <a:latin typeface="微软雅黑" panose="020B0503020204020204" pitchFamily="34" charset="-122"/>
                <a:ea typeface="微软雅黑" panose="020B0503020204020204" pitchFamily="34" charset="-122"/>
              </a:rPr>
              <a:t>出席代表：</a:t>
            </a:r>
            <a:r>
              <a:rPr lang="zh-CN" altLang="en-US" sz="1865" dirty="0">
                <a:solidFill>
                  <a:srgbClr val="5F0F05"/>
                </a:solidFill>
                <a:latin typeface="微软雅黑" panose="020B0503020204020204" pitchFamily="34" charset="-122"/>
                <a:ea typeface="微软雅黑" panose="020B0503020204020204" pitchFamily="34" charset="-122"/>
              </a:rPr>
              <a:t>正式代表</a:t>
            </a:r>
            <a:r>
              <a:rPr lang="en-US" altLang="zh-CN" sz="1865" dirty="0">
                <a:solidFill>
                  <a:srgbClr val="5F0F05"/>
                </a:solidFill>
                <a:latin typeface="微软雅黑" panose="020B0503020204020204" pitchFamily="34" charset="-122"/>
                <a:ea typeface="微软雅黑" panose="020B0503020204020204" pitchFamily="34" charset="-122"/>
              </a:rPr>
              <a:t>547</a:t>
            </a:r>
            <a:r>
              <a:rPr lang="zh-CN" altLang="en-US" sz="1865" dirty="0">
                <a:solidFill>
                  <a:srgbClr val="5F0F05"/>
                </a:solidFill>
                <a:latin typeface="微软雅黑" panose="020B0503020204020204" pitchFamily="34" charset="-122"/>
                <a:ea typeface="微软雅黑" panose="020B0503020204020204" pitchFamily="34" charset="-122"/>
              </a:rPr>
              <a:t>人，候补代表</a:t>
            </a:r>
            <a:r>
              <a:rPr lang="en-US" altLang="zh-CN" sz="1865" dirty="0">
                <a:solidFill>
                  <a:srgbClr val="5F0F05"/>
                </a:solidFill>
                <a:latin typeface="微软雅黑" panose="020B0503020204020204" pitchFamily="34" charset="-122"/>
                <a:ea typeface="微软雅黑" panose="020B0503020204020204" pitchFamily="34" charset="-122"/>
              </a:rPr>
              <a:t>208</a:t>
            </a:r>
            <a:r>
              <a:rPr lang="zh-CN" altLang="en-US" sz="1865" dirty="0">
                <a:solidFill>
                  <a:srgbClr val="5F0F05"/>
                </a:solidFill>
                <a:latin typeface="微软雅黑" panose="020B0503020204020204" pitchFamily="34" charset="-122"/>
                <a:ea typeface="微软雅黑" panose="020B0503020204020204" pitchFamily="34" charset="-122"/>
              </a:rPr>
              <a:t>人，代表全国</a:t>
            </a:r>
            <a:r>
              <a:rPr lang="en-US" altLang="zh-CN" sz="1865" dirty="0">
                <a:solidFill>
                  <a:srgbClr val="5F0F05"/>
                </a:solidFill>
                <a:latin typeface="微软雅黑" panose="020B0503020204020204" pitchFamily="34" charset="-122"/>
                <a:ea typeface="微软雅黑" panose="020B0503020204020204" pitchFamily="34" charset="-122"/>
              </a:rPr>
              <a:t>121</a:t>
            </a:r>
            <a:r>
              <a:rPr lang="zh-CN" altLang="en-US" sz="1865" dirty="0">
                <a:solidFill>
                  <a:srgbClr val="5F0F05"/>
                </a:solidFill>
                <a:latin typeface="微软雅黑" panose="020B0503020204020204" pitchFamily="34" charset="-122"/>
                <a:ea typeface="微软雅黑" panose="020B0503020204020204" pitchFamily="34" charset="-122"/>
              </a:rPr>
              <a:t>万名党员。</a:t>
            </a:r>
            <a:endParaRPr lang="en-US" altLang="zh-CN" sz="1865" dirty="0">
              <a:solidFill>
                <a:srgbClr val="5F0F05"/>
              </a:solidFill>
              <a:latin typeface="微软雅黑" panose="020B0503020204020204" pitchFamily="34" charset="-122"/>
              <a:ea typeface="微软雅黑" panose="020B0503020204020204" pitchFamily="34" charset="-122"/>
            </a:endParaRPr>
          </a:p>
          <a:p>
            <a:pPr algn="just" eaLnBrk="1"/>
            <a:r>
              <a:rPr lang="zh-CN" altLang="en-US" sz="1865" b="1" dirty="0">
                <a:solidFill>
                  <a:srgbClr val="C00000"/>
                </a:solidFill>
                <a:latin typeface="微软雅黑" panose="020B0503020204020204" pitchFamily="34" charset="-122"/>
                <a:ea typeface="微软雅黑" panose="020B0503020204020204" pitchFamily="34" charset="-122"/>
              </a:rPr>
              <a:t>主要内容：</a:t>
            </a:r>
            <a:r>
              <a:rPr lang="zh-CN" altLang="en-US" sz="1865" dirty="0">
                <a:solidFill>
                  <a:srgbClr val="5F0F05"/>
                </a:solidFill>
                <a:latin typeface="微软雅黑" panose="020B0503020204020204" pitchFamily="34" charset="-122"/>
                <a:ea typeface="微软雅黑" panose="020B0503020204020204" pitchFamily="34" charset="-122"/>
              </a:rPr>
              <a:t>毛泽东</a:t>
            </a:r>
            <a:r>
              <a:rPr lang="en-US" altLang="zh-CN" sz="1865" dirty="0">
                <a:solidFill>
                  <a:srgbClr val="5F0F05"/>
                </a:solidFill>
                <a:latin typeface="微软雅黑" panose="020B0503020204020204" pitchFamily="34" charset="-122"/>
                <a:ea typeface="微软雅黑" panose="020B0503020204020204" pitchFamily="34" charset="-122"/>
              </a:rPr>
              <a:t>《</a:t>
            </a:r>
            <a:r>
              <a:rPr lang="zh-CN" altLang="en-US" sz="1865" dirty="0">
                <a:solidFill>
                  <a:srgbClr val="5F0F05"/>
                </a:solidFill>
                <a:latin typeface="微软雅黑" panose="020B0503020204020204" pitchFamily="34" charset="-122"/>
                <a:ea typeface="微软雅黑" panose="020B0503020204020204" pitchFamily="34" charset="-122"/>
              </a:rPr>
              <a:t>论联合政府</a:t>
            </a:r>
            <a:r>
              <a:rPr lang="en-US" altLang="zh-CN" sz="1865" dirty="0">
                <a:solidFill>
                  <a:srgbClr val="5F0F05"/>
                </a:solidFill>
                <a:latin typeface="微软雅黑" panose="020B0503020204020204" pitchFamily="34" charset="-122"/>
                <a:ea typeface="微软雅黑" panose="020B0503020204020204" pitchFamily="34" charset="-122"/>
              </a:rPr>
              <a:t>》</a:t>
            </a:r>
            <a:r>
              <a:rPr lang="zh-CN" altLang="en-US" sz="1865" dirty="0">
                <a:solidFill>
                  <a:srgbClr val="5F0F05"/>
                </a:solidFill>
                <a:latin typeface="微软雅黑" panose="020B0503020204020204" pitchFamily="34" charset="-122"/>
                <a:ea typeface="微软雅黑" panose="020B0503020204020204" pitchFamily="34" charset="-122"/>
              </a:rPr>
              <a:t>、朱德</a:t>
            </a:r>
            <a:r>
              <a:rPr lang="en-US" altLang="zh-CN" sz="1865" dirty="0">
                <a:solidFill>
                  <a:srgbClr val="5F0F05"/>
                </a:solidFill>
                <a:latin typeface="微软雅黑" panose="020B0503020204020204" pitchFamily="34" charset="-122"/>
                <a:ea typeface="微软雅黑" panose="020B0503020204020204" pitchFamily="34" charset="-122"/>
              </a:rPr>
              <a:t>《</a:t>
            </a:r>
            <a:r>
              <a:rPr lang="zh-CN" altLang="en-US" sz="1865" dirty="0">
                <a:solidFill>
                  <a:srgbClr val="5F0F05"/>
                </a:solidFill>
                <a:latin typeface="微软雅黑" panose="020B0503020204020204" pitchFamily="34" charset="-122"/>
                <a:ea typeface="微软雅黑" panose="020B0503020204020204" pitchFamily="34" charset="-122"/>
              </a:rPr>
              <a:t>论解放区战场</a:t>
            </a:r>
            <a:r>
              <a:rPr lang="en-US" altLang="zh-CN" sz="1865" dirty="0">
                <a:solidFill>
                  <a:srgbClr val="5F0F05"/>
                </a:solidFill>
                <a:latin typeface="微软雅黑" panose="020B0503020204020204" pitchFamily="34" charset="-122"/>
                <a:ea typeface="微软雅黑" panose="020B0503020204020204" pitchFamily="34" charset="-122"/>
              </a:rPr>
              <a:t>》</a:t>
            </a:r>
            <a:r>
              <a:rPr lang="zh-CN" altLang="en-US" sz="1865" dirty="0">
                <a:solidFill>
                  <a:srgbClr val="5F0F05"/>
                </a:solidFill>
                <a:latin typeface="微软雅黑" panose="020B0503020204020204" pitchFamily="34" charset="-122"/>
                <a:ea typeface="微软雅黑" panose="020B0503020204020204" pitchFamily="34" charset="-122"/>
              </a:rPr>
              <a:t>、刘少奇</a:t>
            </a:r>
            <a:r>
              <a:rPr lang="en-US" altLang="zh-CN" sz="1865" dirty="0">
                <a:solidFill>
                  <a:srgbClr val="5F0F05"/>
                </a:solidFill>
                <a:latin typeface="微软雅黑" panose="020B0503020204020204" pitchFamily="34" charset="-122"/>
                <a:ea typeface="微软雅黑" panose="020B0503020204020204" pitchFamily="34" charset="-122"/>
              </a:rPr>
              <a:t>《</a:t>
            </a:r>
            <a:r>
              <a:rPr lang="zh-CN" altLang="en-US" sz="1865" dirty="0">
                <a:solidFill>
                  <a:srgbClr val="5F0F05"/>
                </a:solidFill>
                <a:latin typeface="微软雅黑" panose="020B0503020204020204" pitchFamily="34" charset="-122"/>
                <a:ea typeface="微软雅黑" panose="020B0503020204020204" pitchFamily="34" charset="-122"/>
              </a:rPr>
              <a:t>关于修改党章的报告</a:t>
            </a:r>
            <a:r>
              <a:rPr lang="en-US" altLang="zh-CN" sz="1865" dirty="0">
                <a:solidFill>
                  <a:srgbClr val="5F0F05"/>
                </a:solidFill>
                <a:latin typeface="微软雅黑" panose="020B0503020204020204" pitchFamily="34" charset="-122"/>
                <a:ea typeface="微软雅黑" panose="020B0503020204020204" pitchFamily="34" charset="-122"/>
              </a:rPr>
              <a:t>》</a:t>
            </a:r>
            <a:r>
              <a:rPr lang="zh-CN" altLang="en-US" sz="1865" dirty="0">
                <a:solidFill>
                  <a:srgbClr val="5F0F05"/>
                </a:solidFill>
                <a:latin typeface="微软雅黑" panose="020B0503020204020204" pitchFamily="34" charset="-122"/>
                <a:ea typeface="微软雅黑" panose="020B0503020204020204" pitchFamily="34" charset="-122"/>
              </a:rPr>
              <a:t>、周恩来</a:t>
            </a:r>
            <a:r>
              <a:rPr lang="en-US" altLang="zh-CN" sz="1865" dirty="0">
                <a:solidFill>
                  <a:srgbClr val="5F0F05"/>
                </a:solidFill>
                <a:latin typeface="微软雅黑" panose="020B0503020204020204" pitchFamily="34" charset="-122"/>
                <a:ea typeface="微软雅黑" panose="020B0503020204020204" pitchFamily="34" charset="-122"/>
              </a:rPr>
              <a:t>《</a:t>
            </a:r>
            <a:r>
              <a:rPr lang="zh-CN" altLang="en-US" sz="1865" dirty="0">
                <a:solidFill>
                  <a:srgbClr val="5F0F05"/>
                </a:solidFill>
                <a:latin typeface="微软雅黑" panose="020B0503020204020204" pitchFamily="34" charset="-122"/>
                <a:ea typeface="微软雅黑" panose="020B0503020204020204" pitchFamily="34" charset="-122"/>
              </a:rPr>
              <a:t>论统一战线</a:t>
            </a:r>
            <a:r>
              <a:rPr lang="en-US" altLang="zh-CN" sz="1865" dirty="0">
                <a:solidFill>
                  <a:srgbClr val="5F0F05"/>
                </a:solidFill>
                <a:latin typeface="微软雅黑" panose="020B0503020204020204" pitchFamily="34" charset="-122"/>
                <a:ea typeface="微软雅黑" panose="020B0503020204020204" pitchFamily="34" charset="-122"/>
              </a:rPr>
              <a:t>》</a:t>
            </a:r>
            <a:r>
              <a:rPr lang="zh-CN" altLang="en-US" sz="1865" dirty="0">
                <a:solidFill>
                  <a:srgbClr val="5F0F05"/>
                </a:solidFill>
                <a:latin typeface="微软雅黑" panose="020B0503020204020204" pitchFamily="34" charset="-122"/>
                <a:ea typeface="微软雅黑" panose="020B0503020204020204" pitchFamily="34" charset="-122"/>
              </a:rPr>
              <a:t>，大会总结了民主革命二十多年曲折发展的历史经验，制定了党的路线，即放手发动群众，壮大人民力量，在我党的领导下，打败日本侵略者，解放全国人民，建立一个新民主主义的中国。大会通过了新党章，规定以马克思列宁主义的理论与中国革命的实践之统一的思想</a:t>
            </a:r>
            <a:r>
              <a:rPr lang="en-US" altLang="zh-CN" sz="1865" dirty="0">
                <a:solidFill>
                  <a:srgbClr val="5F0F05"/>
                </a:solidFill>
                <a:latin typeface="微软雅黑" panose="020B0503020204020204" pitchFamily="34" charset="-122"/>
                <a:ea typeface="微软雅黑" panose="020B0503020204020204" pitchFamily="34" charset="-122"/>
              </a:rPr>
              <a:t>——</a:t>
            </a:r>
            <a:r>
              <a:rPr lang="zh-CN" altLang="en-US" sz="1865" dirty="0">
                <a:solidFill>
                  <a:srgbClr val="5F0F05"/>
                </a:solidFill>
                <a:latin typeface="微软雅黑" panose="020B0503020204020204" pitchFamily="34" charset="-122"/>
                <a:ea typeface="微软雅黑" panose="020B0503020204020204" pitchFamily="34" charset="-122"/>
              </a:rPr>
              <a:t>毛泽东思想，作为我们党的一切工作的指针。</a:t>
            </a:r>
            <a:endParaRPr lang="zh-CN" altLang="en-US" sz="1865" dirty="0">
              <a:solidFill>
                <a:srgbClr val="5F0F05"/>
              </a:solidFill>
              <a:latin typeface="微软雅黑" panose="020B0503020204020204" pitchFamily="34" charset="-122"/>
              <a:ea typeface="微软雅黑" panose="020B0503020204020204" pitchFamily="34" charset="-122"/>
            </a:endParaRPr>
          </a:p>
          <a:p>
            <a:pPr algn="just" eaLnBrk="1"/>
            <a:r>
              <a:rPr lang="zh-CN" altLang="en-US" sz="1865" b="1" dirty="0">
                <a:solidFill>
                  <a:srgbClr val="C00000"/>
                </a:solidFill>
                <a:latin typeface="微软雅黑" panose="020B0503020204020204" pitchFamily="34" charset="-122"/>
                <a:ea typeface="微软雅黑" panose="020B0503020204020204" pitchFamily="34" charset="-122"/>
              </a:rPr>
              <a:t>历史意义：</a:t>
            </a:r>
            <a:r>
              <a:rPr lang="zh-CN" altLang="en-US" sz="1865" dirty="0">
                <a:solidFill>
                  <a:srgbClr val="5F0F05"/>
                </a:solidFill>
                <a:latin typeface="微软雅黑" panose="020B0503020204020204" pitchFamily="34" charset="-122"/>
                <a:ea typeface="微软雅黑" panose="020B0503020204020204" pitchFamily="34" charset="-122"/>
              </a:rPr>
              <a:t>是一次团结的大会、胜利的大会，它实现了全党在马克思列宁主义、毛泽东思想和党的路线的基础上的团结，为抗日战争和民主革命的胜利做了充分的准备。 </a:t>
            </a:r>
            <a:endParaRPr lang="zh-CN" altLang="en-US" sz="1865" dirty="0">
              <a:solidFill>
                <a:srgbClr val="5F0F05"/>
              </a:solidFill>
              <a:latin typeface="微软雅黑" panose="020B0503020204020204" pitchFamily="34" charset="-122"/>
              <a:ea typeface="微软雅黑" panose="020B0503020204020204" pitchFamily="34" charset="-122"/>
            </a:endParaRPr>
          </a:p>
        </p:txBody>
      </p:sp>
      <p:pic>
        <p:nvPicPr>
          <p:cNvPr id="8" name="Picture 4" descr="2005125162349126"/>
          <p:cNvPicPr>
            <a:picLocks noChangeAspect="1"/>
          </p:cNvPicPr>
          <p:nvPr/>
        </p:nvPicPr>
        <p:blipFill>
          <a:blip r:embed="rId1">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tretch>
            <a:fillRect/>
          </a:stretch>
        </p:blipFill>
        <p:spPr>
          <a:xfrm>
            <a:off x="731045" y="2739112"/>
            <a:ext cx="3060700" cy="2093067"/>
          </a:xfrm>
          <a:prstGeom prst="rect">
            <a:avLst/>
          </a:prstGeom>
        </p:spPr>
      </p:pic>
      <p:sp>
        <p:nvSpPr>
          <p:cNvPr id="11" name="矩形 10"/>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5" b="1" dirty="0">
                <a:solidFill>
                  <a:srgbClr val="FFF8E6"/>
                </a:solidFill>
                <a:latin typeface="微软雅黑" panose="020B0503020204020204" pitchFamily="34" charset="-122"/>
                <a:ea typeface="微软雅黑" panose="020B0503020204020204" pitchFamily="34" charset="-122"/>
              </a:rPr>
              <a:t>中国共产党第七次全国代表大会</a:t>
            </a:r>
            <a:endParaRPr lang="zh-CN" altLang="en-US" sz="3735" b="1" dirty="0">
              <a:solidFill>
                <a:srgbClr val="FFF8E6"/>
              </a:solidFill>
              <a:latin typeface="微软雅黑" panose="020B0503020204020204" pitchFamily="34" charset="-122"/>
              <a:ea typeface="微软雅黑" panose="020B0503020204020204" pitchFamily="34" charset="-122"/>
            </a:endParaRPr>
          </a:p>
        </p:txBody>
      </p:sp>
      <p:sp>
        <p:nvSpPr>
          <p:cNvPr id="12" name="矩形 11"/>
          <p:cNvSpPr>
            <a:spLocks noChangeAspect="1"/>
          </p:cNvSpPr>
          <p:nvPr/>
        </p:nvSpPr>
        <p:spPr>
          <a:xfrm>
            <a:off x="731043" y="4965171"/>
            <a:ext cx="3060700"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rgbClr val="FFF189"/>
                </a:solidFill>
                <a:latin typeface="微软雅黑" panose="020B0503020204020204" pitchFamily="34" charset="-122"/>
                <a:ea typeface="微软雅黑" panose="020B0503020204020204" pitchFamily="34" charset="-122"/>
              </a:rPr>
              <a:t>时间</a:t>
            </a:r>
            <a:r>
              <a:rPr lang="zh-CN" altLang="en-US" sz="1865" dirty="0">
                <a:solidFill>
                  <a:srgbClr val="FFF189"/>
                </a:solidFill>
                <a:latin typeface="微软雅黑" panose="020B0503020204020204" pitchFamily="34" charset="-122"/>
                <a:ea typeface="微软雅黑" panose="020B0503020204020204" pitchFamily="34" charset="-122"/>
              </a:rPr>
              <a:t>：</a:t>
            </a:r>
            <a:r>
              <a:rPr lang="en-US" altLang="zh-CN" sz="1865" dirty="0">
                <a:solidFill>
                  <a:srgbClr val="FFF8E6"/>
                </a:solidFill>
                <a:latin typeface="微软雅黑" panose="020B0503020204020204" pitchFamily="34" charset="-122"/>
                <a:ea typeface="微软雅黑" panose="020B0503020204020204" pitchFamily="34" charset="-122"/>
              </a:rPr>
              <a:t>1945.4.23-6.11</a:t>
            </a:r>
            <a:endParaRPr lang="en-US" altLang="zh-CN" sz="1865" dirty="0">
              <a:solidFill>
                <a:srgbClr val="FFF8E6"/>
              </a:solidFill>
              <a:latin typeface="微软雅黑" panose="020B0503020204020204" pitchFamily="34" charset="-122"/>
              <a:ea typeface="微软雅黑" panose="020B0503020204020204" pitchFamily="34" charset="-122"/>
            </a:endParaRPr>
          </a:p>
          <a:p>
            <a:pPr algn="ctr"/>
            <a:r>
              <a:rPr lang="zh-CN" altLang="en-US" sz="1865" b="1" dirty="0">
                <a:solidFill>
                  <a:srgbClr val="FFF189"/>
                </a:solidFill>
                <a:latin typeface="微软雅黑" panose="020B0503020204020204" pitchFamily="34" charset="-122"/>
                <a:ea typeface="微软雅黑" panose="020B0503020204020204" pitchFamily="34" charset="-122"/>
              </a:rPr>
              <a:t>地点：</a:t>
            </a:r>
            <a:r>
              <a:rPr lang="zh-CN" altLang="en-US" sz="1865" dirty="0">
                <a:solidFill>
                  <a:srgbClr val="FFF8E6"/>
                </a:solidFill>
                <a:latin typeface="微软雅黑" panose="020B0503020204020204" pitchFamily="34" charset="-122"/>
                <a:ea typeface="微软雅黑" panose="020B0503020204020204" pitchFamily="34" charset="-122"/>
              </a:rPr>
              <a:t>延安</a:t>
            </a:r>
            <a:endParaRPr lang="en-US" altLang="zh-CN" sz="1865" dirty="0">
              <a:solidFill>
                <a:srgbClr val="FFF8E6"/>
              </a:solidFill>
              <a:latin typeface="微软雅黑" panose="020B0503020204020204" pitchFamily="34" charset="-122"/>
              <a:ea typeface="微软雅黑" panose="020B0503020204020204" pitchFamily="34" charset="-122"/>
            </a:endParaRPr>
          </a:p>
        </p:txBody>
      </p:sp>
      <p:sp>
        <p:nvSpPr>
          <p:cNvPr id="13" name="矩形: 圆角 12"/>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9" name="矩形 8"/>
          <p:cNvSpPr/>
          <p:nvPr/>
        </p:nvSpPr>
        <p:spPr>
          <a:xfrm>
            <a:off x="1283547" y="324081"/>
            <a:ext cx="3060453"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抗日战争时期</a:t>
            </a:r>
            <a:endParaRPr lang="zh-CN" altLang="en-US" sz="3600" dirty="0">
              <a:solidFill>
                <a:srgbClr val="C00000"/>
              </a:solidFill>
              <a:latin typeface="TypeLand 康熙字典體試用版" pitchFamily="50" charset="-120"/>
              <a:ea typeface="TypeLand 康熙字典體試用版" pitchFamily="50" charset="-120"/>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750" fill="hold"/>
                                        <p:tgtEl>
                                          <p:spTgt spid="8"/>
                                        </p:tgtEl>
                                        <p:attrNameLst>
                                          <p:attrName>ppt_w</p:attrName>
                                        </p:attrNameLst>
                                      </p:cBhvr>
                                      <p:tavLst>
                                        <p:tav tm="0">
                                          <p:val>
                                            <p:fltVal val="0"/>
                                          </p:val>
                                        </p:tav>
                                        <p:tav tm="100000">
                                          <p:val>
                                            <p:strVal val="#ppt_w"/>
                                          </p:val>
                                        </p:tav>
                                      </p:tavLst>
                                    </p:anim>
                                    <p:anim calcmode="lin" valueType="num">
                                      <p:cBhvr>
                                        <p:cTn id="14" dur="750" fill="hold"/>
                                        <p:tgtEl>
                                          <p:spTgt spid="8"/>
                                        </p:tgtEl>
                                        <p:attrNameLst>
                                          <p:attrName>ppt_h</p:attrName>
                                        </p:attrNameLst>
                                      </p:cBhvr>
                                      <p:tavLst>
                                        <p:tav tm="0">
                                          <p:val>
                                            <p:strVal val="#ppt_h"/>
                                          </p:val>
                                        </p:tav>
                                        <p:tav tm="100000">
                                          <p:val>
                                            <p:strVal val="#ppt_h"/>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anim calcmode="lin" valueType="num">
                                      <p:cBhvr>
                                        <p:cTn id="18" dur="750" fill="hold"/>
                                        <p:tgtEl>
                                          <p:spTgt spid="12"/>
                                        </p:tgtEl>
                                        <p:attrNameLst>
                                          <p:attrName>ppt_x</p:attrName>
                                        </p:attrNameLst>
                                      </p:cBhvr>
                                      <p:tavLst>
                                        <p:tav tm="0">
                                          <p:val>
                                            <p:strVal val="#ppt_x"/>
                                          </p:val>
                                        </p:tav>
                                        <p:tav tm="100000">
                                          <p:val>
                                            <p:strVal val="#ppt_x"/>
                                          </p:val>
                                        </p:tav>
                                      </p:tavLst>
                                    </p:anim>
                                    <p:anim calcmode="lin" valueType="num">
                                      <p:cBhvr>
                                        <p:cTn id="19" dur="750" fill="hold"/>
                                        <p:tgtEl>
                                          <p:spTgt spid="12"/>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up)">
                                      <p:cBhvr>
                                        <p:cTn id="23" dur="1000"/>
                                        <p:tgtEl>
                                          <p:spTgt spid="7"/>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bldLvl="0" animBg="1"/>
      <p:bldP spid="12" grpId="0" bldLvl="0" animBg="1"/>
      <p:bldP spid="13"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spect="1"/>
          </p:cNvSpPr>
          <p:nvPr/>
        </p:nvSpPr>
        <p:spPr>
          <a:xfrm>
            <a:off x="5135894" y="1641925"/>
            <a:ext cx="5611741" cy="1211011"/>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5" b="1">
                <a:solidFill>
                  <a:srgbClr val="FFF8E6"/>
                </a:solidFill>
                <a:latin typeface="微软雅黑" panose="020B0503020204020204" pitchFamily="34" charset="-122"/>
                <a:ea typeface="微软雅黑" panose="020B0503020204020204" pitchFamily="34" charset="-122"/>
              </a:rPr>
              <a:t>抗日战争胜利的意义</a:t>
            </a:r>
            <a:endParaRPr lang="zh-CN" altLang="en-US" sz="3735" b="1" dirty="0">
              <a:solidFill>
                <a:srgbClr val="FFF8E6"/>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966162" y="1641925"/>
            <a:ext cx="3863657" cy="4314176"/>
          </a:xfrm>
          <a:prstGeom prst="rect">
            <a:avLst/>
          </a:prstGeom>
        </p:spPr>
      </p:pic>
      <p:sp>
        <p:nvSpPr>
          <p:cNvPr id="4" name="Rectangle 3"/>
          <p:cNvSpPr/>
          <p:nvPr/>
        </p:nvSpPr>
        <p:spPr>
          <a:xfrm>
            <a:off x="5135893" y="2875866"/>
            <a:ext cx="6432715" cy="3109441"/>
          </a:xfrm>
          <a:prstGeom prst="rect">
            <a:avLst/>
          </a:prstGeom>
        </p:spPr>
        <p:txBody>
          <a:bodyPr wrap="square">
            <a:spAutoFit/>
          </a:bodyPr>
          <a:lstStyle/>
          <a:p>
            <a:pPr algn="just">
              <a:lnSpc>
                <a:spcPct val="150000"/>
              </a:lnSpc>
            </a:pPr>
            <a:r>
              <a:rPr lang="zh-CN" altLang="en-US" sz="1865" b="1" dirty="0">
                <a:solidFill>
                  <a:srgbClr val="C00000"/>
                </a:solidFill>
                <a:latin typeface="微软雅黑" panose="020B0503020204020204" pitchFamily="34" charset="-122"/>
                <a:ea typeface="微软雅黑" panose="020B0503020204020204" pitchFamily="34" charset="-122"/>
              </a:rPr>
              <a:t>中国的抗战</a:t>
            </a:r>
            <a:r>
              <a:rPr lang="zh-CN" altLang="en-US" sz="1865" dirty="0">
                <a:solidFill>
                  <a:srgbClr val="5F0F05"/>
                </a:solidFill>
                <a:latin typeface="微软雅黑" panose="020B0503020204020204" pitchFamily="34" charset="-122"/>
                <a:ea typeface="微软雅黑" panose="020B0503020204020204" pitchFamily="34" charset="-122"/>
              </a:rPr>
              <a:t>，是中国人民一百多年来反对外敌侵略，第一次取得完全胜利的民族解放战争。</a:t>
            </a:r>
            <a:endParaRPr lang="zh-CN" altLang="en-US" sz="1865" dirty="0">
              <a:solidFill>
                <a:srgbClr val="5F0F05"/>
              </a:solidFill>
              <a:latin typeface="微软雅黑" panose="020B0503020204020204" pitchFamily="34" charset="-122"/>
              <a:ea typeface="微软雅黑" panose="020B0503020204020204" pitchFamily="34" charset="-122"/>
            </a:endParaRPr>
          </a:p>
          <a:p>
            <a:pPr algn="just">
              <a:lnSpc>
                <a:spcPct val="150000"/>
              </a:lnSpc>
            </a:pPr>
            <a:r>
              <a:rPr lang="zh-CN" altLang="en-US" sz="1865" b="1" dirty="0">
                <a:solidFill>
                  <a:srgbClr val="C00000"/>
                </a:solidFill>
                <a:latin typeface="微软雅黑" panose="020B0503020204020204" pitchFamily="34" charset="-122"/>
                <a:ea typeface="微软雅黑" panose="020B0503020204020204" pitchFamily="34" charset="-122"/>
              </a:rPr>
              <a:t>中国的抗战</a:t>
            </a:r>
            <a:r>
              <a:rPr lang="zh-CN" altLang="en-US" sz="1865" dirty="0">
                <a:solidFill>
                  <a:srgbClr val="5F0F05"/>
                </a:solidFill>
                <a:latin typeface="微软雅黑" panose="020B0503020204020204" pitchFamily="34" charset="-122"/>
                <a:ea typeface="微软雅黑" panose="020B0503020204020204" pitchFamily="34" charset="-122"/>
              </a:rPr>
              <a:t>，是世界反法西斯战争的一个重要组成部分。</a:t>
            </a:r>
            <a:endParaRPr lang="zh-CN" altLang="en-US" sz="1865" dirty="0">
              <a:solidFill>
                <a:srgbClr val="5F0F05"/>
              </a:solidFill>
              <a:latin typeface="微软雅黑" panose="020B0503020204020204" pitchFamily="34" charset="-122"/>
              <a:ea typeface="微软雅黑" panose="020B0503020204020204" pitchFamily="34" charset="-122"/>
            </a:endParaRPr>
          </a:p>
          <a:p>
            <a:pPr algn="just">
              <a:lnSpc>
                <a:spcPct val="150000"/>
              </a:lnSpc>
            </a:pPr>
            <a:r>
              <a:rPr lang="zh-CN" altLang="en-US" sz="1865" dirty="0">
                <a:solidFill>
                  <a:srgbClr val="5F0F05"/>
                </a:solidFill>
                <a:latin typeface="微软雅黑" panose="020B0503020204020204" pitchFamily="34" charset="-122"/>
                <a:ea typeface="微软雅黑" panose="020B0503020204020204" pitchFamily="34" charset="-122"/>
              </a:rPr>
              <a:t>抗日战争时期是中国共产党成熟时期，中国人民革命力量得到空前大发展，为民主革命在全国胜利奠定了基础。</a:t>
            </a:r>
            <a:endParaRPr lang="zh-CN" altLang="en-US" sz="1865" dirty="0">
              <a:solidFill>
                <a:srgbClr val="5F0F05"/>
              </a:solidFill>
              <a:latin typeface="微软雅黑" panose="020B0503020204020204" pitchFamily="34" charset="-122"/>
              <a:ea typeface="微软雅黑" panose="020B0503020204020204" pitchFamily="34" charset="-122"/>
            </a:endParaRPr>
          </a:p>
          <a:p>
            <a:pPr algn="just">
              <a:lnSpc>
                <a:spcPct val="150000"/>
              </a:lnSpc>
            </a:pPr>
            <a:r>
              <a:rPr lang="zh-CN" altLang="en-US" sz="1865" b="1" dirty="0">
                <a:solidFill>
                  <a:srgbClr val="C00000"/>
                </a:solidFill>
                <a:latin typeface="微软雅黑" panose="020B0503020204020204" pitchFamily="34" charset="-122"/>
                <a:ea typeface="微软雅黑" panose="020B0503020204020204" pitchFamily="34" charset="-122"/>
              </a:rPr>
              <a:t>中国的抗战</a:t>
            </a:r>
            <a:r>
              <a:rPr lang="zh-CN" altLang="en-US" sz="1865" dirty="0">
                <a:solidFill>
                  <a:srgbClr val="5F0F05"/>
                </a:solidFill>
                <a:latin typeface="微软雅黑" panose="020B0503020204020204" pitchFamily="34" charset="-122"/>
                <a:ea typeface="微软雅黑" panose="020B0503020204020204" pitchFamily="34" charset="-122"/>
              </a:rPr>
              <a:t>，促进了亚洲和世界各国人民民族解放运动的发展，为他们提供了宝贵的斗争经验。</a:t>
            </a:r>
            <a:endParaRPr lang="zh-CN" altLang="en-US" sz="1865" dirty="0">
              <a:solidFill>
                <a:srgbClr val="5F0F05"/>
              </a:solidFill>
              <a:latin typeface="微软雅黑" panose="020B0503020204020204" pitchFamily="34" charset="-122"/>
              <a:ea typeface="微软雅黑" panose="020B0503020204020204" pitchFamily="34" charset="-122"/>
            </a:endParaRPr>
          </a:p>
        </p:txBody>
      </p:sp>
      <p:sp>
        <p:nvSpPr>
          <p:cNvPr id="7" name="矩形: 圆角 6"/>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8" name="矩形 7"/>
          <p:cNvSpPr/>
          <p:nvPr/>
        </p:nvSpPr>
        <p:spPr>
          <a:xfrm>
            <a:off x="1283547" y="324081"/>
            <a:ext cx="3060453"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抗日战争时期</a:t>
            </a:r>
            <a:endParaRPr lang="zh-CN" altLang="en-US" sz="3600" dirty="0">
              <a:solidFill>
                <a:srgbClr val="C00000"/>
              </a:solidFill>
              <a:latin typeface="TypeLand 康熙字典體試用版" pitchFamily="50" charset="-120"/>
              <a:ea typeface="TypeLand 康熙字典體試用版" pitchFamily="50" charset="-120"/>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Scale>
                                      <p:cBhvr>
                                        <p:cTn id="7"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
                                        </p:tgtEl>
                                        <p:attrNameLst>
                                          <p:attrName>ppt_x</p:attrName>
                                          <p:attrName>ppt_y</p:attrName>
                                        </p:attrNameLst>
                                      </p:cBhvr>
                                    </p:animMotion>
                                    <p:animEffect transition="in" filter="fade">
                                      <p:cBhvr>
                                        <p:cTn id="9" dur="1000"/>
                                        <p:tgtEl>
                                          <p:spTgt spid="3"/>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1"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up)">
                                      <p:cBhvr>
                                        <p:cTn id="19" dur="1000"/>
                                        <p:tgtEl>
                                          <p:spTgt spid="4"/>
                                        </p:tgtEl>
                                      </p:cBhvr>
                                    </p:animEffect>
                                  </p:childTnLst>
                                </p:cTn>
                              </p:par>
                            </p:childTnLst>
                          </p:cTn>
                        </p:par>
                        <p:par>
                          <p:cTn id="20" fill="hold">
                            <p:stCondLst>
                              <p:cond delay="3000"/>
                            </p:stCondLst>
                            <p:childTnLst>
                              <p:par>
                                <p:cTn id="21" presetID="10"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4" grpId="0"/>
      <p:bldP spid="7"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82035" y="312484"/>
            <a:ext cx="4019049"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全国解放战争时期</a:t>
            </a:r>
            <a:endParaRPr lang="zh-CN" altLang="en-US" sz="3600" dirty="0">
              <a:solidFill>
                <a:srgbClr val="C00000"/>
              </a:solidFill>
              <a:latin typeface="TypeLand 康熙字典體試用版" pitchFamily="50" charset="-120"/>
              <a:ea typeface="TypeLand 康熙字典體試用版" pitchFamily="50" charset="-120"/>
            </a:endParaRPr>
          </a:p>
        </p:txBody>
      </p:sp>
      <p:sp>
        <p:nvSpPr>
          <p:cNvPr id="3" name="矩形 2"/>
          <p:cNvSpPr/>
          <p:nvPr/>
        </p:nvSpPr>
        <p:spPr>
          <a:xfrm>
            <a:off x="4740626" y="2380804"/>
            <a:ext cx="6839327" cy="954300"/>
          </a:xfrm>
          <a:prstGeom prst="rect">
            <a:avLst/>
          </a:prstGeom>
        </p:spPr>
        <p:txBody>
          <a:bodyPr wrap="square">
            <a:spAutoFit/>
          </a:bodyPr>
          <a:lstStyle/>
          <a:p>
            <a:pPr algn="just"/>
            <a:r>
              <a:rPr lang="zh-CN" altLang="en-US" sz="1865" dirty="0">
                <a:solidFill>
                  <a:srgbClr val="5F0F05"/>
                </a:solidFill>
                <a:latin typeface="微软雅黑" panose="020B0503020204020204" pitchFamily="34" charset="-122"/>
                <a:ea typeface="微软雅黑" panose="020B0503020204020204" pitchFamily="34" charset="-122"/>
              </a:rPr>
              <a:t>第三次国内革命战争时期是中国民主革命最后取得全国胜利，毛泽东思想进一步取得全面发展的时期。这个时期中国共产党的历史，可以分为四个阶段：</a:t>
            </a:r>
            <a:endParaRPr lang="zh-CN" altLang="en-US" sz="1865" dirty="0">
              <a:solidFill>
                <a:srgbClr val="5F0F05"/>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732189" y="1741065"/>
            <a:ext cx="3710449" cy="3667043"/>
          </a:xfrm>
          <a:prstGeom prst="rect">
            <a:avLst/>
          </a:prstGeom>
        </p:spPr>
      </p:pic>
      <p:sp>
        <p:nvSpPr>
          <p:cNvPr id="10" name="Rectangle 2"/>
          <p:cNvSpPr/>
          <p:nvPr/>
        </p:nvSpPr>
        <p:spPr>
          <a:xfrm>
            <a:off x="4740128" y="1592181"/>
            <a:ext cx="4049355" cy="854044"/>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itchFamily="2" charset="-122"/>
              </a:defRPr>
            </a:lvl9pPr>
          </a:lstStyle>
          <a:p>
            <a:pPr lvl="0">
              <a:defRPr/>
            </a:pPr>
            <a:r>
              <a:rPr lang="zh-CN" altLang="en-US" sz="3735" b="1" dirty="0">
                <a:solidFill>
                  <a:srgbClr val="C00000"/>
                </a:solidFill>
                <a:latin typeface="微软雅黑" panose="020B0503020204020204" pitchFamily="34" charset="-122"/>
                <a:ea typeface="微软雅黑" panose="020B0503020204020204" pitchFamily="34" charset="-122"/>
              </a:rPr>
              <a:t>解放战争</a:t>
            </a:r>
            <a:endParaRPr lang="zh-CN" altLang="en-US" sz="3735" b="1" dirty="0">
              <a:solidFill>
                <a:srgbClr val="C00000"/>
              </a:solidFill>
              <a:latin typeface="微软雅黑" panose="020B0503020204020204" pitchFamily="34" charset="-122"/>
              <a:ea typeface="微软雅黑" panose="020B0503020204020204" pitchFamily="34" charset="-122"/>
            </a:endParaRPr>
          </a:p>
        </p:txBody>
      </p:sp>
      <p:sp>
        <p:nvSpPr>
          <p:cNvPr id="11" name="矩形 10"/>
          <p:cNvSpPr>
            <a:spLocks noChangeAspect="1"/>
          </p:cNvSpPr>
          <p:nvPr/>
        </p:nvSpPr>
        <p:spPr>
          <a:xfrm>
            <a:off x="732189" y="5544580"/>
            <a:ext cx="3710449" cy="42788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a:solidFill>
                  <a:srgbClr val="FFF8E6"/>
                </a:solidFill>
                <a:latin typeface="微软雅黑" panose="020B0503020204020204" pitchFamily="34" charset="-122"/>
                <a:ea typeface="微软雅黑" panose="020B0503020204020204" pitchFamily="34" charset="-122"/>
              </a:rPr>
              <a:t>重庆谈判</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sp>
        <p:nvSpPr>
          <p:cNvPr id="12" name="矩形 11"/>
          <p:cNvSpPr/>
          <p:nvPr/>
        </p:nvSpPr>
        <p:spPr>
          <a:xfrm>
            <a:off x="4740626" y="3509768"/>
            <a:ext cx="3755641" cy="528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865">
                <a:solidFill>
                  <a:srgbClr val="FFF8E6"/>
                </a:solidFill>
                <a:latin typeface="微软雅黑" panose="020B0503020204020204" pitchFamily="34" charset="-122"/>
                <a:ea typeface="微软雅黑" panose="020B0503020204020204" pitchFamily="34" charset="-122"/>
              </a:rPr>
              <a:t>一是为争取国内和平民主阶段；</a:t>
            </a: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13" name="矩形 12"/>
          <p:cNvSpPr/>
          <p:nvPr/>
        </p:nvSpPr>
        <p:spPr>
          <a:xfrm>
            <a:off x="4740626" y="4154665"/>
            <a:ext cx="3371599" cy="528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865" dirty="0">
                <a:solidFill>
                  <a:srgbClr val="FFF8E6"/>
                </a:solidFill>
                <a:latin typeface="微软雅黑" panose="020B0503020204020204" pitchFamily="34" charset="-122"/>
                <a:ea typeface="微软雅黑" panose="020B0503020204020204" pitchFamily="34" charset="-122"/>
              </a:rPr>
              <a:t>二是人民解放战争防御阶段；</a:t>
            </a: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14" name="矩形 13"/>
          <p:cNvSpPr/>
          <p:nvPr/>
        </p:nvSpPr>
        <p:spPr>
          <a:xfrm>
            <a:off x="4740624" y="4799563"/>
            <a:ext cx="6839328" cy="528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865" dirty="0">
                <a:solidFill>
                  <a:srgbClr val="FFF8E6"/>
                </a:solidFill>
                <a:latin typeface="微软雅黑" panose="020B0503020204020204" pitchFamily="34" charset="-122"/>
                <a:ea typeface="微软雅黑" panose="020B0503020204020204" pitchFamily="34" charset="-122"/>
              </a:rPr>
              <a:t>三是从1947年6月</a:t>
            </a:r>
            <a:r>
              <a:rPr lang="en-US" altLang="zh-CN" sz="1865" dirty="0">
                <a:solidFill>
                  <a:srgbClr val="FFF8E6"/>
                </a:solidFill>
                <a:latin typeface="微软雅黑" panose="020B0503020204020204" pitchFamily="34" charset="-122"/>
                <a:ea typeface="微软雅黑" panose="020B0503020204020204" pitchFamily="34" charset="-122"/>
              </a:rPr>
              <a:t>~</a:t>
            </a:r>
            <a:r>
              <a:rPr lang="zh-CN" altLang="en-US" sz="1865" dirty="0">
                <a:solidFill>
                  <a:srgbClr val="FFF8E6"/>
                </a:solidFill>
                <a:latin typeface="微软雅黑" panose="020B0503020204020204" pitchFamily="34" charset="-122"/>
                <a:ea typeface="微软雅黑" panose="020B0503020204020204" pitchFamily="34" charset="-122"/>
              </a:rPr>
              <a:t>1948年8月，解放战争转入战略进攻阶段；</a:t>
            </a: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15" name="矩形 14"/>
          <p:cNvSpPr/>
          <p:nvPr/>
        </p:nvSpPr>
        <p:spPr>
          <a:xfrm>
            <a:off x="4740624" y="5444460"/>
            <a:ext cx="5867877" cy="528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1865" dirty="0">
                <a:solidFill>
                  <a:srgbClr val="FFF8E6"/>
                </a:solidFill>
                <a:latin typeface="微软雅黑" panose="020B0503020204020204" pitchFamily="34" charset="-122"/>
                <a:ea typeface="微软雅黑" panose="020B0503020204020204" pitchFamily="34" charset="-122"/>
              </a:rPr>
              <a:t>四是战略决战的伟大胜利，中国人民共和国的成立。</a:t>
            </a: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16" name="矩形: 圆角 15"/>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up)">
                                      <p:cBhvr>
                                        <p:cTn id="21" dur="500"/>
                                        <p:tgtEl>
                                          <p:spTgt spid="3"/>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1000"/>
                                        <p:tgtEl>
                                          <p:spTgt spid="12"/>
                                        </p:tgtEl>
                                      </p:cBhvr>
                                    </p:animEffect>
                                  </p:childTnLst>
                                </p:cTn>
                              </p:par>
                              <p:par>
                                <p:cTn id="26" presetID="22" presetClass="entr" presetSubtype="8" fill="hold" grpId="0" nodeType="withEffect">
                                  <p:stCondLst>
                                    <p:cond delay="15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1000"/>
                                        <p:tgtEl>
                                          <p:spTgt spid="13"/>
                                        </p:tgtEl>
                                      </p:cBhvr>
                                    </p:animEffect>
                                  </p:childTnLst>
                                </p:cTn>
                              </p:par>
                              <p:par>
                                <p:cTn id="29" presetID="22" presetClass="entr" presetSubtype="8" fill="hold" grpId="0" nodeType="withEffect">
                                  <p:stCondLst>
                                    <p:cond delay="30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1000"/>
                                        <p:tgtEl>
                                          <p:spTgt spid="14"/>
                                        </p:tgtEl>
                                      </p:cBhvr>
                                    </p:animEffect>
                                  </p:childTnLst>
                                </p:cTn>
                              </p:par>
                              <p:par>
                                <p:cTn id="32" presetID="22" presetClass="entr" presetSubtype="8" fill="hold" grpId="0" nodeType="withEffect">
                                  <p:stCondLst>
                                    <p:cond delay="45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1000"/>
                                        <p:tgtEl>
                                          <p:spTgt spid="15"/>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bldLvl="0" animBg="1"/>
      <p:bldP spid="12" grpId="0" bldLvl="0" animBg="1"/>
      <p:bldP spid="13" grpId="0" bldLvl="0" animBg="1"/>
      <p:bldP spid="14" grpId="0" bldLvl="0" animBg="1"/>
      <p:bldP spid="15" grpId="0" bldLvl="0" animBg="1"/>
      <p:bldP spid="1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p:cNvSpPr txBox="1"/>
          <p:nvPr/>
        </p:nvSpPr>
        <p:spPr>
          <a:xfrm>
            <a:off x="5912422" y="1269519"/>
            <a:ext cx="5365178" cy="584775"/>
          </a:xfrm>
          <a:prstGeom prst="rect">
            <a:avLst/>
          </a:prstGeom>
          <a:noFill/>
        </p:spPr>
        <p:txBody>
          <a:bodyPr wrap="square" rtlCol="0">
            <a:spAutoFit/>
          </a:bodyPr>
          <a:lstStyle/>
          <a:p>
            <a:r>
              <a:rPr lang="zh-CN" altLang="en-US" sz="3200" dirty="0">
                <a:solidFill>
                  <a:srgbClr val="C00000"/>
                </a:solidFill>
                <a:latin typeface="TypeLand 康熙字典體試用版" pitchFamily="50" charset="-120"/>
                <a:ea typeface="TypeLand 康熙字典體試用版" pitchFamily="50" charset="-120"/>
              </a:rPr>
              <a:t>党史发展脉络及学习意义</a:t>
            </a:r>
            <a:endParaRPr lang="zh-CN" altLang="en-US" sz="3200" dirty="0">
              <a:solidFill>
                <a:srgbClr val="C00000"/>
              </a:solidFill>
              <a:latin typeface="TypeLand 康熙字典體試用版" pitchFamily="50" charset="-120"/>
              <a:ea typeface="TypeLand 康熙字典體試用版" pitchFamily="50" charset="-120"/>
            </a:endParaRPr>
          </a:p>
        </p:txBody>
      </p:sp>
      <p:sp>
        <p:nvSpPr>
          <p:cNvPr id="36" name="文本框 35"/>
          <p:cNvSpPr txBox="1"/>
          <p:nvPr/>
        </p:nvSpPr>
        <p:spPr>
          <a:xfrm>
            <a:off x="5912422" y="2253301"/>
            <a:ext cx="5365177" cy="584775"/>
          </a:xfrm>
          <a:prstGeom prst="rect">
            <a:avLst/>
          </a:prstGeom>
          <a:noFill/>
        </p:spPr>
        <p:txBody>
          <a:bodyPr wrap="square" rtlCol="0">
            <a:spAutoFit/>
          </a:bodyPr>
          <a:lstStyle/>
          <a:p>
            <a:r>
              <a:rPr lang="zh-CN" altLang="en-US" sz="3200" dirty="0">
                <a:solidFill>
                  <a:srgbClr val="C00000"/>
                </a:solidFill>
                <a:latin typeface="TypeLand 康熙字典體試用版" pitchFamily="50" charset="-120"/>
                <a:ea typeface="TypeLand 康熙字典體試用版" pitchFamily="50" charset="-120"/>
              </a:rPr>
              <a:t>新民主主义革命时期</a:t>
            </a:r>
            <a:endParaRPr lang="zh-CN" altLang="en-US" sz="3200" dirty="0">
              <a:solidFill>
                <a:srgbClr val="C00000"/>
              </a:solidFill>
              <a:latin typeface="TypeLand 康熙字典體試用版" pitchFamily="50" charset="-120"/>
              <a:ea typeface="TypeLand 康熙字典體試用版" pitchFamily="50" charset="-120"/>
            </a:endParaRPr>
          </a:p>
        </p:txBody>
      </p:sp>
      <p:sp>
        <p:nvSpPr>
          <p:cNvPr id="42" name="文本框 41"/>
          <p:cNvSpPr txBox="1"/>
          <p:nvPr/>
        </p:nvSpPr>
        <p:spPr>
          <a:xfrm>
            <a:off x="5912422" y="3237083"/>
            <a:ext cx="5365177" cy="584775"/>
          </a:xfrm>
          <a:prstGeom prst="rect">
            <a:avLst/>
          </a:prstGeom>
          <a:noFill/>
        </p:spPr>
        <p:txBody>
          <a:bodyPr wrap="square" rtlCol="0">
            <a:spAutoFit/>
          </a:bodyPr>
          <a:lstStyle>
            <a:defPPr>
              <a:defRPr lang="zh-CN"/>
            </a:defPPr>
            <a:lvl1pPr>
              <a:defRPr sz="2800">
                <a:solidFill>
                  <a:srgbClr val="C00000"/>
                </a:solidFill>
                <a:latin typeface="方正清刻本悦宋简体" panose="02000000000000000000" pitchFamily="2" charset="-122"/>
                <a:ea typeface="方正清刻本悦宋简体" panose="02000000000000000000" pitchFamily="2" charset="-122"/>
              </a:defRPr>
            </a:lvl1pPr>
          </a:lstStyle>
          <a:p>
            <a:r>
              <a:rPr lang="zh-CN" altLang="en-US" sz="3200" dirty="0">
                <a:latin typeface="TypeLand 康熙字典體試用版" pitchFamily="50" charset="-120"/>
                <a:ea typeface="TypeLand 康熙字典體試用版" pitchFamily="50" charset="-120"/>
              </a:rPr>
              <a:t>社会主义革命和建设时期</a:t>
            </a:r>
            <a:endParaRPr lang="zh-CN" altLang="en-US" sz="3200" dirty="0">
              <a:latin typeface="TypeLand 康熙字典體試用版" pitchFamily="50" charset="-120"/>
              <a:ea typeface="TypeLand 康熙字典體試用版" pitchFamily="50" charset="-120"/>
            </a:endParaRPr>
          </a:p>
        </p:txBody>
      </p:sp>
      <p:sp>
        <p:nvSpPr>
          <p:cNvPr id="53" name="文本框 52"/>
          <p:cNvSpPr txBox="1"/>
          <p:nvPr/>
        </p:nvSpPr>
        <p:spPr>
          <a:xfrm>
            <a:off x="5912422" y="4220865"/>
            <a:ext cx="5365177" cy="1077218"/>
          </a:xfrm>
          <a:prstGeom prst="rect">
            <a:avLst/>
          </a:prstGeom>
          <a:noFill/>
        </p:spPr>
        <p:txBody>
          <a:bodyPr wrap="square" rtlCol="0">
            <a:spAutoFit/>
          </a:bodyPr>
          <a:lstStyle>
            <a:defPPr>
              <a:defRPr lang="zh-CN"/>
            </a:defPPr>
            <a:lvl1pPr>
              <a:defRPr sz="2800">
                <a:solidFill>
                  <a:srgbClr val="C00000"/>
                </a:solidFill>
                <a:latin typeface="方正清刻本悦宋简体" panose="02000000000000000000" pitchFamily="2" charset="-122"/>
                <a:ea typeface="方正清刻本悦宋简体" panose="02000000000000000000" pitchFamily="2" charset="-122"/>
              </a:defRPr>
            </a:lvl1pPr>
          </a:lstStyle>
          <a:p>
            <a:r>
              <a:rPr lang="zh-CN" altLang="en-US" sz="3200" dirty="0">
                <a:latin typeface="TypeLand 康熙字典體試用版" pitchFamily="50" charset="-120"/>
                <a:ea typeface="TypeLand 康熙字典體試用版" pitchFamily="50" charset="-120"/>
              </a:rPr>
              <a:t>改革开放和社会主义现代化建设时期</a:t>
            </a:r>
            <a:endParaRPr lang="zh-CN" altLang="en-US" sz="3200" dirty="0">
              <a:latin typeface="TypeLand 康熙字典體試用版" pitchFamily="50" charset="-120"/>
              <a:ea typeface="TypeLand 康熙字典體試用版" pitchFamily="50" charset="-120"/>
            </a:endParaRPr>
          </a:p>
        </p:txBody>
      </p:sp>
      <p:pic>
        <p:nvPicPr>
          <p:cNvPr id="35" name="Picture 2" descr="F:\桌面\党政机关\素材\长城\矢量长城\Nipic_20180988_20150909113802527000.png"/>
          <p:cNvPicPr>
            <a:picLocks noChangeAspect="1" noChangeArrowheads="1"/>
          </p:cNvPicPr>
          <p:nvPr/>
        </p:nvPicPr>
        <p:blipFill>
          <a:blip r:embed="rId1" cstate="email"/>
          <a:srcRect/>
          <a:stretch>
            <a:fillRect/>
          </a:stretch>
        </p:blipFill>
        <p:spPr bwMode="auto">
          <a:xfrm>
            <a:off x="-86112" y="4226242"/>
            <a:ext cx="2505462" cy="2685102"/>
          </a:xfrm>
          <a:prstGeom prst="rect">
            <a:avLst/>
          </a:prstGeom>
          <a:noFill/>
          <a:extLst>
            <a:ext uri="{909E8E84-426E-40DD-AFC4-6F175D3DCCD1}">
              <a14:hiddenFill xmlns:a14="http://schemas.microsoft.com/office/drawing/2010/main">
                <a:solidFill>
                  <a:srgbClr val="FFFFFF"/>
                </a:solidFill>
              </a14:hiddenFill>
            </a:ext>
          </a:extLst>
        </p:spPr>
      </p:pic>
      <p:pic>
        <p:nvPicPr>
          <p:cNvPr id="37" name="图片 36"/>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5355"/>
                    </a14:imgEffect>
                  </a14:imgLayer>
                </a14:imgProps>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grpSp>
        <p:nvGrpSpPr>
          <p:cNvPr id="61" name="组合 60"/>
          <p:cNvGrpSpPr/>
          <p:nvPr/>
        </p:nvGrpSpPr>
        <p:grpSpPr>
          <a:xfrm>
            <a:off x="1485220" y="1580676"/>
            <a:ext cx="2814015" cy="1544942"/>
            <a:chOff x="6205199" y="-1470443"/>
            <a:chExt cx="2475118" cy="1323336"/>
          </a:xfrm>
        </p:grpSpPr>
        <p:sp>
          <p:nvSpPr>
            <p:cNvPr id="62" name="Freeform 7"/>
            <p:cNvSpPr/>
            <p:nvPr/>
          </p:nvSpPr>
          <p:spPr bwMode="auto">
            <a:xfrm>
              <a:off x="6684737" y="-1470443"/>
              <a:ext cx="1995580" cy="1117732"/>
            </a:xfrm>
            <a:custGeom>
              <a:avLst/>
              <a:gdLst>
                <a:gd name="T0" fmla="*/ 649 w 16560"/>
                <a:gd name="T1" fmla="*/ 1791 h 8890"/>
                <a:gd name="T2" fmla="*/ 3583 w 16560"/>
                <a:gd name="T3" fmla="*/ 8882 h 8890"/>
                <a:gd name="T4" fmla="*/ 3686 w 16560"/>
                <a:gd name="T5" fmla="*/ 8827 h 8890"/>
                <a:gd name="T6" fmla="*/ 3825 w 16560"/>
                <a:gd name="T7" fmla="*/ 8759 h 8890"/>
                <a:gd name="T8" fmla="*/ 4016 w 16560"/>
                <a:gd name="T9" fmla="*/ 8676 h 8890"/>
                <a:gd name="T10" fmla="*/ 4254 w 16560"/>
                <a:gd name="T11" fmla="*/ 8586 h 8890"/>
                <a:gd name="T12" fmla="*/ 4538 w 16560"/>
                <a:gd name="T13" fmla="*/ 8497 h 8890"/>
                <a:gd name="T14" fmla="*/ 4867 w 16560"/>
                <a:gd name="T15" fmla="*/ 8416 h 8890"/>
                <a:gd name="T16" fmla="*/ 5234 w 16560"/>
                <a:gd name="T17" fmla="*/ 8351 h 8890"/>
                <a:gd name="T18" fmla="*/ 5639 w 16560"/>
                <a:gd name="T19" fmla="*/ 8309 h 8890"/>
                <a:gd name="T20" fmla="*/ 6079 w 16560"/>
                <a:gd name="T21" fmla="*/ 8297 h 8890"/>
                <a:gd name="T22" fmla="*/ 7176 w 16560"/>
                <a:gd name="T23" fmla="*/ 8367 h 8890"/>
                <a:gd name="T24" fmla="*/ 8664 w 16560"/>
                <a:gd name="T25" fmla="*/ 8468 h 8890"/>
                <a:gd name="T26" fmla="*/ 9716 w 16560"/>
                <a:gd name="T27" fmla="*/ 8523 h 8890"/>
                <a:gd name="T28" fmla="*/ 10717 w 16560"/>
                <a:gd name="T29" fmla="*/ 8550 h 8890"/>
                <a:gd name="T30" fmla="*/ 11676 w 16560"/>
                <a:gd name="T31" fmla="*/ 8537 h 8890"/>
                <a:gd name="T32" fmla="*/ 12596 w 16560"/>
                <a:gd name="T33" fmla="*/ 8476 h 8890"/>
                <a:gd name="T34" fmla="*/ 13484 w 16560"/>
                <a:gd name="T35" fmla="*/ 8355 h 8890"/>
                <a:gd name="T36" fmla="*/ 14346 w 16560"/>
                <a:gd name="T37" fmla="*/ 8165 h 8890"/>
                <a:gd name="T38" fmla="*/ 15188 w 16560"/>
                <a:gd name="T39" fmla="*/ 7894 h 8890"/>
                <a:gd name="T40" fmla="*/ 16015 w 16560"/>
                <a:gd name="T41" fmla="*/ 7534 h 8890"/>
                <a:gd name="T42" fmla="*/ 16544 w 16560"/>
                <a:gd name="T43" fmla="*/ 7225 h 8890"/>
                <a:gd name="T44" fmla="*/ 16436 w 16560"/>
                <a:gd name="T45" fmla="*/ 7122 h 8890"/>
                <a:gd name="T46" fmla="*/ 16299 w 16560"/>
                <a:gd name="T47" fmla="*/ 6977 h 8890"/>
                <a:gd name="T48" fmla="*/ 16129 w 16560"/>
                <a:gd name="T49" fmla="*/ 6772 h 8890"/>
                <a:gd name="T50" fmla="*/ 15941 w 16560"/>
                <a:gd name="T51" fmla="*/ 6509 h 8890"/>
                <a:gd name="T52" fmla="*/ 15744 w 16560"/>
                <a:gd name="T53" fmla="*/ 6188 h 8890"/>
                <a:gd name="T54" fmla="*/ 15553 w 16560"/>
                <a:gd name="T55" fmla="*/ 5807 h 8890"/>
                <a:gd name="T56" fmla="*/ 15379 w 16560"/>
                <a:gd name="T57" fmla="*/ 5366 h 8890"/>
                <a:gd name="T58" fmla="*/ 15236 w 16560"/>
                <a:gd name="T59" fmla="*/ 4867 h 8890"/>
                <a:gd name="T60" fmla="*/ 15137 w 16560"/>
                <a:gd name="T61" fmla="*/ 4307 h 8890"/>
                <a:gd name="T62" fmla="*/ 15090 w 16560"/>
                <a:gd name="T63" fmla="*/ 3695 h 8890"/>
                <a:gd name="T64" fmla="*/ 15069 w 16560"/>
                <a:gd name="T65" fmla="*/ 3136 h 8890"/>
                <a:gd name="T66" fmla="*/ 15060 w 16560"/>
                <a:gd name="T67" fmla="*/ 2654 h 8890"/>
                <a:gd name="T68" fmla="*/ 15061 w 16560"/>
                <a:gd name="T69" fmla="*/ 2246 h 8890"/>
                <a:gd name="T70" fmla="*/ 15071 w 16560"/>
                <a:gd name="T71" fmla="*/ 1908 h 8890"/>
                <a:gd name="T72" fmla="*/ 15085 w 16560"/>
                <a:gd name="T73" fmla="*/ 1633 h 8890"/>
                <a:gd name="T74" fmla="*/ 15104 w 16560"/>
                <a:gd name="T75" fmla="*/ 1417 h 8890"/>
                <a:gd name="T76" fmla="*/ 15122 w 16560"/>
                <a:gd name="T77" fmla="*/ 1255 h 8890"/>
                <a:gd name="T78" fmla="*/ 15145 w 16560"/>
                <a:gd name="T79" fmla="*/ 1115 h 8890"/>
                <a:gd name="T80" fmla="*/ 15161 w 16560"/>
                <a:gd name="T81" fmla="*/ 1043 h 8890"/>
                <a:gd name="T82" fmla="*/ 14715 w 16560"/>
                <a:gd name="T83" fmla="*/ 1310 h 8890"/>
                <a:gd name="T84" fmla="*/ 14093 w 16560"/>
                <a:gd name="T85" fmla="*/ 1523 h 8890"/>
                <a:gd name="T86" fmla="*/ 13332 w 16560"/>
                <a:gd name="T87" fmla="*/ 1686 h 8890"/>
                <a:gd name="T88" fmla="*/ 12471 w 16560"/>
                <a:gd name="T89" fmla="*/ 1801 h 8890"/>
                <a:gd name="T90" fmla="*/ 11550 w 16560"/>
                <a:gd name="T91" fmla="*/ 1872 h 8890"/>
                <a:gd name="T92" fmla="*/ 10606 w 16560"/>
                <a:gd name="T93" fmla="*/ 1898 h 8890"/>
                <a:gd name="T94" fmla="*/ 9677 w 16560"/>
                <a:gd name="T95" fmla="*/ 1884 h 8890"/>
                <a:gd name="T96" fmla="*/ 8805 w 16560"/>
                <a:gd name="T97" fmla="*/ 1832 h 8890"/>
                <a:gd name="T98" fmla="*/ 8026 w 16560"/>
                <a:gd name="T99" fmla="*/ 1744 h 8890"/>
                <a:gd name="T100" fmla="*/ 7380 w 16560"/>
                <a:gd name="T101" fmla="*/ 1622 h 8890"/>
                <a:gd name="T102" fmla="*/ 6827 w 16560"/>
                <a:gd name="T103" fmla="*/ 1448 h 8890"/>
                <a:gd name="T104" fmla="*/ 6196 w 16560"/>
                <a:gd name="T105" fmla="*/ 1244 h 8890"/>
                <a:gd name="T106" fmla="*/ 5583 w 16560"/>
                <a:gd name="T107" fmla="*/ 1072 h 8890"/>
                <a:gd name="T108" fmla="*/ 4984 w 16560"/>
                <a:gd name="T109" fmla="*/ 940 h 8890"/>
                <a:gd name="T110" fmla="*/ 4397 w 16560"/>
                <a:gd name="T111" fmla="*/ 852 h 8890"/>
                <a:gd name="T112" fmla="*/ 3820 w 16560"/>
                <a:gd name="T113" fmla="*/ 814 h 8890"/>
                <a:gd name="T114" fmla="*/ 3250 w 16560"/>
                <a:gd name="T115" fmla="*/ 832 h 8890"/>
                <a:gd name="T116" fmla="*/ 2685 w 16560"/>
                <a:gd name="T117" fmla="*/ 909 h 8890"/>
                <a:gd name="T118" fmla="*/ 2122 w 16560"/>
                <a:gd name="T119" fmla="*/ 1053 h 8890"/>
                <a:gd name="T120" fmla="*/ 1558 w 16560"/>
                <a:gd name="T121" fmla="*/ 1267 h 8890"/>
                <a:gd name="T122" fmla="*/ 990 w 16560"/>
                <a:gd name="T123" fmla="*/ 1559 h 8890"/>
                <a:gd name="T124" fmla="*/ 0 w 16560"/>
                <a:gd name="T125" fmla="*/ 0 h 8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60" h="8890">
                  <a:moveTo>
                    <a:pt x="0" y="0"/>
                  </a:moveTo>
                  <a:lnTo>
                    <a:pt x="167" y="1163"/>
                  </a:lnTo>
                  <a:lnTo>
                    <a:pt x="649" y="1791"/>
                  </a:lnTo>
                  <a:lnTo>
                    <a:pt x="649" y="1791"/>
                  </a:lnTo>
                  <a:lnTo>
                    <a:pt x="3571" y="8890"/>
                  </a:lnTo>
                  <a:lnTo>
                    <a:pt x="3583" y="8882"/>
                  </a:lnTo>
                  <a:lnTo>
                    <a:pt x="3623" y="8860"/>
                  </a:lnTo>
                  <a:lnTo>
                    <a:pt x="3650" y="8844"/>
                  </a:lnTo>
                  <a:lnTo>
                    <a:pt x="3686" y="8827"/>
                  </a:lnTo>
                  <a:lnTo>
                    <a:pt x="3726" y="8806"/>
                  </a:lnTo>
                  <a:lnTo>
                    <a:pt x="3773" y="8782"/>
                  </a:lnTo>
                  <a:lnTo>
                    <a:pt x="3825" y="8759"/>
                  </a:lnTo>
                  <a:lnTo>
                    <a:pt x="3883" y="8732"/>
                  </a:lnTo>
                  <a:lnTo>
                    <a:pt x="3946" y="8704"/>
                  </a:lnTo>
                  <a:lnTo>
                    <a:pt x="4016" y="8676"/>
                  </a:lnTo>
                  <a:lnTo>
                    <a:pt x="4090" y="8646"/>
                  </a:lnTo>
                  <a:lnTo>
                    <a:pt x="4169" y="8616"/>
                  </a:lnTo>
                  <a:lnTo>
                    <a:pt x="4254" y="8586"/>
                  </a:lnTo>
                  <a:lnTo>
                    <a:pt x="4344" y="8556"/>
                  </a:lnTo>
                  <a:lnTo>
                    <a:pt x="4439" y="8526"/>
                  </a:lnTo>
                  <a:lnTo>
                    <a:pt x="4538" y="8497"/>
                  </a:lnTo>
                  <a:lnTo>
                    <a:pt x="4643" y="8469"/>
                  </a:lnTo>
                  <a:lnTo>
                    <a:pt x="4753" y="8442"/>
                  </a:lnTo>
                  <a:lnTo>
                    <a:pt x="4867" y="8416"/>
                  </a:lnTo>
                  <a:lnTo>
                    <a:pt x="4985" y="8392"/>
                  </a:lnTo>
                  <a:lnTo>
                    <a:pt x="5107" y="8371"/>
                  </a:lnTo>
                  <a:lnTo>
                    <a:pt x="5234" y="8351"/>
                  </a:lnTo>
                  <a:lnTo>
                    <a:pt x="5364" y="8334"/>
                  </a:lnTo>
                  <a:lnTo>
                    <a:pt x="5500" y="8320"/>
                  </a:lnTo>
                  <a:lnTo>
                    <a:pt x="5639" y="8309"/>
                  </a:lnTo>
                  <a:lnTo>
                    <a:pt x="5782" y="8301"/>
                  </a:lnTo>
                  <a:lnTo>
                    <a:pt x="5928" y="8297"/>
                  </a:lnTo>
                  <a:lnTo>
                    <a:pt x="6079" y="8297"/>
                  </a:lnTo>
                  <a:lnTo>
                    <a:pt x="6232" y="8301"/>
                  </a:lnTo>
                  <a:lnTo>
                    <a:pt x="6389" y="8311"/>
                  </a:lnTo>
                  <a:lnTo>
                    <a:pt x="7176" y="8367"/>
                  </a:lnTo>
                  <a:lnTo>
                    <a:pt x="7933" y="8419"/>
                  </a:lnTo>
                  <a:lnTo>
                    <a:pt x="8302" y="8444"/>
                  </a:lnTo>
                  <a:lnTo>
                    <a:pt x="8664" y="8468"/>
                  </a:lnTo>
                  <a:lnTo>
                    <a:pt x="9021" y="8489"/>
                  </a:lnTo>
                  <a:lnTo>
                    <a:pt x="9371" y="8507"/>
                  </a:lnTo>
                  <a:lnTo>
                    <a:pt x="9716" y="8523"/>
                  </a:lnTo>
                  <a:lnTo>
                    <a:pt x="10055" y="8536"/>
                  </a:lnTo>
                  <a:lnTo>
                    <a:pt x="10389" y="8544"/>
                  </a:lnTo>
                  <a:lnTo>
                    <a:pt x="10717" y="8550"/>
                  </a:lnTo>
                  <a:lnTo>
                    <a:pt x="11041" y="8551"/>
                  </a:lnTo>
                  <a:lnTo>
                    <a:pt x="11361" y="8547"/>
                  </a:lnTo>
                  <a:lnTo>
                    <a:pt x="11676" y="8537"/>
                  </a:lnTo>
                  <a:lnTo>
                    <a:pt x="11986" y="8523"/>
                  </a:lnTo>
                  <a:lnTo>
                    <a:pt x="12293" y="8503"/>
                  </a:lnTo>
                  <a:lnTo>
                    <a:pt x="12596" y="8476"/>
                  </a:lnTo>
                  <a:lnTo>
                    <a:pt x="12895" y="8443"/>
                  </a:lnTo>
                  <a:lnTo>
                    <a:pt x="13191" y="8403"/>
                  </a:lnTo>
                  <a:lnTo>
                    <a:pt x="13484" y="8355"/>
                  </a:lnTo>
                  <a:lnTo>
                    <a:pt x="13774" y="8300"/>
                  </a:lnTo>
                  <a:lnTo>
                    <a:pt x="14062" y="8236"/>
                  </a:lnTo>
                  <a:lnTo>
                    <a:pt x="14346" y="8165"/>
                  </a:lnTo>
                  <a:lnTo>
                    <a:pt x="14629" y="8084"/>
                  </a:lnTo>
                  <a:lnTo>
                    <a:pt x="14909" y="7994"/>
                  </a:lnTo>
                  <a:lnTo>
                    <a:pt x="15188" y="7894"/>
                  </a:lnTo>
                  <a:lnTo>
                    <a:pt x="15464" y="7785"/>
                  </a:lnTo>
                  <a:lnTo>
                    <a:pt x="15739" y="7665"/>
                  </a:lnTo>
                  <a:lnTo>
                    <a:pt x="16015" y="7534"/>
                  </a:lnTo>
                  <a:lnTo>
                    <a:pt x="16288" y="7392"/>
                  </a:lnTo>
                  <a:lnTo>
                    <a:pt x="16560" y="7239"/>
                  </a:lnTo>
                  <a:lnTo>
                    <a:pt x="16544" y="7225"/>
                  </a:lnTo>
                  <a:lnTo>
                    <a:pt x="16502" y="7187"/>
                  </a:lnTo>
                  <a:lnTo>
                    <a:pt x="16472" y="7158"/>
                  </a:lnTo>
                  <a:lnTo>
                    <a:pt x="16436" y="7122"/>
                  </a:lnTo>
                  <a:lnTo>
                    <a:pt x="16394" y="7081"/>
                  </a:lnTo>
                  <a:lnTo>
                    <a:pt x="16349" y="7032"/>
                  </a:lnTo>
                  <a:lnTo>
                    <a:pt x="16299" y="6977"/>
                  </a:lnTo>
                  <a:lnTo>
                    <a:pt x="16245" y="6915"/>
                  </a:lnTo>
                  <a:lnTo>
                    <a:pt x="16189" y="6847"/>
                  </a:lnTo>
                  <a:lnTo>
                    <a:pt x="16129" y="6772"/>
                  </a:lnTo>
                  <a:lnTo>
                    <a:pt x="16068" y="6692"/>
                  </a:lnTo>
                  <a:lnTo>
                    <a:pt x="16005" y="6604"/>
                  </a:lnTo>
                  <a:lnTo>
                    <a:pt x="15941" y="6509"/>
                  </a:lnTo>
                  <a:lnTo>
                    <a:pt x="15875" y="6409"/>
                  </a:lnTo>
                  <a:lnTo>
                    <a:pt x="15810" y="6302"/>
                  </a:lnTo>
                  <a:lnTo>
                    <a:pt x="15744" y="6188"/>
                  </a:lnTo>
                  <a:lnTo>
                    <a:pt x="15679" y="6068"/>
                  </a:lnTo>
                  <a:lnTo>
                    <a:pt x="15615" y="5940"/>
                  </a:lnTo>
                  <a:lnTo>
                    <a:pt x="15553" y="5807"/>
                  </a:lnTo>
                  <a:lnTo>
                    <a:pt x="15492" y="5667"/>
                  </a:lnTo>
                  <a:lnTo>
                    <a:pt x="15434" y="5520"/>
                  </a:lnTo>
                  <a:lnTo>
                    <a:pt x="15379" y="5366"/>
                  </a:lnTo>
                  <a:lnTo>
                    <a:pt x="15327" y="5207"/>
                  </a:lnTo>
                  <a:lnTo>
                    <a:pt x="15280" y="5040"/>
                  </a:lnTo>
                  <a:lnTo>
                    <a:pt x="15236" y="4867"/>
                  </a:lnTo>
                  <a:lnTo>
                    <a:pt x="15198" y="4687"/>
                  </a:lnTo>
                  <a:lnTo>
                    <a:pt x="15164" y="4500"/>
                  </a:lnTo>
                  <a:lnTo>
                    <a:pt x="15137" y="4307"/>
                  </a:lnTo>
                  <a:lnTo>
                    <a:pt x="15115" y="4107"/>
                  </a:lnTo>
                  <a:lnTo>
                    <a:pt x="15101" y="3901"/>
                  </a:lnTo>
                  <a:lnTo>
                    <a:pt x="15090" y="3695"/>
                  </a:lnTo>
                  <a:lnTo>
                    <a:pt x="15081" y="3500"/>
                  </a:lnTo>
                  <a:lnTo>
                    <a:pt x="15075" y="3314"/>
                  </a:lnTo>
                  <a:lnTo>
                    <a:pt x="15069" y="3136"/>
                  </a:lnTo>
                  <a:lnTo>
                    <a:pt x="15064" y="2966"/>
                  </a:lnTo>
                  <a:lnTo>
                    <a:pt x="15061" y="2806"/>
                  </a:lnTo>
                  <a:lnTo>
                    <a:pt x="15060" y="2654"/>
                  </a:lnTo>
                  <a:lnTo>
                    <a:pt x="15059" y="2510"/>
                  </a:lnTo>
                  <a:lnTo>
                    <a:pt x="15060" y="2374"/>
                  </a:lnTo>
                  <a:lnTo>
                    <a:pt x="15061" y="2246"/>
                  </a:lnTo>
                  <a:lnTo>
                    <a:pt x="15063" y="2126"/>
                  </a:lnTo>
                  <a:lnTo>
                    <a:pt x="15066" y="2013"/>
                  </a:lnTo>
                  <a:lnTo>
                    <a:pt x="15071" y="1908"/>
                  </a:lnTo>
                  <a:lnTo>
                    <a:pt x="15075" y="1809"/>
                  </a:lnTo>
                  <a:lnTo>
                    <a:pt x="15080" y="1717"/>
                  </a:lnTo>
                  <a:lnTo>
                    <a:pt x="15085" y="1633"/>
                  </a:lnTo>
                  <a:lnTo>
                    <a:pt x="15091" y="1554"/>
                  </a:lnTo>
                  <a:lnTo>
                    <a:pt x="15098" y="1483"/>
                  </a:lnTo>
                  <a:lnTo>
                    <a:pt x="15104" y="1417"/>
                  </a:lnTo>
                  <a:lnTo>
                    <a:pt x="15110" y="1357"/>
                  </a:lnTo>
                  <a:lnTo>
                    <a:pt x="15116" y="1304"/>
                  </a:lnTo>
                  <a:lnTo>
                    <a:pt x="15122" y="1255"/>
                  </a:lnTo>
                  <a:lnTo>
                    <a:pt x="15129" y="1213"/>
                  </a:lnTo>
                  <a:lnTo>
                    <a:pt x="15134" y="1175"/>
                  </a:lnTo>
                  <a:lnTo>
                    <a:pt x="15145" y="1115"/>
                  </a:lnTo>
                  <a:lnTo>
                    <a:pt x="15153" y="1074"/>
                  </a:lnTo>
                  <a:lnTo>
                    <a:pt x="15159" y="1051"/>
                  </a:lnTo>
                  <a:lnTo>
                    <a:pt x="15161" y="1043"/>
                  </a:lnTo>
                  <a:lnTo>
                    <a:pt x="15034" y="1138"/>
                  </a:lnTo>
                  <a:lnTo>
                    <a:pt x="14885" y="1227"/>
                  </a:lnTo>
                  <a:lnTo>
                    <a:pt x="14715" y="1310"/>
                  </a:lnTo>
                  <a:lnTo>
                    <a:pt x="14525" y="1386"/>
                  </a:lnTo>
                  <a:lnTo>
                    <a:pt x="14317" y="1458"/>
                  </a:lnTo>
                  <a:lnTo>
                    <a:pt x="14093" y="1523"/>
                  </a:lnTo>
                  <a:lnTo>
                    <a:pt x="13852" y="1583"/>
                  </a:lnTo>
                  <a:lnTo>
                    <a:pt x="13598" y="1638"/>
                  </a:lnTo>
                  <a:lnTo>
                    <a:pt x="13332" y="1686"/>
                  </a:lnTo>
                  <a:lnTo>
                    <a:pt x="13053" y="1730"/>
                  </a:lnTo>
                  <a:lnTo>
                    <a:pt x="12767" y="1768"/>
                  </a:lnTo>
                  <a:lnTo>
                    <a:pt x="12471" y="1801"/>
                  </a:lnTo>
                  <a:lnTo>
                    <a:pt x="12168" y="1830"/>
                  </a:lnTo>
                  <a:lnTo>
                    <a:pt x="11861" y="1853"/>
                  </a:lnTo>
                  <a:lnTo>
                    <a:pt x="11550" y="1872"/>
                  </a:lnTo>
                  <a:lnTo>
                    <a:pt x="11235" y="1885"/>
                  </a:lnTo>
                  <a:lnTo>
                    <a:pt x="10920" y="1894"/>
                  </a:lnTo>
                  <a:lnTo>
                    <a:pt x="10606" y="1898"/>
                  </a:lnTo>
                  <a:lnTo>
                    <a:pt x="10292" y="1898"/>
                  </a:lnTo>
                  <a:lnTo>
                    <a:pt x="9983" y="1893"/>
                  </a:lnTo>
                  <a:lnTo>
                    <a:pt x="9677" y="1884"/>
                  </a:lnTo>
                  <a:lnTo>
                    <a:pt x="9379" y="1872"/>
                  </a:lnTo>
                  <a:lnTo>
                    <a:pt x="9087" y="1854"/>
                  </a:lnTo>
                  <a:lnTo>
                    <a:pt x="8805" y="1832"/>
                  </a:lnTo>
                  <a:lnTo>
                    <a:pt x="8534" y="1806"/>
                  </a:lnTo>
                  <a:lnTo>
                    <a:pt x="8273" y="1777"/>
                  </a:lnTo>
                  <a:lnTo>
                    <a:pt x="8026" y="1744"/>
                  </a:lnTo>
                  <a:lnTo>
                    <a:pt x="7794" y="1707"/>
                  </a:lnTo>
                  <a:lnTo>
                    <a:pt x="7578" y="1667"/>
                  </a:lnTo>
                  <a:lnTo>
                    <a:pt x="7380" y="1622"/>
                  </a:lnTo>
                  <a:lnTo>
                    <a:pt x="7199" y="1575"/>
                  </a:lnTo>
                  <a:lnTo>
                    <a:pt x="7041" y="1524"/>
                  </a:lnTo>
                  <a:lnTo>
                    <a:pt x="6827" y="1448"/>
                  </a:lnTo>
                  <a:lnTo>
                    <a:pt x="6614" y="1377"/>
                  </a:lnTo>
                  <a:lnTo>
                    <a:pt x="6404" y="1309"/>
                  </a:lnTo>
                  <a:lnTo>
                    <a:pt x="6196" y="1244"/>
                  </a:lnTo>
                  <a:lnTo>
                    <a:pt x="5990" y="1183"/>
                  </a:lnTo>
                  <a:lnTo>
                    <a:pt x="5785" y="1125"/>
                  </a:lnTo>
                  <a:lnTo>
                    <a:pt x="5583" y="1072"/>
                  </a:lnTo>
                  <a:lnTo>
                    <a:pt x="5381" y="1023"/>
                  </a:lnTo>
                  <a:lnTo>
                    <a:pt x="5181" y="980"/>
                  </a:lnTo>
                  <a:lnTo>
                    <a:pt x="4984" y="940"/>
                  </a:lnTo>
                  <a:lnTo>
                    <a:pt x="4787" y="905"/>
                  </a:lnTo>
                  <a:lnTo>
                    <a:pt x="4591" y="876"/>
                  </a:lnTo>
                  <a:lnTo>
                    <a:pt x="4397" y="852"/>
                  </a:lnTo>
                  <a:lnTo>
                    <a:pt x="4203" y="834"/>
                  </a:lnTo>
                  <a:lnTo>
                    <a:pt x="4012" y="821"/>
                  </a:lnTo>
                  <a:lnTo>
                    <a:pt x="3820" y="814"/>
                  </a:lnTo>
                  <a:lnTo>
                    <a:pt x="3629" y="814"/>
                  </a:lnTo>
                  <a:lnTo>
                    <a:pt x="3439" y="819"/>
                  </a:lnTo>
                  <a:lnTo>
                    <a:pt x="3250" y="832"/>
                  </a:lnTo>
                  <a:lnTo>
                    <a:pt x="3062" y="850"/>
                  </a:lnTo>
                  <a:lnTo>
                    <a:pt x="2873" y="876"/>
                  </a:lnTo>
                  <a:lnTo>
                    <a:pt x="2685" y="909"/>
                  </a:lnTo>
                  <a:lnTo>
                    <a:pt x="2496" y="950"/>
                  </a:lnTo>
                  <a:lnTo>
                    <a:pt x="2309" y="997"/>
                  </a:lnTo>
                  <a:lnTo>
                    <a:pt x="2122" y="1053"/>
                  </a:lnTo>
                  <a:lnTo>
                    <a:pt x="1933" y="1116"/>
                  </a:lnTo>
                  <a:lnTo>
                    <a:pt x="1746" y="1188"/>
                  </a:lnTo>
                  <a:lnTo>
                    <a:pt x="1558" y="1267"/>
                  </a:lnTo>
                  <a:lnTo>
                    <a:pt x="1369" y="1356"/>
                  </a:lnTo>
                  <a:lnTo>
                    <a:pt x="1180" y="1453"/>
                  </a:lnTo>
                  <a:lnTo>
                    <a:pt x="990" y="1559"/>
                  </a:lnTo>
                  <a:lnTo>
                    <a:pt x="801" y="1674"/>
                  </a:lnTo>
                  <a:lnTo>
                    <a:pt x="702" y="875"/>
                  </a:lnTo>
                  <a:lnTo>
                    <a:pt x="0" y="0"/>
                  </a:lnTo>
                  <a:close/>
                </a:path>
              </a:pathLst>
            </a:custGeom>
            <a:solidFill>
              <a:srgbClr val="C00000">
                <a:alpha val="50000"/>
              </a:srgbClr>
            </a:solidFill>
            <a:ln>
              <a:noFill/>
            </a:ln>
          </p:spPr>
          <p:txBody>
            <a:bodyPr vert="horz" wrap="square" lIns="91440" tIns="45720" rIns="91440" bIns="45720" numCol="1" anchor="t" anchorCtr="0" compatLnSpc="1"/>
            <a:lstStyle/>
            <a:p>
              <a:endParaRPr lang="zh-CN" altLang="en-US">
                <a:latin typeface="微软雅黑" panose="020B0503020204020204" pitchFamily="34" charset="-122"/>
              </a:endParaRPr>
            </a:p>
          </p:txBody>
        </p:sp>
        <p:sp>
          <p:nvSpPr>
            <p:cNvPr id="63" name="Freeform 7"/>
            <p:cNvSpPr/>
            <p:nvPr/>
          </p:nvSpPr>
          <p:spPr bwMode="auto">
            <a:xfrm>
              <a:off x="6205199" y="-1343505"/>
              <a:ext cx="2232248" cy="1196398"/>
            </a:xfrm>
            <a:custGeom>
              <a:avLst/>
              <a:gdLst>
                <a:gd name="T0" fmla="*/ 649 w 16560"/>
                <a:gd name="T1" fmla="*/ 1791 h 8890"/>
                <a:gd name="T2" fmla="*/ 3583 w 16560"/>
                <a:gd name="T3" fmla="*/ 8882 h 8890"/>
                <a:gd name="T4" fmla="*/ 3686 w 16560"/>
                <a:gd name="T5" fmla="*/ 8827 h 8890"/>
                <a:gd name="T6" fmla="*/ 3825 w 16560"/>
                <a:gd name="T7" fmla="*/ 8759 h 8890"/>
                <a:gd name="T8" fmla="*/ 4016 w 16560"/>
                <a:gd name="T9" fmla="*/ 8676 h 8890"/>
                <a:gd name="T10" fmla="*/ 4254 w 16560"/>
                <a:gd name="T11" fmla="*/ 8586 h 8890"/>
                <a:gd name="T12" fmla="*/ 4538 w 16560"/>
                <a:gd name="T13" fmla="*/ 8497 h 8890"/>
                <a:gd name="T14" fmla="*/ 4867 w 16560"/>
                <a:gd name="T15" fmla="*/ 8416 h 8890"/>
                <a:gd name="T16" fmla="*/ 5234 w 16560"/>
                <a:gd name="T17" fmla="*/ 8351 h 8890"/>
                <a:gd name="T18" fmla="*/ 5639 w 16560"/>
                <a:gd name="T19" fmla="*/ 8309 h 8890"/>
                <a:gd name="T20" fmla="*/ 6079 w 16560"/>
                <a:gd name="T21" fmla="*/ 8297 h 8890"/>
                <a:gd name="T22" fmla="*/ 7176 w 16560"/>
                <a:gd name="T23" fmla="*/ 8367 h 8890"/>
                <a:gd name="T24" fmla="*/ 8664 w 16560"/>
                <a:gd name="T25" fmla="*/ 8468 h 8890"/>
                <a:gd name="T26" fmla="*/ 9716 w 16560"/>
                <a:gd name="T27" fmla="*/ 8523 h 8890"/>
                <a:gd name="T28" fmla="*/ 10717 w 16560"/>
                <a:gd name="T29" fmla="*/ 8550 h 8890"/>
                <a:gd name="T30" fmla="*/ 11676 w 16560"/>
                <a:gd name="T31" fmla="*/ 8537 h 8890"/>
                <a:gd name="T32" fmla="*/ 12596 w 16560"/>
                <a:gd name="T33" fmla="*/ 8476 h 8890"/>
                <a:gd name="T34" fmla="*/ 13484 w 16560"/>
                <a:gd name="T35" fmla="*/ 8355 h 8890"/>
                <a:gd name="T36" fmla="*/ 14346 w 16560"/>
                <a:gd name="T37" fmla="*/ 8165 h 8890"/>
                <a:gd name="T38" fmla="*/ 15188 w 16560"/>
                <a:gd name="T39" fmla="*/ 7894 h 8890"/>
                <a:gd name="T40" fmla="*/ 16015 w 16560"/>
                <a:gd name="T41" fmla="*/ 7534 h 8890"/>
                <a:gd name="T42" fmla="*/ 16544 w 16560"/>
                <a:gd name="T43" fmla="*/ 7225 h 8890"/>
                <a:gd name="T44" fmla="*/ 16436 w 16560"/>
                <a:gd name="T45" fmla="*/ 7122 h 8890"/>
                <a:gd name="T46" fmla="*/ 16299 w 16560"/>
                <a:gd name="T47" fmla="*/ 6977 h 8890"/>
                <a:gd name="T48" fmla="*/ 16129 w 16560"/>
                <a:gd name="T49" fmla="*/ 6772 h 8890"/>
                <a:gd name="T50" fmla="*/ 15941 w 16560"/>
                <a:gd name="T51" fmla="*/ 6509 h 8890"/>
                <a:gd name="T52" fmla="*/ 15744 w 16560"/>
                <a:gd name="T53" fmla="*/ 6188 h 8890"/>
                <a:gd name="T54" fmla="*/ 15553 w 16560"/>
                <a:gd name="T55" fmla="*/ 5807 h 8890"/>
                <a:gd name="T56" fmla="*/ 15379 w 16560"/>
                <a:gd name="T57" fmla="*/ 5366 h 8890"/>
                <a:gd name="T58" fmla="*/ 15236 w 16560"/>
                <a:gd name="T59" fmla="*/ 4867 h 8890"/>
                <a:gd name="T60" fmla="*/ 15137 w 16560"/>
                <a:gd name="T61" fmla="*/ 4307 h 8890"/>
                <a:gd name="T62" fmla="*/ 15090 w 16560"/>
                <a:gd name="T63" fmla="*/ 3695 h 8890"/>
                <a:gd name="T64" fmla="*/ 15069 w 16560"/>
                <a:gd name="T65" fmla="*/ 3136 h 8890"/>
                <a:gd name="T66" fmla="*/ 15060 w 16560"/>
                <a:gd name="T67" fmla="*/ 2654 h 8890"/>
                <a:gd name="T68" fmla="*/ 15061 w 16560"/>
                <a:gd name="T69" fmla="*/ 2246 h 8890"/>
                <a:gd name="T70" fmla="*/ 15071 w 16560"/>
                <a:gd name="T71" fmla="*/ 1908 h 8890"/>
                <a:gd name="T72" fmla="*/ 15085 w 16560"/>
                <a:gd name="T73" fmla="*/ 1633 h 8890"/>
                <a:gd name="T74" fmla="*/ 15104 w 16560"/>
                <a:gd name="T75" fmla="*/ 1417 h 8890"/>
                <a:gd name="T76" fmla="*/ 15122 w 16560"/>
                <a:gd name="T77" fmla="*/ 1255 h 8890"/>
                <a:gd name="T78" fmla="*/ 15145 w 16560"/>
                <a:gd name="T79" fmla="*/ 1115 h 8890"/>
                <a:gd name="T80" fmla="*/ 15161 w 16560"/>
                <a:gd name="T81" fmla="*/ 1043 h 8890"/>
                <a:gd name="T82" fmla="*/ 14715 w 16560"/>
                <a:gd name="T83" fmla="*/ 1310 h 8890"/>
                <a:gd name="T84" fmla="*/ 14093 w 16560"/>
                <a:gd name="T85" fmla="*/ 1523 h 8890"/>
                <a:gd name="T86" fmla="*/ 13332 w 16560"/>
                <a:gd name="T87" fmla="*/ 1686 h 8890"/>
                <a:gd name="T88" fmla="*/ 12471 w 16560"/>
                <a:gd name="T89" fmla="*/ 1801 h 8890"/>
                <a:gd name="T90" fmla="*/ 11550 w 16560"/>
                <a:gd name="T91" fmla="*/ 1872 h 8890"/>
                <a:gd name="T92" fmla="*/ 10606 w 16560"/>
                <a:gd name="T93" fmla="*/ 1898 h 8890"/>
                <a:gd name="T94" fmla="*/ 9677 w 16560"/>
                <a:gd name="T95" fmla="*/ 1884 h 8890"/>
                <a:gd name="T96" fmla="*/ 8805 w 16560"/>
                <a:gd name="T97" fmla="*/ 1832 h 8890"/>
                <a:gd name="T98" fmla="*/ 8026 w 16560"/>
                <a:gd name="T99" fmla="*/ 1744 h 8890"/>
                <a:gd name="T100" fmla="*/ 7380 w 16560"/>
                <a:gd name="T101" fmla="*/ 1622 h 8890"/>
                <a:gd name="T102" fmla="*/ 6827 w 16560"/>
                <a:gd name="T103" fmla="*/ 1448 h 8890"/>
                <a:gd name="T104" fmla="*/ 6196 w 16560"/>
                <a:gd name="T105" fmla="*/ 1244 h 8890"/>
                <a:gd name="T106" fmla="*/ 5583 w 16560"/>
                <a:gd name="T107" fmla="*/ 1072 h 8890"/>
                <a:gd name="T108" fmla="*/ 4984 w 16560"/>
                <a:gd name="T109" fmla="*/ 940 h 8890"/>
                <a:gd name="T110" fmla="*/ 4397 w 16560"/>
                <a:gd name="T111" fmla="*/ 852 h 8890"/>
                <a:gd name="T112" fmla="*/ 3820 w 16560"/>
                <a:gd name="T113" fmla="*/ 814 h 8890"/>
                <a:gd name="T114" fmla="*/ 3250 w 16560"/>
                <a:gd name="T115" fmla="*/ 832 h 8890"/>
                <a:gd name="T116" fmla="*/ 2685 w 16560"/>
                <a:gd name="T117" fmla="*/ 909 h 8890"/>
                <a:gd name="T118" fmla="*/ 2122 w 16560"/>
                <a:gd name="T119" fmla="*/ 1053 h 8890"/>
                <a:gd name="T120" fmla="*/ 1558 w 16560"/>
                <a:gd name="T121" fmla="*/ 1267 h 8890"/>
                <a:gd name="T122" fmla="*/ 990 w 16560"/>
                <a:gd name="T123" fmla="*/ 1559 h 8890"/>
                <a:gd name="T124" fmla="*/ 0 w 16560"/>
                <a:gd name="T125" fmla="*/ 0 h 8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560" h="8890">
                  <a:moveTo>
                    <a:pt x="0" y="0"/>
                  </a:moveTo>
                  <a:lnTo>
                    <a:pt x="167" y="1163"/>
                  </a:lnTo>
                  <a:lnTo>
                    <a:pt x="649" y="1791"/>
                  </a:lnTo>
                  <a:lnTo>
                    <a:pt x="649" y="1791"/>
                  </a:lnTo>
                  <a:lnTo>
                    <a:pt x="3571" y="8890"/>
                  </a:lnTo>
                  <a:lnTo>
                    <a:pt x="3583" y="8882"/>
                  </a:lnTo>
                  <a:lnTo>
                    <a:pt x="3623" y="8860"/>
                  </a:lnTo>
                  <a:lnTo>
                    <a:pt x="3650" y="8844"/>
                  </a:lnTo>
                  <a:lnTo>
                    <a:pt x="3686" y="8827"/>
                  </a:lnTo>
                  <a:lnTo>
                    <a:pt x="3726" y="8806"/>
                  </a:lnTo>
                  <a:lnTo>
                    <a:pt x="3773" y="8782"/>
                  </a:lnTo>
                  <a:lnTo>
                    <a:pt x="3825" y="8759"/>
                  </a:lnTo>
                  <a:lnTo>
                    <a:pt x="3883" y="8732"/>
                  </a:lnTo>
                  <a:lnTo>
                    <a:pt x="3946" y="8704"/>
                  </a:lnTo>
                  <a:lnTo>
                    <a:pt x="4016" y="8676"/>
                  </a:lnTo>
                  <a:lnTo>
                    <a:pt x="4090" y="8646"/>
                  </a:lnTo>
                  <a:lnTo>
                    <a:pt x="4169" y="8616"/>
                  </a:lnTo>
                  <a:lnTo>
                    <a:pt x="4254" y="8586"/>
                  </a:lnTo>
                  <a:lnTo>
                    <a:pt x="4344" y="8556"/>
                  </a:lnTo>
                  <a:lnTo>
                    <a:pt x="4439" y="8526"/>
                  </a:lnTo>
                  <a:lnTo>
                    <a:pt x="4538" y="8497"/>
                  </a:lnTo>
                  <a:lnTo>
                    <a:pt x="4643" y="8469"/>
                  </a:lnTo>
                  <a:lnTo>
                    <a:pt x="4753" y="8442"/>
                  </a:lnTo>
                  <a:lnTo>
                    <a:pt x="4867" y="8416"/>
                  </a:lnTo>
                  <a:lnTo>
                    <a:pt x="4985" y="8392"/>
                  </a:lnTo>
                  <a:lnTo>
                    <a:pt x="5107" y="8371"/>
                  </a:lnTo>
                  <a:lnTo>
                    <a:pt x="5234" y="8351"/>
                  </a:lnTo>
                  <a:lnTo>
                    <a:pt x="5364" y="8334"/>
                  </a:lnTo>
                  <a:lnTo>
                    <a:pt x="5500" y="8320"/>
                  </a:lnTo>
                  <a:lnTo>
                    <a:pt x="5639" y="8309"/>
                  </a:lnTo>
                  <a:lnTo>
                    <a:pt x="5782" y="8301"/>
                  </a:lnTo>
                  <a:lnTo>
                    <a:pt x="5928" y="8297"/>
                  </a:lnTo>
                  <a:lnTo>
                    <a:pt x="6079" y="8297"/>
                  </a:lnTo>
                  <a:lnTo>
                    <a:pt x="6232" y="8301"/>
                  </a:lnTo>
                  <a:lnTo>
                    <a:pt x="6389" y="8311"/>
                  </a:lnTo>
                  <a:lnTo>
                    <a:pt x="7176" y="8367"/>
                  </a:lnTo>
                  <a:lnTo>
                    <a:pt x="7933" y="8419"/>
                  </a:lnTo>
                  <a:lnTo>
                    <a:pt x="8302" y="8444"/>
                  </a:lnTo>
                  <a:lnTo>
                    <a:pt x="8664" y="8468"/>
                  </a:lnTo>
                  <a:lnTo>
                    <a:pt x="9021" y="8489"/>
                  </a:lnTo>
                  <a:lnTo>
                    <a:pt x="9371" y="8507"/>
                  </a:lnTo>
                  <a:lnTo>
                    <a:pt x="9716" y="8523"/>
                  </a:lnTo>
                  <a:lnTo>
                    <a:pt x="10055" y="8536"/>
                  </a:lnTo>
                  <a:lnTo>
                    <a:pt x="10389" y="8544"/>
                  </a:lnTo>
                  <a:lnTo>
                    <a:pt x="10717" y="8550"/>
                  </a:lnTo>
                  <a:lnTo>
                    <a:pt x="11041" y="8551"/>
                  </a:lnTo>
                  <a:lnTo>
                    <a:pt x="11361" y="8547"/>
                  </a:lnTo>
                  <a:lnTo>
                    <a:pt x="11676" y="8537"/>
                  </a:lnTo>
                  <a:lnTo>
                    <a:pt x="11986" y="8523"/>
                  </a:lnTo>
                  <a:lnTo>
                    <a:pt x="12293" y="8503"/>
                  </a:lnTo>
                  <a:lnTo>
                    <a:pt x="12596" y="8476"/>
                  </a:lnTo>
                  <a:lnTo>
                    <a:pt x="12895" y="8443"/>
                  </a:lnTo>
                  <a:lnTo>
                    <a:pt x="13191" y="8403"/>
                  </a:lnTo>
                  <a:lnTo>
                    <a:pt x="13484" y="8355"/>
                  </a:lnTo>
                  <a:lnTo>
                    <a:pt x="13774" y="8300"/>
                  </a:lnTo>
                  <a:lnTo>
                    <a:pt x="14062" y="8236"/>
                  </a:lnTo>
                  <a:lnTo>
                    <a:pt x="14346" y="8165"/>
                  </a:lnTo>
                  <a:lnTo>
                    <a:pt x="14629" y="8084"/>
                  </a:lnTo>
                  <a:lnTo>
                    <a:pt x="14909" y="7994"/>
                  </a:lnTo>
                  <a:lnTo>
                    <a:pt x="15188" y="7894"/>
                  </a:lnTo>
                  <a:lnTo>
                    <a:pt x="15464" y="7785"/>
                  </a:lnTo>
                  <a:lnTo>
                    <a:pt x="15739" y="7665"/>
                  </a:lnTo>
                  <a:lnTo>
                    <a:pt x="16015" y="7534"/>
                  </a:lnTo>
                  <a:lnTo>
                    <a:pt x="16288" y="7392"/>
                  </a:lnTo>
                  <a:lnTo>
                    <a:pt x="16560" y="7239"/>
                  </a:lnTo>
                  <a:lnTo>
                    <a:pt x="16544" y="7225"/>
                  </a:lnTo>
                  <a:lnTo>
                    <a:pt x="16502" y="7187"/>
                  </a:lnTo>
                  <a:lnTo>
                    <a:pt x="16472" y="7158"/>
                  </a:lnTo>
                  <a:lnTo>
                    <a:pt x="16436" y="7122"/>
                  </a:lnTo>
                  <a:lnTo>
                    <a:pt x="16394" y="7081"/>
                  </a:lnTo>
                  <a:lnTo>
                    <a:pt x="16349" y="7032"/>
                  </a:lnTo>
                  <a:lnTo>
                    <a:pt x="16299" y="6977"/>
                  </a:lnTo>
                  <a:lnTo>
                    <a:pt x="16245" y="6915"/>
                  </a:lnTo>
                  <a:lnTo>
                    <a:pt x="16189" y="6847"/>
                  </a:lnTo>
                  <a:lnTo>
                    <a:pt x="16129" y="6772"/>
                  </a:lnTo>
                  <a:lnTo>
                    <a:pt x="16068" y="6692"/>
                  </a:lnTo>
                  <a:lnTo>
                    <a:pt x="16005" y="6604"/>
                  </a:lnTo>
                  <a:lnTo>
                    <a:pt x="15941" y="6509"/>
                  </a:lnTo>
                  <a:lnTo>
                    <a:pt x="15875" y="6409"/>
                  </a:lnTo>
                  <a:lnTo>
                    <a:pt x="15810" y="6302"/>
                  </a:lnTo>
                  <a:lnTo>
                    <a:pt x="15744" y="6188"/>
                  </a:lnTo>
                  <a:lnTo>
                    <a:pt x="15679" y="6068"/>
                  </a:lnTo>
                  <a:lnTo>
                    <a:pt x="15615" y="5940"/>
                  </a:lnTo>
                  <a:lnTo>
                    <a:pt x="15553" y="5807"/>
                  </a:lnTo>
                  <a:lnTo>
                    <a:pt x="15492" y="5667"/>
                  </a:lnTo>
                  <a:lnTo>
                    <a:pt x="15434" y="5520"/>
                  </a:lnTo>
                  <a:lnTo>
                    <a:pt x="15379" y="5366"/>
                  </a:lnTo>
                  <a:lnTo>
                    <a:pt x="15327" y="5207"/>
                  </a:lnTo>
                  <a:lnTo>
                    <a:pt x="15280" y="5040"/>
                  </a:lnTo>
                  <a:lnTo>
                    <a:pt x="15236" y="4867"/>
                  </a:lnTo>
                  <a:lnTo>
                    <a:pt x="15198" y="4687"/>
                  </a:lnTo>
                  <a:lnTo>
                    <a:pt x="15164" y="4500"/>
                  </a:lnTo>
                  <a:lnTo>
                    <a:pt x="15137" y="4307"/>
                  </a:lnTo>
                  <a:lnTo>
                    <a:pt x="15115" y="4107"/>
                  </a:lnTo>
                  <a:lnTo>
                    <a:pt x="15101" y="3901"/>
                  </a:lnTo>
                  <a:lnTo>
                    <a:pt x="15090" y="3695"/>
                  </a:lnTo>
                  <a:lnTo>
                    <a:pt x="15081" y="3500"/>
                  </a:lnTo>
                  <a:lnTo>
                    <a:pt x="15075" y="3314"/>
                  </a:lnTo>
                  <a:lnTo>
                    <a:pt x="15069" y="3136"/>
                  </a:lnTo>
                  <a:lnTo>
                    <a:pt x="15064" y="2966"/>
                  </a:lnTo>
                  <a:lnTo>
                    <a:pt x="15061" y="2806"/>
                  </a:lnTo>
                  <a:lnTo>
                    <a:pt x="15060" y="2654"/>
                  </a:lnTo>
                  <a:lnTo>
                    <a:pt x="15059" y="2510"/>
                  </a:lnTo>
                  <a:lnTo>
                    <a:pt x="15060" y="2374"/>
                  </a:lnTo>
                  <a:lnTo>
                    <a:pt x="15061" y="2246"/>
                  </a:lnTo>
                  <a:lnTo>
                    <a:pt x="15063" y="2126"/>
                  </a:lnTo>
                  <a:lnTo>
                    <a:pt x="15066" y="2013"/>
                  </a:lnTo>
                  <a:lnTo>
                    <a:pt x="15071" y="1908"/>
                  </a:lnTo>
                  <a:lnTo>
                    <a:pt x="15075" y="1809"/>
                  </a:lnTo>
                  <a:lnTo>
                    <a:pt x="15080" y="1717"/>
                  </a:lnTo>
                  <a:lnTo>
                    <a:pt x="15085" y="1633"/>
                  </a:lnTo>
                  <a:lnTo>
                    <a:pt x="15091" y="1554"/>
                  </a:lnTo>
                  <a:lnTo>
                    <a:pt x="15098" y="1483"/>
                  </a:lnTo>
                  <a:lnTo>
                    <a:pt x="15104" y="1417"/>
                  </a:lnTo>
                  <a:lnTo>
                    <a:pt x="15110" y="1357"/>
                  </a:lnTo>
                  <a:lnTo>
                    <a:pt x="15116" y="1304"/>
                  </a:lnTo>
                  <a:lnTo>
                    <a:pt x="15122" y="1255"/>
                  </a:lnTo>
                  <a:lnTo>
                    <a:pt x="15129" y="1213"/>
                  </a:lnTo>
                  <a:lnTo>
                    <a:pt x="15134" y="1175"/>
                  </a:lnTo>
                  <a:lnTo>
                    <a:pt x="15145" y="1115"/>
                  </a:lnTo>
                  <a:lnTo>
                    <a:pt x="15153" y="1074"/>
                  </a:lnTo>
                  <a:lnTo>
                    <a:pt x="15159" y="1051"/>
                  </a:lnTo>
                  <a:lnTo>
                    <a:pt x="15161" y="1043"/>
                  </a:lnTo>
                  <a:lnTo>
                    <a:pt x="15034" y="1138"/>
                  </a:lnTo>
                  <a:lnTo>
                    <a:pt x="14885" y="1227"/>
                  </a:lnTo>
                  <a:lnTo>
                    <a:pt x="14715" y="1310"/>
                  </a:lnTo>
                  <a:lnTo>
                    <a:pt x="14525" y="1386"/>
                  </a:lnTo>
                  <a:lnTo>
                    <a:pt x="14317" y="1458"/>
                  </a:lnTo>
                  <a:lnTo>
                    <a:pt x="14093" y="1523"/>
                  </a:lnTo>
                  <a:lnTo>
                    <a:pt x="13852" y="1583"/>
                  </a:lnTo>
                  <a:lnTo>
                    <a:pt x="13598" y="1638"/>
                  </a:lnTo>
                  <a:lnTo>
                    <a:pt x="13332" y="1686"/>
                  </a:lnTo>
                  <a:lnTo>
                    <a:pt x="13053" y="1730"/>
                  </a:lnTo>
                  <a:lnTo>
                    <a:pt x="12767" y="1768"/>
                  </a:lnTo>
                  <a:lnTo>
                    <a:pt x="12471" y="1801"/>
                  </a:lnTo>
                  <a:lnTo>
                    <a:pt x="12168" y="1830"/>
                  </a:lnTo>
                  <a:lnTo>
                    <a:pt x="11861" y="1853"/>
                  </a:lnTo>
                  <a:lnTo>
                    <a:pt x="11550" y="1872"/>
                  </a:lnTo>
                  <a:lnTo>
                    <a:pt x="11235" y="1885"/>
                  </a:lnTo>
                  <a:lnTo>
                    <a:pt x="10920" y="1894"/>
                  </a:lnTo>
                  <a:lnTo>
                    <a:pt x="10606" y="1898"/>
                  </a:lnTo>
                  <a:lnTo>
                    <a:pt x="10292" y="1898"/>
                  </a:lnTo>
                  <a:lnTo>
                    <a:pt x="9983" y="1893"/>
                  </a:lnTo>
                  <a:lnTo>
                    <a:pt x="9677" y="1884"/>
                  </a:lnTo>
                  <a:lnTo>
                    <a:pt x="9379" y="1872"/>
                  </a:lnTo>
                  <a:lnTo>
                    <a:pt x="9087" y="1854"/>
                  </a:lnTo>
                  <a:lnTo>
                    <a:pt x="8805" y="1832"/>
                  </a:lnTo>
                  <a:lnTo>
                    <a:pt x="8534" y="1806"/>
                  </a:lnTo>
                  <a:lnTo>
                    <a:pt x="8273" y="1777"/>
                  </a:lnTo>
                  <a:lnTo>
                    <a:pt x="8026" y="1744"/>
                  </a:lnTo>
                  <a:lnTo>
                    <a:pt x="7794" y="1707"/>
                  </a:lnTo>
                  <a:lnTo>
                    <a:pt x="7578" y="1667"/>
                  </a:lnTo>
                  <a:lnTo>
                    <a:pt x="7380" y="1622"/>
                  </a:lnTo>
                  <a:lnTo>
                    <a:pt x="7199" y="1575"/>
                  </a:lnTo>
                  <a:lnTo>
                    <a:pt x="7041" y="1524"/>
                  </a:lnTo>
                  <a:lnTo>
                    <a:pt x="6827" y="1448"/>
                  </a:lnTo>
                  <a:lnTo>
                    <a:pt x="6614" y="1377"/>
                  </a:lnTo>
                  <a:lnTo>
                    <a:pt x="6404" y="1309"/>
                  </a:lnTo>
                  <a:lnTo>
                    <a:pt x="6196" y="1244"/>
                  </a:lnTo>
                  <a:lnTo>
                    <a:pt x="5990" y="1183"/>
                  </a:lnTo>
                  <a:lnTo>
                    <a:pt x="5785" y="1125"/>
                  </a:lnTo>
                  <a:lnTo>
                    <a:pt x="5583" y="1072"/>
                  </a:lnTo>
                  <a:lnTo>
                    <a:pt x="5381" y="1023"/>
                  </a:lnTo>
                  <a:lnTo>
                    <a:pt x="5181" y="980"/>
                  </a:lnTo>
                  <a:lnTo>
                    <a:pt x="4984" y="940"/>
                  </a:lnTo>
                  <a:lnTo>
                    <a:pt x="4787" y="905"/>
                  </a:lnTo>
                  <a:lnTo>
                    <a:pt x="4591" y="876"/>
                  </a:lnTo>
                  <a:lnTo>
                    <a:pt x="4397" y="852"/>
                  </a:lnTo>
                  <a:lnTo>
                    <a:pt x="4203" y="834"/>
                  </a:lnTo>
                  <a:lnTo>
                    <a:pt x="4012" y="821"/>
                  </a:lnTo>
                  <a:lnTo>
                    <a:pt x="3820" y="814"/>
                  </a:lnTo>
                  <a:lnTo>
                    <a:pt x="3629" y="814"/>
                  </a:lnTo>
                  <a:lnTo>
                    <a:pt x="3439" y="819"/>
                  </a:lnTo>
                  <a:lnTo>
                    <a:pt x="3250" y="832"/>
                  </a:lnTo>
                  <a:lnTo>
                    <a:pt x="3062" y="850"/>
                  </a:lnTo>
                  <a:lnTo>
                    <a:pt x="2873" y="876"/>
                  </a:lnTo>
                  <a:lnTo>
                    <a:pt x="2685" y="909"/>
                  </a:lnTo>
                  <a:lnTo>
                    <a:pt x="2496" y="950"/>
                  </a:lnTo>
                  <a:lnTo>
                    <a:pt x="2309" y="997"/>
                  </a:lnTo>
                  <a:lnTo>
                    <a:pt x="2122" y="1053"/>
                  </a:lnTo>
                  <a:lnTo>
                    <a:pt x="1933" y="1116"/>
                  </a:lnTo>
                  <a:lnTo>
                    <a:pt x="1746" y="1188"/>
                  </a:lnTo>
                  <a:lnTo>
                    <a:pt x="1558" y="1267"/>
                  </a:lnTo>
                  <a:lnTo>
                    <a:pt x="1369" y="1356"/>
                  </a:lnTo>
                  <a:lnTo>
                    <a:pt x="1180" y="1453"/>
                  </a:lnTo>
                  <a:lnTo>
                    <a:pt x="990" y="1559"/>
                  </a:lnTo>
                  <a:lnTo>
                    <a:pt x="801" y="1674"/>
                  </a:lnTo>
                  <a:lnTo>
                    <a:pt x="702" y="875"/>
                  </a:lnTo>
                  <a:lnTo>
                    <a:pt x="0" y="0"/>
                  </a:lnTo>
                  <a:close/>
                </a:path>
              </a:pathLst>
            </a:cu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64" name="Freeform 5"/>
            <p:cNvSpPr/>
            <p:nvPr/>
          </p:nvSpPr>
          <p:spPr bwMode="auto">
            <a:xfrm>
              <a:off x="7070380" y="-962472"/>
              <a:ext cx="560539" cy="551881"/>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91440" tIns="45720" rIns="91440" bIns="45720" numCol="1" anchor="t" anchorCtr="0" compatLnSpc="1"/>
            <a:lstStyle/>
            <a:p>
              <a:endParaRPr lang="zh-CN" altLang="en-US">
                <a:solidFill>
                  <a:schemeClr val="tx1"/>
                </a:solidFill>
              </a:endParaRPr>
            </a:p>
          </p:txBody>
        </p:sp>
      </p:grpSp>
      <p:grpSp>
        <p:nvGrpSpPr>
          <p:cNvPr id="2" name="组合 1"/>
          <p:cNvGrpSpPr/>
          <p:nvPr/>
        </p:nvGrpSpPr>
        <p:grpSpPr>
          <a:xfrm>
            <a:off x="1485220" y="3457621"/>
            <a:ext cx="3243943" cy="830997"/>
            <a:chOff x="1688078" y="3483598"/>
            <a:chExt cx="2814015" cy="830997"/>
          </a:xfrm>
        </p:grpSpPr>
        <p:sp>
          <p:nvSpPr>
            <p:cNvPr id="38" name="矩形 37"/>
            <p:cNvSpPr/>
            <p:nvPr/>
          </p:nvSpPr>
          <p:spPr>
            <a:xfrm>
              <a:off x="1688078" y="3483598"/>
              <a:ext cx="1620932" cy="830997"/>
            </a:xfrm>
            <a:prstGeom prst="rect">
              <a:avLst/>
            </a:prstGeom>
          </p:spPr>
          <p:txBody>
            <a:bodyPr wrap="square">
              <a:spAutoFit/>
            </a:bodyPr>
            <a:lstStyle/>
            <a:p>
              <a:pPr algn="ctr"/>
              <a:r>
                <a:rPr lang="zh-CN" altLang="en-US" sz="4800" i="0" dirty="0">
                  <a:solidFill>
                    <a:srgbClr val="C00000"/>
                  </a:solidFill>
                  <a:latin typeface="TypeLand 康熙字典體試用版" pitchFamily="50" charset="-120"/>
                  <a:ea typeface="TypeLand 康熙字典體試用版" pitchFamily="50" charset="-120"/>
                  <a:cs typeface="方正苏新诗柳楷简体-yolan" panose="02000000000000000000" pitchFamily="2" charset="-122"/>
                </a:rPr>
                <a:t>目录  </a:t>
              </a:r>
              <a:endParaRPr lang="zh-CN" altLang="en-US" sz="4800" i="0" dirty="0">
                <a:solidFill>
                  <a:srgbClr val="C00000"/>
                </a:solidFill>
                <a:latin typeface="TypeLand 康熙字典體試用版" pitchFamily="50" charset="-120"/>
                <a:ea typeface="TypeLand 康熙字典體試用版" pitchFamily="50" charset="-120"/>
                <a:cs typeface="方正苏新诗柳楷简体-yolan" panose="02000000000000000000" pitchFamily="2" charset="-122"/>
              </a:endParaRPr>
            </a:p>
          </p:txBody>
        </p:sp>
        <p:sp>
          <p:nvSpPr>
            <p:cNvPr id="65" name="矩形 64"/>
            <p:cNvSpPr/>
            <p:nvPr/>
          </p:nvSpPr>
          <p:spPr>
            <a:xfrm>
              <a:off x="3001030" y="3538956"/>
              <a:ext cx="1501063" cy="707886"/>
            </a:xfrm>
            <a:prstGeom prst="rect">
              <a:avLst/>
            </a:prstGeom>
          </p:spPr>
          <p:txBody>
            <a:bodyPr wrap="square">
              <a:spAutoFit/>
            </a:bodyPr>
            <a:lstStyle/>
            <a:p>
              <a:pPr algn="ctr"/>
              <a:r>
                <a:rPr lang="en-US" altLang="zh-CN" sz="4000" i="0" dirty="0">
                  <a:solidFill>
                    <a:srgbClr val="C00000"/>
                  </a:solidFill>
                  <a:latin typeface="方正清刻本悦宋简体" panose="02000000000000000000" pitchFamily="2" charset="-122"/>
                  <a:ea typeface="方正清刻本悦宋简体" panose="02000000000000000000" pitchFamily="2" charset="-122"/>
                  <a:cs typeface="方正苏新诗柳楷简体-yolan" panose="02000000000000000000" pitchFamily="2" charset="-122"/>
                </a:rPr>
                <a:t>MULU</a:t>
              </a:r>
              <a:r>
                <a:rPr lang="zh-CN" altLang="en-US" sz="4000" i="0" dirty="0">
                  <a:solidFill>
                    <a:srgbClr val="C00000"/>
                  </a:solidFill>
                  <a:latin typeface="方正清刻本悦宋简体" panose="02000000000000000000" pitchFamily="2" charset="-122"/>
                  <a:ea typeface="方正清刻本悦宋简体" panose="02000000000000000000" pitchFamily="2" charset="-122"/>
                  <a:cs typeface="方正苏新诗柳楷简体-yolan" panose="02000000000000000000" pitchFamily="2" charset="-122"/>
                </a:rPr>
                <a:t>  </a:t>
              </a:r>
              <a:endParaRPr lang="zh-CN" altLang="en-US" sz="4000" i="0" dirty="0">
                <a:solidFill>
                  <a:srgbClr val="C00000"/>
                </a:solidFill>
                <a:latin typeface="方正清刻本悦宋简体" panose="02000000000000000000" pitchFamily="2" charset="-122"/>
                <a:ea typeface="方正清刻本悦宋简体" panose="02000000000000000000" pitchFamily="2" charset="-122"/>
                <a:cs typeface="方正苏新诗柳楷简体-yolan" panose="02000000000000000000" pitchFamily="2" charset="-122"/>
              </a:endParaRPr>
            </a:p>
          </p:txBody>
        </p:sp>
      </p:grpSp>
      <p:sp>
        <p:nvSpPr>
          <p:cNvPr id="66" name="Freeform 5"/>
          <p:cNvSpPr>
            <a:spLocks noChangeAspect="1"/>
          </p:cNvSpPr>
          <p:nvPr/>
        </p:nvSpPr>
        <p:spPr bwMode="auto">
          <a:xfrm>
            <a:off x="5137884" y="1266191"/>
            <a:ext cx="540000" cy="501429"/>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C00000"/>
          </a:solidFill>
          <a:ln>
            <a:noFill/>
          </a:ln>
          <a:effectLst/>
        </p:spPr>
        <p:txBody>
          <a:bodyPr vert="horz" wrap="square" lIns="91440" tIns="45720" rIns="91440" bIns="45720" numCol="1" anchor="t" anchorCtr="0" compatLnSpc="1"/>
          <a:lstStyle/>
          <a:p>
            <a:endParaRPr lang="zh-CN" altLang="en-US">
              <a:solidFill>
                <a:schemeClr val="tx1"/>
              </a:solidFill>
            </a:endParaRPr>
          </a:p>
        </p:txBody>
      </p:sp>
      <p:sp>
        <p:nvSpPr>
          <p:cNvPr id="67" name="Freeform 5"/>
          <p:cNvSpPr>
            <a:spLocks noChangeAspect="1"/>
          </p:cNvSpPr>
          <p:nvPr/>
        </p:nvSpPr>
        <p:spPr bwMode="auto">
          <a:xfrm>
            <a:off x="5137884" y="2260724"/>
            <a:ext cx="540000" cy="501430"/>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C00000"/>
          </a:solidFill>
          <a:ln>
            <a:noFill/>
          </a:ln>
          <a:effectLst/>
        </p:spPr>
        <p:txBody>
          <a:bodyPr vert="horz" wrap="square" lIns="91440" tIns="45720" rIns="91440" bIns="45720" numCol="1" anchor="t" anchorCtr="0" compatLnSpc="1"/>
          <a:lstStyle/>
          <a:p>
            <a:endParaRPr lang="zh-CN" altLang="en-US">
              <a:solidFill>
                <a:schemeClr val="tx1"/>
              </a:solidFill>
            </a:endParaRPr>
          </a:p>
        </p:txBody>
      </p:sp>
      <p:sp>
        <p:nvSpPr>
          <p:cNvPr id="68" name="Freeform 5"/>
          <p:cNvSpPr>
            <a:spLocks noChangeAspect="1"/>
          </p:cNvSpPr>
          <p:nvPr/>
        </p:nvSpPr>
        <p:spPr bwMode="auto">
          <a:xfrm>
            <a:off x="5137884" y="3278755"/>
            <a:ext cx="540000" cy="501430"/>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C00000"/>
          </a:solidFill>
          <a:ln>
            <a:noFill/>
          </a:ln>
          <a:effectLst/>
        </p:spPr>
        <p:txBody>
          <a:bodyPr vert="horz" wrap="square" lIns="91440" tIns="45720" rIns="91440" bIns="45720" numCol="1" anchor="t" anchorCtr="0" compatLnSpc="1"/>
          <a:lstStyle/>
          <a:p>
            <a:endParaRPr lang="zh-CN" altLang="en-US">
              <a:solidFill>
                <a:schemeClr val="tx1"/>
              </a:solidFill>
            </a:endParaRPr>
          </a:p>
        </p:txBody>
      </p:sp>
      <p:sp>
        <p:nvSpPr>
          <p:cNvPr id="69" name="Freeform 5"/>
          <p:cNvSpPr>
            <a:spLocks noChangeAspect="1"/>
          </p:cNvSpPr>
          <p:nvPr/>
        </p:nvSpPr>
        <p:spPr bwMode="auto">
          <a:xfrm>
            <a:off x="5137884" y="4410534"/>
            <a:ext cx="540000" cy="501430"/>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C00000"/>
          </a:solidFill>
          <a:ln>
            <a:noFill/>
          </a:ln>
          <a:effectLst/>
        </p:spPr>
        <p:txBody>
          <a:bodyPr vert="horz" wrap="square" lIns="91440" tIns="45720" rIns="91440" bIns="45720" numCol="1" anchor="t" anchorCtr="0" compatLnSpc="1"/>
          <a:lstStyle/>
          <a:p>
            <a:endParaRPr lang="zh-CN" altLang="en-US">
              <a:solidFill>
                <a:schemeClr val="tx1"/>
              </a:solidFill>
            </a:endParaRPr>
          </a:p>
        </p:txBody>
      </p:sp>
      <p:sp>
        <p:nvSpPr>
          <p:cNvPr id="40" name="矩形: 圆角 39"/>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par>
                                <p:cTn id="8" presetID="42" presetClass="entr" presetSubtype="0" fill="hold" nodeType="withEffect">
                                  <p:stCondLst>
                                    <p:cond delay="25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1000"/>
                                        <p:tgtEl>
                                          <p:spTgt spid="35"/>
                                        </p:tgtEl>
                                      </p:cBhvr>
                                    </p:animEffect>
                                    <p:anim calcmode="lin" valueType="num">
                                      <p:cBhvr>
                                        <p:cTn id="11" dur="1000" fill="hold"/>
                                        <p:tgtEl>
                                          <p:spTgt spid="35"/>
                                        </p:tgtEl>
                                        <p:attrNameLst>
                                          <p:attrName>ppt_x</p:attrName>
                                        </p:attrNameLst>
                                      </p:cBhvr>
                                      <p:tavLst>
                                        <p:tav tm="0">
                                          <p:val>
                                            <p:strVal val="#ppt_x"/>
                                          </p:val>
                                        </p:tav>
                                        <p:tav tm="100000">
                                          <p:val>
                                            <p:strVal val="#ppt_x"/>
                                          </p:val>
                                        </p:tav>
                                      </p:tavLst>
                                    </p:anim>
                                    <p:anim calcmode="lin" valueType="num">
                                      <p:cBhvr>
                                        <p:cTn id="12" dur="1000" fill="hold"/>
                                        <p:tgtEl>
                                          <p:spTgt spid="35"/>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1000"/>
                                  </p:stCondLst>
                                  <p:childTnLst>
                                    <p:set>
                                      <p:cBhvr>
                                        <p:cTn id="14" dur="1" fill="hold">
                                          <p:stCondLst>
                                            <p:cond delay="0"/>
                                          </p:stCondLst>
                                        </p:cTn>
                                        <p:tgtEl>
                                          <p:spTgt spid="61"/>
                                        </p:tgtEl>
                                        <p:attrNameLst>
                                          <p:attrName>style.visibility</p:attrName>
                                        </p:attrNameLst>
                                      </p:cBhvr>
                                      <p:to>
                                        <p:strVal val="visible"/>
                                      </p:to>
                                    </p:set>
                                    <p:anim calcmode="lin" valueType="num">
                                      <p:cBhvr>
                                        <p:cTn id="15" dur="1000" fill="hold"/>
                                        <p:tgtEl>
                                          <p:spTgt spid="61"/>
                                        </p:tgtEl>
                                        <p:attrNameLst>
                                          <p:attrName>ppt_w</p:attrName>
                                        </p:attrNameLst>
                                      </p:cBhvr>
                                      <p:tavLst>
                                        <p:tav tm="0">
                                          <p:val>
                                            <p:fltVal val="0"/>
                                          </p:val>
                                        </p:tav>
                                        <p:tav tm="100000">
                                          <p:val>
                                            <p:strVal val="#ppt_w"/>
                                          </p:val>
                                        </p:tav>
                                      </p:tavLst>
                                    </p:anim>
                                    <p:anim calcmode="lin" valueType="num">
                                      <p:cBhvr>
                                        <p:cTn id="16" dur="1000" fill="hold"/>
                                        <p:tgtEl>
                                          <p:spTgt spid="61"/>
                                        </p:tgtEl>
                                        <p:attrNameLst>
                                          <p:attrName>ppt_h</p:attrName>
                                        </p:attrNameLst>
                                      </p:cBhvr>
                                      <p:tavLst>
                                        <p:tav tm="0">
                                          <p:val>
                                            <p:fltVal val="0"/>
                                          </p:val>
                                        </p:tav>
                                        <p:tav tm="100000">
                                          <p:val>
                                            <p:strVal val="#ppt_h"/>
                                          </p:val>
                                        </p:tav>
                                      </p:tavLst>
                                    </p:anim>
                                    <p:animEffect transition="in" filter="fade">
                                      <p:cBhvr>
                                        <p:cTn id="17" dur="1000"/>
                                        <p:tgtEl>
                                          <p:spTgt spid="61"/>
                                        </p:tgtEl>
                                      </p:cBhvr>
                                    </p:animEffect>
                                  </p:childTnLst>
                                </p:cTn>
                              </p:par>
                              <p:par>
                                <p:cTn id="18" presetID="22" presetClass="entr" presetSubtype="8" fill="hold" nodeType="withEffect">
                                  <p:stCondLst>
                                    <p:cond delay="150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par>
                                <p:cTn id="21" presetID="10" presetClass="entr" presetSubtype="0" fill="hold" grpId="0" nodeType="withEffect">
                                  <p:stCondLst>
                                    <p:cond delay="2000"/>
                                  </p:stCondLst>
                                  <p:childTnLst>
                                    <p:set>
                                      <p:cBhvr>
                                        <p:cTn id="22" dur="1" fill="hold">
                                          <p:stCondLst>
                                            <p:cond delay="0"/>
                                          </p:stCondLst>
                                        </p:cTn>
                                        <p:tgtEl>
                                          <p:spTgt spid="66"/>
                                        </p:tgtEl>
                                        <p:attrNameLst>
                                          <p:attrName>style.visibility</p:attrName>
                                        </p:attrNameLst>
                                      </p:cBhvr>
                                      <p:to>
                                        <p:strVal val="visible"/>
                                      </p:to>
                                    </p:set>
                                    <p:animEffect transition="in" filter="fade">
                                      <p:cBhvr>
                                        <p:cTn id="23" dur="750"/>
                                        <p:tgtEl>
                                          <p:spTgt spid="66"/>
                                        </p:tgtEl>
                                      </p:cBhvr>
                                    </p:animEffect>
                                  </p:childTnLst>
                                </p:cTn>
                              </p:par>
                              <p:par>
                                <p:cTn id="24" presetID="35" presetClass="path" presetSubtype="0" decel="100000" fill="hold" grpId="1" nodeType="withEffect">
                                  <p:stCondLst>
                                    <p:cond delay="2000"/>
                                  </p:stCondLst>
                                  <p:childTnLst>
                                    <p:animMotion origin="layout" path="M 2.70833E-6 -3.7037E-6 L -0.11029 -0.00115 " pathEditMode="relative" rAng="0" ptsTypes="AA">
                                      <p:cBhvr>
                                        <p:cTn id="25" dur="1000" spd="-100000" fill="hold"/>
                                        <p:tgtEl>
                                          <p:spTgt spid="66"/>
                                        </p:tgtEl>
                                        <p:attrNameLst>
                                          <p:attrName>ppt_x</p:attrName>
                                          <p:attrName>ppt_y</p:attrName>
                                        </p:attrNameLst>
                                      </p:cBhvr>
                                      <p:rCtr x="-5521" y="-69"/>
                                    </p:animMotion>
                                  </p:childTnLst>
                                </p:cTn>
                              </p:par>
                              <p:par>
                                <p:cTn id="26" presetID="10" presetClass="entr" presetSubtype="0" fill="hold" grpId="0" nodeType="withEffect">
                                  <p:stCondLst>
                                    <p:cond delay="2100"/>
                                  </p:stCondLst>
                                  <p:childTnLst>
                                    <p:set>
                                      <p:cBhvr>
                                        <p:cTn id="27" dur="1" fill="hold">
                                          <p:stCondLst>
                                            <p:cond delay="0"/>
                                          </p:stCondLst>
                                        </p:cTn>
                                        <p:tgtEl>
                                          <p:spTgt spid="67"/>
                                        </p:tgtEl>
                                        <p:attrNameLst>
                                          <p:attrName>style.visibility</p:attrName>
                                        </p:attrNameLst>
                                      </p:cBhvr>
                                      <p:to>
                                        <p:strVal val="visible"/>
                                      </p:to>
                                    </p:set>
                                    <p:animEffect transition="in" filter="fade">
                                      <p:cBhvr>
                                        <p:cTn id="28" dur="750"/>
                                        <p:tgtEl>
                                          <p:spTgt spid="67"/>
                                        </p:tgtEl>
                                      </p:cBhvr>
                                    </p:animEffect>
                                  </p:childTnLst>
                                </p:cTn>
                              </p:par>
                              <p:par>
                                <p:cTn id="29" presetID="35" presetClass="path" presetSubtype="0" decel="100000" fill="hold" grpId="1" nodeType="withEffect">
                                  <p:stCondLst>
                                    <p:cond delay="2100"/>
                                  </p:stCondLst>
                                  <p:childTnLst>
                                    <p:animMotion origin="layout" path="M 2.70833E-6 -3.7037E-6 L -0.11029 -0.00115 " pathEditMode="relative" rAng="0" ptsTypes="AA">
                                      <p:cBhvr>
                                        <p:cTn id="30" dur="1000" spd="-100000" fill="hold"/>
                                        <p:tgtEl>
                                          <p:spTgt spid="67"/>
                                        </p:tgtEl>
                                        <p:attrNameLst>
                                          <p:attrName>ppt_x</p:attrName>
                                          <p:attrName>ppt_y</p:attrName>
                                        </p:attrNameLst>
                                      </p:cBhvr>
                                      <p:rCtr x="-5521" y="-69"/>
                                    </p:animMotion>
                                  </p:childTnLst>
                                </p:cTn>
                              </p:par>
                              <p:par>
                                <p:cTn id="31" presetID="10" presetClass="entr" presetSubtype="0" fill="hold" grpId="0" nodeType="withEffect">
                                  <p:stCondLst>
                                    <p:cond delay="2200"/>
                                  </p:stCondLst>
                                  <p:childTnLst>
                                    <p:set>
                                      <p:cBhvr>
                                        <p:cTn id="32" dur="1" fill="hold">
                                          <p:stCondLst>
                                            <p:cond delay="0"/>
                                          </p:stCondLst>
                                        </p:cTn>
                                        <p:tgtEl>
                                          <p:spTgt spid="68"/>
                                        </p:tgtEl>
                                        <p:attrNameLst>
                                          <p:attrName>style.visibility</p:attrName>
                                        </p:attrNameLst>
                                      </p:cBhvr>
                                      <p:to>
                                        <p:strVal val="visible"/>
                                      </p:to>
                                    </p:set>
                                    <p:animEffect transition="in" filter="fade">
                                      <p:cBhvr>
                                        <p:cTn id="33" dur="750"/>
                                        <p:tgtEl>
                                          <p:spTgt spid="68"/>
                                        </p:tgtEl>
                                      </p:cBhvr>
                                    </p:animEffect>
                                  </p:childTnLst>
                                </p:cTn>
                              </p:par>
                              <p:par>
                                <p:cTn id="34" presetID="35" presetClass="path" presetSubtype="0" decel="100000" fill="hold" grpId="1" nodeType="withEffect">
                                  <p:stCondLst>
                                    <p:cond delay="2200"/>
                                  </p:stCondLst>
                                  <p:childTnLst>
                                    <p:animMotion origin="layout" path="M 2.70833E-6 -3.7037E-6 L -0.11029 -0.00115 " pathEditMode="relative" rAng="0" ptsTypes="AA">
                                      <p:cBhvr>
                                        <p:cTn id="35" dur="1000" spd="-100000" fill="hold"/>
                                        <p:tgtEl>
                                          <p:spTgt spid="68"/>
                                        </p:tgtEl>
                                        <p:attrNameLst>
                                          <p:attrName>ppt_x</p:attrName>
                                          <p:attrName>ppt_y</p:attrName>
                                        </p:attrNameLst>
                                      </p:cBhvr>
                                      <p:rCtr x="-5521" y="-69"/>
                                    </p:animMotion>
                                  </p:childTnLst>
                                </p:cTn>
                              </p:par>
                              <p:par>
                                <p:cTn id="36" presetID="10" presetClass="entr" presetSubtype="0" fill="hold" grpId="0" nodeType="withEffect">
                                  <p:stCondLst>
                                    <p:cond delay="2300"/>
                                  </p:stCondLst>
                                  <p:childTnLst>
                                    <p:set>
                                      <p:cBhvr>
                                        <p:cTn id="37" dur="1" fill="hold">
                                          <p:stCondLst>
                                            <p:cond delay="0"/>
                                          </p:stCondLst>
                                        </p:cTn>
                                        <p:tgtEl>
                                          <p:spTgt spid="69"/>
                                        </p:tgtEl>
                                        <p:attrNameLst>
                                          <p:attrName>style.visibility</p:attrName>
                                        </p:attrNameLst>
                                      </p:cBhvr>
                                      <p:to>
                                        <p:strVal val="visible"/>
                                      </p:to>
                                    </p:set>
                                    <p:animEffect transition="in" filter="fade">
                                      <p:cBhvr>
                                        <p:cTn id="38" dur="750"/>
                                        <p:tgtEl>
                                          <p:spTgt spid="69"/>
                                        </p:tgtEl>
                                      </p:cBhvr>
                                    </p:animEffect>
                                  </p:childTnLst>
                                </p:cTn>
                              </p:par>
                              <p:par>
                                <p:cTn id="39" presetID="35" presetClass="path" presetSubtype="0" decel="100000" fill="hold" grpId="1" nodeType="withEffect">
                                  <p:stCondLst>
                                    <p:cond delay="2300"/>
                                  </p:stCondLst>
                                  <p:childTnLst>
                                    <p:animMotion origin="layout" path="M 2.70833E-6 -3.7037E-6 L -0.11029 -0.00115 " pathEditMode="relative" rAng="0" ptsTypes="AA">
                                      <p:cBhvr>
                                        <p:cTn id="40" dur="1000" spd="-100000" fill="hold"/>
                                        <p:tgtEl>
                                          <p:spTgt spid="69"/>
                                        </p:tgtEl>
                                        <p:attrNameLst>
                                          <p:attrName>ppt_x</p:attrName>
                                          <p:attrName>ppt_y</p:attrName>
                                        </p:attrNameLst>
                                      </p:cBhvr>
                                      <p:rCtr x="-5521" y="-69"/>
                                    </p:animMotion>
                                  </p:childTnLst>
                                </p:cTn>
                              </p:par>
                              <p:par>
                                <p:cTn id="41" presetID="2" presetClass="entr" presetSubtype="2" decel="100000" fill="hold" grpId="0" nodeType="withEffect">
                                  <p:stCondLst>
                                    <p:cond delay="3250"/>
                                  </p:stCondLst>
                                  <p:iterate type="lt">
                                    <p:tmPct val="5000"/>
                                  </p:iterate>
                                  <p:childTnLst>
                                    <p:set>
                                      <p:cBhvr>
                                        <p:cTn id="42" dur="1" fill="hold">
                                          <p:stCondLst>
                                            <p:cond delay="0"/>
                                          </p:stCondLst>
                                        </p:cTn>
                                        <p:tgtEl>
                                          <p:spTgt spid="29"/>
                                        </p:tgtEl>
                                        <p:attrNameLst>
                                          <p:attrName>style.visibility</p:attrName>
                                        </p:attrNameLst>
                                      </p:cBhvr>
                                      <p:to>
                                        <p:strVal val="visible"/>
                                      </p:to>
                                    </p:set>
                                    <p:anim calcmode="lin" valueType="num">
                                      <p:cBhvr additive="base">
                                        <p:cTn id="43" dur="1000" fill="hold"/>
                                        <p:tgtEl>
                                          <p:spTgt spid="29"/>
                                        </p:tgtEl>
                                        <p:attrNameLst>
                                          <p:attrName>ppt_x</p:attrName>
                                        </p:attrNameLst>
                                      </p:cBhvr>
                                      <p:tavLst>
                                        <p:tav tm="0">
                                          <p:val>
                                            <p:strVal val="1+#ppt_w/2"/>
                                          </p:val>
                                        </p:tav>
                                        <p:tav tm="100000">
                                          <p:val>
                                            <p:strVal val="#ppt_x"/>
                                          </p:val>
                                        </p:tav>
                                      </p:tavLst>
                                    </p:anim>
                                    <p:anim calcmode="lin" valueType="num">
                                      <p:cBhvr additive="base">
                                        <p:cTn id="44" dur="1000" fill="hold"/>
                                        <p:tgtEl>
                                          <p:spTgt spid="29"/>
                                        </p:tgtEl>
                                        <p:attrNameLst>
                                          <p:attrName>ppt_y</p:attrName>
                                        </p:attrNameLst>
                                      </p:cBhvr>
                                      <p:tavLst>
                                        <p:tav tm="0">
                                          <p:val>
                                            <p:strVal val="#ppt_y"/>
                                          </p:val>
                                        </p:tav>
                                        <p:tav tm="100000">
                                          <p:val>
                                            <p:strVal val="#ppt_y"/>
                                          </p:val>
                                        </p:tav>
                                      </p:tavLst>
                                    </p:anim>
                                  </p:childTnLst>
                                </p:cTn>
                              </p:par>
                              <p:par>
                                <p:cTn id="45" presetID="2" presetClass="entr" presetSubtype="2" decel="100000" fill="hold" grpId="0" nodeType="withEffect">
                                  <p:stCondLst>
                                    <p:cond delay="3350"/>
                                  </p:stCondLst>
                                  <p:iterate type="lt">
                                    <p:tmPct val="5000"/>
                                  </p:iterate>
                                  <p:childTnLst>
                                    <p:set>
                                      <p:cBhvr>
                                        <p:cTn id="46" dur="1" fill="hold">
                                          <p:stCondLst>
                                            <p:cond delay="0"/>
                                          </p:stCondLst>
                                        </p:cTn>
                                        <p:tgtEl>
                                          <p:spTgt spid="36"/>
                                        </p:tgtEl>
                                        <p:attrNameLst>
                                          <p:attrName>style.visibility</p:attrName>
                                        </p:attrNameLst>
                                      </p:cBhvr>
                                      <p:to>
                                        <p:strVal val="visible"/>
                                      </p:to>
                                    </p:set>
                                    <p:anim calcmode="lin" valueType="num">
                                      <p:cBhvr additive="base">
                                        <p:cTn id="47" dur="1000" fill="hold"/>
                                        <p:tgtEl>
                                          <p:spTgt spid="36"/>
                                        </p:tgtEl>
                                        <p:attrNameLst>
                                          <p:attrName>ppt_x</p:attrName>
                                        </p:attrNameLst>
                                      </p:cBhvr>
                                      <p:tavLst>
                                        <p:tav tm="0">
                                          <p:val>
                                            <p:strVal val="1+#ppt_w/2"/>
                                          </p:val>
                                        </p:tav>
                                        <p:tav tm="100000">
                                          <p:val>
                                            <p:strVal val="#ppt_x"/>
                                          </p:val>
                                        </p:tav>
                                      </p:tavLst>
                                    </p:anim>
                                    <p:anim calcmode="lin" valueType="num">
                                      <p:cBhvr additive="base">
                                        <p:cTn id="48" dur="1000" fill="hold"/>
                                        <p:tgtEl>
                                          <p:spTgt spid="36"/>
                                        </p:tgtEl>
                                        <p:attrNameLst>
                                          <p:attrName>ppt_y</p:attrName>
                                        </p:attrNameLst>
                                      </p:cBhvr>
                                      <p:tavLst>
                                        <p:tav tm="0">
                                          <p:val>
                                            <p:strVal val="#ppt_y"/>
                                          </p:val>
                                        </p:tav>
                                        <p:tav tm="100000">
                                          <p:val>
                                            <p:strVal val="#ppt_y"/>
                                          </p:val>
                                        </p:tav>
                                      </p:tavLst>
                                    </p:anim>
                                  </p:childTnLst>
                                </p:cTn>
                              </p:par>
                              <p:par>
                                <p:cTn id="49" presetID="2" presetClass="entr" presetSubtype="2" decel="100000" fill="hold" grpId="0" nodeType="withEffect">
                                  <p:stCondLst>
                                    <p:cond delay="3450"/>
                                  </p:stCondLst>
                                  <p:iterate type="lt">
                                    <p:tmPct val="5000"/>
                                  </p:iterate>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1000" fill="hold"/>
                                        <p:tgtEl>
                                          <p:spTgt spid="42"/>
                                        </p:tgtEl>
                                        <p:attrNameLst>
                                          <p:attrName>ppt_x</p:attrName>
                                        </p:attrNameLst>
                                      </p:cBhvr>
                                      <p:tavLst>
                                        <p:tav tm="0">
                                          <p:val>
                                            <p:strVal val="1+#ppt_w/2"/>
                                          </p:val>
                                        </p:tav>
                                        <p:tav tm="100000">
                                          <p:val>
                                            <p:strVal val="#ppt_x"/>
                                          </p:val>
                                        </p:tav>
                                      </p:tavLst>
                                    </p:anim>
                                    <p:anim calcmode="lin" valueType="num">
                                      <p:cBhvr additive="base">
                                        <p:cTn id="52" dur="1000" fill="hold"/>
                                        <p:tgtEl>
                                          <p:spTgt spid="42"/>
                                        </p:tgtEl>
                                        <p:attrNameLst>
                                          <p:attrName>ppt_y</p:attrName>
                                        </p:attrNameLst>
                                      </p:cBhvr>
                                      <p:tavLst>
                                        <p:tav tm="0">
                                          <p:val>
                                            <p:strVal val="#ppt_y"/>
                                          </p:val>
                                        </p:tav>
                                        <p:tav tm="100000">
                                          <p:val>
                                            <p:strVal val="#ppt_y"/>
                                          </p:val>
                                        </p:tav>
                                      </p:tavLst>
                                    </p:anim>
                                  </p:childTnLst>
                                </p:cTn>
                              </p:par>
                              <p:par>
                                <p:cTn id="53" presetID="2" presetClass="entr" presetSubtype="2" decel="100000" fill="hold" grpId="0" nodeType="withEffect">
                                  <p:stCondLst>
                                    <p:cond delay="3550"/>
                                  </p:stCondLst>
                                  <p:iterate type="lt">
                                    <p:tmPct val="5000"/>
                                  </p:iterate>
                                  <p:childTnLst>
                                    <p:set>
                                      <p:cBhvr>
                                        <p:cTn id="54" dur="1" fill="hold">
                                          <p:stCondLst>
                                            <p:cond delay="0"/>
                                          </p:stCondLst>
                                        </p:cTn>
                                        <p:tgtEl>
                                          <p:spTgt spid="53"/>
                                        </p:tgtEl>
                                        <p:attrNameLst>
                                          <p:attrName>style.visibility</p:attrName>
                                        </p:attrNameLst>
                                      </p:cBhvr>
                                      <p:to>
                                        <p:strVal val="visible"/>
                                      </p:to>
                                    </p:set>
                                    <p:anim calcmode="lin" valueType="num">
                                      <p:cBhvr additive="base">
                                        <p:cTn id="55" dur="1000" fill="hold"/>
                                        <p:tgtEl>
                                          <p:spTgt spid="53"/>
                                        </p:tgtEl>
                                        <p:attrNameLst>
                                          <p:attrName>ppt_x</p:attrName>
                                        </p:attrNameLst>
                                      </p:cBhvr>
                                      <p:tavLst>
                                        <p:tav tm="0">
                                          <p:val>
                                            <p:strVal val="1+#ppt_w/2"/>
                                          </p:val>
                                        </p:tav>
                                        <p:tav tm="100000">
                                          <p:val>
                                            <p:strVal val="#ppt_x"/>
                                          </p:val>
                                        </p:tav>
                                      </p:tavLst>
                                    </p:anim>
                                    <p:anim calcmode="lin" valueType="num">
                                      <p:cBhvr additive="base">
                                        <p:cTn id="56" dur="1000" fill="hold"/>
                                        <p:tgtEl>
                                          <p:spTgt spid="53"/>
                                        </p:tgtEl>
                                        <p:attrNameLst>
                                          <p:attrName>ppt_y</p:attrName>
                                        </p:attrNameLst>
                                      </p:cBhvr>
                                      <p:tavLst>
                                        <p:tav tm="0">
                                          <p:val>
                                            <p:strVal val="#ppt_y"/>
                                          </p:val>
                                        </p:tav>
                                        <p:tav tm="100000">
                                          <p:val>
                                            <p:strVal val="#ppt_y"/>
                                          </p:val>
                                        </p:tav>
                                      </p:tavLst>
                                    </p:anim>
                                  </p:childTnLst>
                                </p:cTn>
                              </p:par>
                            </p:childTnLst>
                          </p:cTn>
                        </p:par>
                        <p:par>
                          <p:cTn id="57" fill="hold">
                            <p:stCondLst>
                              <p:cond delay="5300"/>
                            </p:stCondLst>
                            <p:childTnLst>
                              <p:par>
                                <p:cTn id="58" presetID="10" presetClass="entr" presetSubtype="0" fill="hold" grpId="0" nodeType="after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42" grpId="0"/>
      <p:bldP spid="53" grpId="0"/>
      <p:bldP spid="66" grpId="0" animBg="1"/>
      <p:bldP spid="66" grpId="1" animBg="1"/>
      <p:bldP spid="67" grpId="0" animBg="1"/>
      <p:bldP spid="67" grpId="1" animBg="1"/>
      <p:bldP spid="68" grpId="0" animBg="1"/>
      <p:bldP spid="68" grpId="1" animBg="1"/>
      <p:bldP spid="69" grpId="0" animBg="1"/>
      <p:bldP spid="69" grpId="1" animBg="1"/>
      <p:bldP spid="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31045" y="5594424"/>
            <a:ext cx="10729913" cy="830997"/>
          </a:xfrm>
          <a:prstGeom prst="rect">
            <a:avLst/>
          </a:prstGeom>
        </p:spPr>
        <p:txBody>
          <a:bodyPr wrap="square">
            <a:spAutoFit/>
          </a:bodyPr>
          <a:lstStyle/>
          <a:p>
            <a:pPr algn="just"/>
            <a:r>
              <a:rPr lang="en-US" altLang="zh-CN" sz="1600" dirty="0">
                <a:solidFill>
                  <a:srgbClr val="5F0F05"/>
                </a:solidFill>
                <a:latin typeface="微软雅黑" panose="020B0503020204020204" pitchFamily="34" charset="-122"/>
                <a:ea typeface="微软雅黑" panose="020B0503020204020204" pitchFamily="34" charset="-122"/>
              </a:rPr>
              <a:t>1947</a:t>
            </a:r>
            <a:r>
              <a:rPr lang="zh-CN" altLang="en-US" sz="1600" dirty="0">
                <a:solidFill>
                  <a:srgbClr val="5F0F05"/>
                </a:solidFill>
                <a:latin typeface="微软雅黑" panose="020B0503020204020204" pitchFamily="34" charset="-122"/>
                <a:ea typeface="微软雅黑" panose="020B0503020204020204" pitchFamily="34" charset="-122"/>
              </a:rPr>
              <a:t>年</a:t>
            </a:r>
            <a:r>
              <a:rPr lang="en-US" altLang="zh-CN" sz="1600" dirty="0">
                <a:solidFill>
                  <a:srgbClr val="5F0F05"/>
                </a:solidFill>
                <a:latin typeface="微软雅黑" panose="020B0503020204020204" pitchFamily="34" charset="-122"/>
                <a:ea typeface="微软雅黑" panose="020B0503020204020204" pitchFamily="34" charset="-122"/>
              </a:rPr>
              <a:t>6</a:t>
            </a:r>
            <a:r>
              <a:rPr lang="zh-CN" altLang="en-US" sz="1600" dirty="0">
                <a:solidFill>
                  <a:srgbClr val="5F0F05"/>
                </a:solidFill>
                <a:latin typeface="微软雅黑" panose="020B0503020204020204" pitchFamily="34" charset="-122"/>
                <a:ea typeface="微软雅黑" panose="020B0503020204020204" pitchFamily="34" charset="-122"/>
              </a:rPr>
              <a:t>月底，刘邓大军千里跃进大别山，陈谢兵团挺进豫陕鄂边区，陈粟华东解放军进攻豫皖苏地区。三军成品字阵势，驰骋中原。</a:t>
            </a:r>
            <a:r>
              <a:rPr lang="zh-CN" altLang="en-US" sz="1600" b="1" dirty="0">
                <a:solidFill>
                  <a:srgbClr val="C00000"/>
                </a:solidFill>
                <a:latin typeface="微软雅黑" panose="020B0503020204020204" pitchFamily="34" charset="-122"/>
                <a:ea typeface="微软雅黑" panose="020B0503020204020204" pitchFamily="34" charset="-122"/>
              </a:rPr>
              <a:t>人民解放战争进入反攻阶段</a:t>
            </a:r>
            <a:r>
              <a:rPr lang="zh-CN" altLang="en-US" sz="1600" dirty="0">
                <a:solidFill>
                  <a:srgbClr val="5F0F05"/>
                </a:solidFill>
                <a:latin typeface="微软雅黑" panose="020B0503020204020204" pitchFamily="34" charset="-122"/>
                <a:ea typeface="微软雅黑" panose="020B0503020204020204" pitchFamily="34" charset="-122"/>
              </a:rPr>
              <a:t>。同时，</a:t>
            </a:r>
            <a:r>
              <a:rPr lang="zh-CN" altLang="en-US" sz="1600" b="1" dirty="0">
                <a:solidFill>
                  <a:srgbClr val="C00000"/>
                </a:solidFill>
                <a:latin typeface="微软雅黑" panose="020B0503020204020204" pitchFamily="34" charset="-122"/>
                <a:ea typeface="微软雅黑" panose="020B0503020204020204" pitchFamily="34" charset="-122"/>
              </a:rPr>
              <a:t>中国共产党制定通过了</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en-US" sz="1600" b="1" dirty="0">
                <a:solidFill>
                  <a:srgbClr val="C00000"/>
                </a:solidFill>
                <a:latin typeface="微软雅黑" panose="020B0503020204020204" pitchFamily="34" charset="-122"/>
                <a:ea typeface="微软雅黑" panose="020B0503020204020204" pitchFamily="34" charset="-122"/>
              </a:rPr>
              <a:t>中国土地法大纲</a:t>
            </a:r>
            <a:r>
              <a:rPr lang="en-US" altLang="zh-CN" sz="1600" b="1" dirty="0">
                <a:solidFill>
                  <a:srgbClr val="C00000"/>
                </a:solidFill>
                <a:latin typeface="微软雅黑" panose="020B0503020204020204" pitchFamily="34" charset="-122"/>
                <a:ea typeface="微软雅黑" panose="020B0503020204020204" pitchFamily="34" charset="-122"/>
              </a:rPr>
              <a:t>》</a:t>
            </a:r>
            <a:r>
              <a:rPr lang="zh-CN" altLang="en-US" sz="1600" dirty="0">
                <a:solidFill>
                  <a:srgbClr val="5F0F05"/>
                </a:solidFill>
                <a:latin typeface="微软雅黑" panose="020B0503020204020204" pitchFamily="34" charset="-122"/>
                <a:ea typeface="微软雅黑" panose="020B0503020204020204" pitchFamily="34" charset="-122"/>
              </a:rPr>
              <a:t>，它旗帜鲜明地规定废除封建性及半封建性剥削的土地制度，实现耕者有其田。一年后，解放区近</a:t>
            </a:r>
            <a:r>
              <a:rPr lang="en-US" altLang="zh-CN" sz="1600" dirty="0">
                <a:solidFill>
                  <a:srgbClr val="5F0F05"/>
                </a:solidFill>
                <a:latin typeface="微软雅黑" panose="020B0503020204020204" pitchFamily="34" charset="-122"/>
                <a:ea typeface="微软雅黑" panose="020B0503020204020204" pitchFamily="34" charset="-122"/>
              </a:rPr>
              <a:t>9000</a:t>
            </a:r>
            <a:r>
              <a:rPr lang="zh-CN" altLang="en-US" sz="1600" dirty="0">
                <a:solidFill>
                  <a:srgbClr val="5F0F05"/>
                </a:solidFill>
                <a:latin typeface="微软雅黑" panose="020B0503020204020204" pitchFamily="34" charset="-122"/>
                <a:ea typeface="微软雅黑" panose="020B0503020204020204" pitchFamily="34" charset="-122"/>
              </a:rPr>
              <a:t>万农民分得了土地。 </a:t>
            </a:r>
            <a:endParaRPr lang="zh-CN" altLang="en-US" sz="1600" dirty="0">
              <a:solidFill>
                <a:srgbClr val="5F0F05"/>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tretch>
            <a:fillRect/>
          </a:stretch>
        </p:blipFill>
        <p:spPr>
          <a:xfrm>
            <a:off x="731044" y="2462163"/>
            <a:ext cx="3408000" cy="2467863"/>
          </a:xfrm>
          <a:prstGeom prst="rect">
            <a:avLst/>
          </a:prstGeom>
        </p:spPr>
      </p:pic>
      <p:pic>
        <p:nvPicPr>
          <p:cNvPr id="6" name="图片 5"/>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tretch>
            <a:fillRect/>
          </a:stretch>
        </p:blipFill>
        <p:spPr>
          <a:xfrm>
            <a:off x="8036203" y="2462163"/>
            <a:ext cx="3408000" cy="2467863"/>
          </a:xfrm>
          <a:prstGeom prst="rect">
            <a:avLst/>
          </a:prstGeom>
        </p:spPr>
      </p:pic>
      <p:pic>
        <p:nvPicPr>
          <p:cNvPr id="7" name="图片 6"/>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4383623" y="2462163"/>
            <a:ext cx="3408000" cy="2467863"/>
          </a:xfrm>
          <a:prstGeom prst="rect">
            <a:avLst/>
          </a:prstGeom>
        </p:spPr>
      </p:pic>
      <p:sp>
        <p:nvSpPr>
          <p:cNvPr id="17" name="矩形 16"/>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3735" b="1">
                <a:solidFill>
                  <a:srgbClr val="FFF8E6"/>
                </a:solidFill>
                <a:latin typeface="微软雅黑" panose="020B0503020204020204" pitchFamily="34" charset="-122"/>
                <a:ea typeface="微软雅黑" panose="020B0503020204020204" pitchFamily="34" charset="-122"/>
              </a:rPr>
              <a:t>三大战役和土地制度改革</a:t>
            </a:r>
            <a:endParaRPr lang="zh-CN" altLang="en-US" sz="3735" b="1" dirty="0">
              <a:solidFill>
                <a:srgbClr val="FFF8E6"/>
              </a:solidFill>
              <a:latin typeface="微软雅黑" panose="020B0503020204020204" pitchFamily="34" charset="-122"/>
              <a:ea typeface="微软雅黑" panose="020B0503020204020204" pitchFamily="34" charset="-122"/>
            </a:endParaRPr>
          </a:p>
        </p:txBody>
      </p:sp>
      <p:sp>
        <p:nvSpPr>
          <p:cNvPr id="18" name="矩形 17"/>
          <p:cNvSpPr>
            <a:spLocks noChangeAspect="1"/>
          </p:cNvSpPr>
          <p:nvPr/>
        </p:nvSpPr>
        <p:spPr>
          <a:xfrm>
            <a:off x="731044" y="5037431"/>
            <a:ext cx="7060579" cy="464348"/>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865" b="1" dirty="0">
                <a:solidFill>
                  <a:srgbClr val="FFF8E6"/>
                </a:solidFill>
                <a:latin typeface="微软雅黑" panose="020B0503020204020204" pitchFamily="34" charset="-122"/>
                <a:ea typeface="微软雅黑" panose="020B0503020204020204" pitchFamily="34" charset="-122"/>
              </a:rPr>
              <a:t>三大战役</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sp>
        <p:nvSpPr>
          <p:cNvPr id="19" name="矩形 18"/>
          <p:cNvSpPr>
            <a:spLocks noChangeAspect="1"/>
          </p:cNvSpPr>
          <p:nvPr/>
        </p:nvSpPr>
        <p:spPr>
          <a:xfrm>
            <a:off x="8036204" y="5037431"/>
            <a:ext cx="3424753" cy="464348"/>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rgbClr val="FFF8E6"/>
                </a:solidFill>
                <a:latin typeface="微软雅黑" panose="020B0503020204020204" pitchFamily="34" charset="-122"/>
                <a:ea typeface="微软雅黑" panose="020B0503020204020204" pitchFamily="34" charset="-122"/>
              </a:rPr>
              <a:t>中国土地法大纲</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sp>
        <p:nvSpPr>
          <p:cNvPr id="20" name="矩形: 圆角 19"/>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11" name="矩形 10"/>
          <p:cNvSpPr/>
          <p:nvPr/>
        </p:nvSpPr>
        <p:spPr>
          <a:xfrm>
            <a:off x="1282035" y="312484"/>
            <a:ext cx="4019049"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全国解放战争时期</a:t>
            </a:r>
            <a:endParaRPr lang="zh-CN" altLang="en-US" sz="3600" dirty="0">
              <a:solidFill>
                <a:srgbClr val="C00000"/>
              </a:solidFill>
              <a:latin typeface="TypeLand 康熙字典體試用版" pitchFamily="50" charset="-120"/>
              <a:ea typeface="TypeLand 康熙字典體試用版" pitchFamily="50" charset="-120"/>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52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750" fill="hold"/>
                                        <p:tgtEl>
                                          <p:spTgt spid="5"/>
                                        </p:tgtEl>
                                        <p:attrNameLst>
                                          <p:attrName>ppt_w</p:attrName>
                                        </p:attrNameLst>
                                      </p:cBhvr>
                                      <p:tavLst>
                                        <p:tav tm="0">
                                          <p:val>
                                            <p:fltVal val="0"/>
                                          </p:val>
                                        </p:tav>
                                        <p:tav tm="100000">
                                          <p:val>
                                            <p:strVal val="#ppt_w"/>
                                          </p:val>
                                        </p:tav>
                                      </p:tavLst>
                                    </p:anim>
                                    <p:anim calcmode="lin" valueType="num">
                                      <p:cBhvr>
                                        <p:cTn id="14" dur="750" fill="hold"/>
                                        <p:tgtEl>
                                          <p:spTgt spid="5"/>
                                        </p:tgtEl>
                                        <p:attrNameLst>
                                          <p:attrName>ppt_h</p:attrName>
                                        </p:attrNameLst>
                                      </p:cBhvr>
                                      <p:tavLst>
                                        <p:tav tm="0">
                                          <p:val>
                                            <p:fltVal val="0"/>
                                          </p:val>
                                        </p:tav>
                                        <p:tav tm="100000">
                                          <p:val>
                                            <p:strVal val="#ppt_h"/>
                                          </p:val>
                                        </p:tav>
                                      </p:tavLst>
                                    </p:anim>
                                    <p:anim calcmode="lin" valueType="num">
                                      <p:cBhvr>
                                        <p:cTn id="15" dur="750" fill="hold"/>
                                        <p:tgtEl>
                                          <p:spTgt spid="5"/>
                                        </p:tgtEl>
                                        <p:attrNameLst>
                                          <p:attrName>ppt_x</p:attrName>
                                        </p:attrNameLst>
                                      </p:cBhvr>
                                      <p:tavLst>
                                        <p:tav tm="0">
                                          <p:val>
                                            <p:fltVal val="0.5"/>
                                          </p:val>
                                        </p:tav>
                                        <p:tav tm="100000">
                                          <p:val>
                                            <p:strVal val="#ppt_x"/>
                                          </p:val>
                                        </p:tav>
                                      </p:tavLst>
                                    </p:anim>
                                    <p:anim calcmode="lin" valueType="num">
                                      <p:cBhvr>
                                        <p:cTn id="16" dur="750" fill="hold"/>
                                        <p:tgtEl>
                                          <p:spTgt spid="5"/>
                                        </p:tgtEl>
                                        <p:attrNameLst>
                                          <p:attrName>ppt_y</p:attrName>
                                        </p:attrNameLst>
                                      </p:cBhvr>
                                      <p:tavLst>
                                        <p:tav tm="0">
                                          <p:val>
                                            <p:fltVal val="0.5"/>
                                          </p:val>
                                        </p:tav>
                                        <p:tav tm="100000">
                                          <p:val>
                                            <p:strVal val="#ppt_y"/>
                                          </p:val>
                                        </p:tav>
                                      </p:tavLst>
                                    </p:anim>
                                  </p:childTnLst>
                                </p:cTn>
                              </p:par>
                              <p:par>
                                <p:cTn id="17" presetID="23" presetClass="entr" presetSubtype="528" fill="hold" nodeType="withEffect">
                                  <p:stCondLst>
                                    <p:cond delay="10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 calcmode="lin" valueType="num">
                                      <p:cBhvr>
                                        <p:cTn id="21" dur="750" fill="hold"/>
                                        <p:tgtEl>
                                          <p:spTgt spid="7"/>
                                        </p:tgtEl>
                                        <p:attrNameLst>
                                          <p:attrName>ppt_x</p:attrName>
                                        </p:attrNameLst>
                                      </p:cBhvr>
                                      <p:tavLst>
                                        <p:tav tm="0">
                                          <p:val>
                                            <p:fltVal val="0.5"/>
                                          </p:val>
                                        </p:tav>
                                        <p:tav tm="100000">
                                          <p:val>
                                            <p:strVal val="#ppt_x"/>
                                          </p:val>
                                        </p:tav>
                                      </p:tavLst>
                                    </p:anim>
                                    <p:anim calcmode="lin" valueType="num">
                                      <p:cBhvr>
                                        <p:cTn id="22" dur="750" fill="hold"/>
                                        <p:tgtEl>
                                          <p:spTgt spid="7"/>
                                        </p:tgtEl>
                                        <p:attrNameLst>
                                          <p:attrName>ppt_y</p:attrName>
                                        </p:attrNameLst>
                                      </p:cBhvr>
                                      <p:tavLst>
                                        <p:tav tm="0">
                                          <p:val>
                                            <p:fltVal val="0.5"/>
                                          </p:val>
                                        </p:tav>
                                        <p:tav tm="100000">
                                          <p:val>
                                            <p:strVal val="#ppt_y"/>
                                          </p:val>
                                        </p:tav>
                                      </p:tavLst>
                                    </p:anim>
                                  </p:childTnLst>
                                </p:cTn>
                              </p:par>
                              <p:par>
                                <p:cTn id="23" presetID="23" presetClass="entr" presetSubtype="528" fill="hold" nodeType="withEffect">
                                  <p:stCondLst>
                                    <p:cond delay="200"/>
                                  </p:stCondLst>
                                  <p:childTnLst>
                                    <p:set>
                                      <p:cBhvr>
                                        <p:cTn id="24" dur="1" fill="hold">
                                          <p:stCondLst>
                                            <p:cond delay="0"/>
                                          </p:stCondLst>
                                        </p:cTn>
                                        <p:tgtEl>
                                          <p:spTgt spid="6"/>
                                        </p:tgtEl>
                                        <p:attrNameLst>
                                          <p:attrName>style.visibility</p:attrName>
                                        </p:attrNameLst>
                                      </p:cBhvr>
                                      <p:to>
                                        <p:strVal val="visible"/>
                                      </p:to>
                                    </p:set>
                                    <p:anim calcmode="lin" valueType="num">
                                      <p:cBhvr>
                                        <p:cTn id="25" dur="750" fill="hold"/>
                                        <p:tgtEl>
                                          <p:spTgt spid="6"/>
                                        </p:tgtEl>
                                        <p:attrNameLst>
                                          <p:attrName>ppt_w</p:attrName>
                                        </p:attrNameLst>
                                      </p:cBhvr>
                                      <p:tavLst>
                                        <p:tav tm="0">
                                          <p:val>
                                            <p:fltVal val="0"/>
                                          </p:val>
                                        </p:tav>
                                        <p:tav tm="100000">
                                          <p:val>
                                            <p:strVal val="#ppt_w"/>
                                          </p:val>
                                        </p:tav>
                                      </p:tavLst>
                                    </p:anim>
                                    <p:anim calcmode="lin" valueType="num">
                                      <p:cBhvr>
                                        <p:cTn id="26" dur="750" fill="hold"/>
                                        <p:tgtEl>
                                          <p:spTgt spid="6"/>
                                        </p:tgtEl>
                                        <p:attrNameLst>
                                          <p:attrName>ppt_h</p:attrName>
                                        </p:attrNameLst>
                                      </p:cBhvr>
                                      <p:tavLst>
                                        <p:tav tm="0">
                                          <p:val>
                                            <p:fltVal val="0"/>
                                          </p:val>
                                        </p:tav>
                                        <p:tav tm="100000">
                                          <p:val>
                                            <p:strVal val="#ppt_h"/>
                                          </p:val>
                                        </p:tav>
                                      </p:tavLst>
                                    </p:anim>
                                    <p:anim calcmode="lin" valueType="num">
                                      <p:cBhvr>
                                        <p:cTn id="27" dur="750" fill="hold"/>
                                        <p:tgtEl>
                                          <p:spTgt spid="6"/>
                                        </p:tgtEl>
                                        <p:attrNameLst>
                                          <p:attrName>ppt_x</p:attrName>
                                        </p:attrNameLst>
                                      </p:cBhvr>
                                      <p:tavLst>
                                        <p:tav tm="0">
                                          <p:val>
                                            <p:fltVal val="0.5"/>
                                          </p:val>
                                        </p:tav>
                                        <p:tav tm="100000">
                                          <p:val>
                                            <p:strVal val="#ppt_x"/>
                                          </p:val>
                                        </p:tav>
                                      </p:tavLst>
                                    </p:anim>
                                    <p:anim calcmode="lin" valueType="num">
                                      <p:cBhvr>
                                        <p:cTn id="28" dur="750" fill="hold"/>
                                        <p:tgtEl>
                                          <p:spTgt spid="6"/>
                                        </p:tgtEl>
                                        <p:attrNameLst>
                                          <p:attrName>ppt_y</p:attrName>
                                        </p:attrNameLst>
                                      </p:cBhvr>
                                      <p:tavLst>
                                        <p:tav tm="0">
                                          <p:val>
                                            <p:fltVal val="0.5"/>
                                          </p:val>
                                        </p:tav>
                                        <p:tav tm="100000">
                                          <p:val>
                                            <p:strVal val="#ppt_y"/>
                                          </p:val>
                                        </p:tav>
                                      </p:tavLst>
                                    </p:anim>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750"/>
                                        <p:tgtEl>
                                          <p:spTgt spid="18"/>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right)">
                                      <p:cBhvr>
                                        <p:cTn id="35" dur="750"/>
                                        <p:tgtEl>
                                          <p:spTgt spid="19"/>
                                        </p:tgtEl>
                                      </p:cBhvr>
                                    </p:animEffect>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up)">
                                      <p:cBhvr>
                                        <p:cTn id="39" dur="750"/>
                                        <p:tgtEl>
                                          <p:spTgt spid="4"/>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bldLvl="0" animBg="1"/>
      <p:bldP spid="18" grpId="0" bldLvl="0" animBg="1"/>
      <p:bldP spid="19" grpId="0" bldLvl="0" animBg="1"/>
      <p:bldP spid="20"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701912" y="2660915"/>
            <a:ext cx="7368525" cy="3540200"/>
          </a:xfrm>
          <a:prstGeom prst="rect">
            <a:avLst/>
          </a:prstGeom>
        </p:spPr>
        <p:txBody>
          <a:bodyPr wrap="square">
            <a:spAutoFit/>
          </a:bodyPr>
          <a:lstStyle/>
          <a:p>
            <a:pPr algn="just" eaLnBrk="1"/>
            <a:r>
              <a:rPr lang="zh-CN" altLang="en-US" sz="1865" b="1" dirty="0">
                <a:solidFill>
                  <a:srgbClr val="C00000"/>
                </a:solidFill>
                <a:latin typeface="+mj-ea"/>
                <a:ea typeface="+mj-ea"/>
              </a:rPr>
              <a:t>出席代表：</a:t>
            </a:r>
            <a:r>
              <a:rPr lang="zh-CN" altLang="en-US" sz="1865" dirty="0">
                <a:solidFill>
                  <a:srgbClr val="5F0F05"/>
                </a:solidFill>
                <a:latin typeface="+mj-ea"/>
                <a:ea typeface="+mj-ea"/>
              </a:rPr>
              <a:t>出席这次全会的有中央委员</a:t>
            </a:r>
            <a:r>
              <a:rPr lang="en-US" altLang="zh-CN" sz="1865" dirty="0">
                <a:solidFill>
                  <a:srgbClr val="5F0F05"/>
                </a:solidFill>
                <a:latin typeface="+mj-ea"/>
                <a:ea typeface="+mj-ea"/>
              </a:rPr>
              <a:t>34</a:t>
            </a:r>
            <a:r>
              <a:rPr lang="zh-CN" altLang="en-US" sz="1865" dirty="0">
                <a:solidFill>
                  <a:srgbClr val="5F0F05"/>
                </a:solidFill>
                <a:latin typeface="+mj-ea"/>
                <a:ea typeface="+mj-ea"/>
              </a:rPr>
              <a:t>人，候补中央委员</a:t>
            </a:r>
            <a:r>
              <a:rPr lang="en-US" altLang="zh-CN" sz="1865" dirty="0">
                <a:solidFill>
                  <a:srgbClr val="5F0F05"/>
                </a:solidFill>
                <a:latin typeface="+mj-ea"/>
                <a:ea typeface="+mj-ea"/>
              </a:rPr>
              <a:t>19</a:t>
            </a:r>
            <a:r>
              <a:rPr lang="zh-CN" altLang="en-US" sz="1865" dirty="0">
                <a:solidFill>
                  <a:srgbClr val="5F0F05"/>
                </a:solidFill>
                <a:latin typeface="+mj-ea"/>
                <a:ea typeface="+mj-ea"/>
              </a:rPr>
              <a:t>人；列席会议的</a:t>
            </a:r>
            <a:r>
              <a:rPr lang="en-US" altLang="zh-CN" sz="1865" dirty="0">
                <a:solidFill>
                  <a:srgbClr val="5F0F05"/>
                </a:solidFill>
                <a:latin typeface="+mj-ea"/>
                <a:ea typeface="+mj-ea"/>
              </a:rPr>
              <a:t>11</a:t>
            </a:r>
            <a:r>
              <a:rPr lang="zh-CN" altLang="en-US" sz="1865" dirty="0">
                <a:solidFill>
                  <a:srgbClr val="5F0F05"/>
                </a:solidFill>
                <a:latin typeface="+mj-ea"/>
                <a:ea typeface="+mj-ea"/>
              </a:rPr>
              <a:t>人，由毛泽东、刘少奇、周恩来、朱德、任弼时组成的主席团主持了此次会议。</a:t>
            </a:r>
            <a:endParaRPr lang="zh-CN" altLang="en-US" sz="1865" dirty="0">
              <a:solidFill>
                <a:srgbClr val="5F0F05"/>
              </a:solidFill>
              <a:latin typeface="+mj-ea"/>
              <a:ea typeface="+mj-ea"/>
            </a:endParaRPr>
          </a:p>
          <a:p>
            <a:pPr algn="just" eaLnBrk="1"/>
            <a:r>
              <a:rPr lang="zh-CN" altLang="en-US" sz="1865" b="1" dirty="0">
                <a:solidFill>
                  <a:srgbClr val="C00000"/>
                </a:solidFill>
                <a:latin typeface="+mj-ea"/>
                <a:ea typeface="+mj-ea"/>
              </a:rPr>
              <a:t>主要内容：</a:t>
            </a:r>
            <a:r>
              <a:rPr lang="zh-CN" altLang="en-US" sz="1865" dirty="0">
                <a:solidFill>
                  <a:srgbClr val="5F0F05"/>
                </a:solidFill>
                <a:latin typeface="+mj-ea"/>
                <a:ea typeface="+mj-ea"/>
              </a:rPr>
              <a:t>毛泽东在会上作出了重要报告，指出了促进革命迅速取得全国胜利的各项方针；提出了全国胜利的局面下党的工作重心必须由乡村转移到城市，以恢复和发展生产为工作的中心。此次会议还强调了要</a:t>
            </a:r>
            <a:r>
              <a:rPr lang="zh-CN" altLang="en-US" sz="1865" b="1" dirty="0">
                <a:solidFill>
                  <a:srgbClr val="C00000"/>
                </a:solidFill>
                <a:latin typeface="+mj-ea"/>
                <a:ea typeface="+mj-ea"/>
              </a:rPr>
              <a:t>加强党的思想建设</a:t>
            </a:r>
            <a:r>
              <a:rPr lang="zh-CN" altLang="en-US" sz="1865" dirty="0">
                <a:solidFill>
                  <a:srgbClr val="5F0F05"/>
                </a:solidFill>
                <a:latin typeface="+mj-ea"/>
                <a:ea typeface="+mj-ea"/>
              </a:rPr>
              <a:t>，防止资产阶级思想侵蚀党的队伍，有预见性地提出了防止“糖衣炮弹”进攻的重大问题，并进一步提出了</a:t>
            </a:r>
            <a:r>
              <a:rPr lang="zh-CN" altLang="en-US" sz="1865" b="1" dirty="0">
                <a:solidFill>
                  <a:srgbClr val="C00000"/>
                </a:solidFill>
                <a:latin typeface="+mj-ea"/>
                <a:ea typeface="+mj-ea"/>
              </a:rPr>
              <a:t>“两个务必”</a:t>
            </a:r>
            <a:r>
              <a:rPr lang="zh-CN" altLang="en-US" sz="1865" dirty="0">
                <a:solidFill>
                  <a:srgbClr val="5F0F05"/>
                </a:solidFill>
                <a:latin typeface="+mj-ea"/>
                <a:ea typeface="+mj-ea"/>
              </a:rPr>
              <a:t>的重要思想。（务必使同志们继续保持谦虚、谨慎、不骄、不燥的作风，务必使同志们继续保持艰苦奋斗的作风。）</a:t>
            </a:r>
            <a:endParaRPr lang="zh-CN" altLang="en-US" sz="1865" dirty="0">
              <a:solidFill>
                <a:srgbClr val="5F0F05"/>
              </a:solidFill>
              <a:latin typeface="+mj-ea"/>
              <a:ea typeface="+mj-ea"/>
            </a:endParaRPr>
          </a:p>
          <a:p>
            <a:pPr algn="just" eaLnBrk="1"/>
            <a:r>
              <a:rPr lang="zh-CN" altLang="en-US" sz="1865" b="1" dirty="0">
                <a:solidFill>
                  <a:srgbClr val="C00000"/>
                </a:solidFill>
                <a:latin typeface="+mj-ea"/>
                <a:ea typeface="+mj-ea"/>
              </a:rPr>
              <a:t>历史意义：</a:t>
            </a:r>
            <a:r>
              <a:rPr lang="zh-CN" altLang="en-US" sz="1865" dirty="0">
                <a:solidFill>
                  <a:srgbClr val="5F0F05"/>
                </a:solidFill>
                <a:latin typeface="+mj-ea"/>
                <a:ea typeface="+mj-ea"/>
              </a:rPr>
              <a:t>这次会议为迅速取得民主革命在全国的胜利，以及</a:t>
            </a:r>
            <a:r>
              <a:rPr lang="zh-CN" altLang="en-US" sz="1865" b="1" dirty="0">
                <a:solidFill>
                  <a:srgbClr val="C00000"/>
                </a:solidFill>
                <a:latin typeface="+mj-ea"/>
                <a:ea typeface="+mj-ea"/>
              </a:rPr>
              <a:t>民主革命向社会主义革命转移</a:t>
            </a:r>
            <a:r>
              <a:rPr lang="zh-CN" altLang="en-US" sz="1865" dirty="0">
                <a:solidFill>
                  <a:srgbClr val="5F0F05"/>
                </a:solidFill>
                <a:latin typeface="+mj-ea"/>
                <a:ea typeface="+mj-ea"/>
              </a:rPr>
              <a:t>做了充分的准备，具有重大历史意义。</a:t>
            </a:r>
            <a:endParaRPr lang="zh-CN" altLang="en-US" sz="1865" dirty="0">
              <a:solidFill>
                <a:srgbClr val="5F0F05"/>
              </a:solidFill>
              <a:latin typeface="+mj-ea"/>
              <a:ea typeface="+mj-ea"/>
            </a:endParaRPr>
          </a:p>
        </p:txBody>
      </p:sp>
      <p:pic>
        <p:nvPicPr>
          <p:cNvPr id="4" name="图片 3"/>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tretch>
            <a:fillRect/>
          </a:stretch>
        </p:blipFill>
        <p:spPr>
          <a:xfrm>
            <a:off x="8400256" y="1892830"/>
            <a:ext cx="3114128" cy="1881452"/>
          </a:xfrm>
          <a:prstGeom prst="rect">
            <a:avLst/>
          </a:prstGeom>
          <a:solidFill>
            <a:srgbClr val="FFFFFF">
              <a:shade val="85000"/>
            </a:srgbClr>
          </a:solidFill>
          <a:ln w="88900" cap="sq">
            <a:solidFill>
              <a:srgbClr val="FFF2CD"/>
            </a:solidFill>
            <a:miter lim="800000"/>
            <a:headEnd/>
            <a:tailEnd/>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5" name="图片 4"/>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tretch>
            <a:fillRect/>
          </a:stretch>
        </p:blipFill>
        <p:spPr>
          <a:xfrm>
            <a:off x="8400256" y="4349671"/>
            <a:ext cx="3114128" cy="1881452"/>
          </a:xfrm>
          <a:prstGeom prst="rect">
            <a:avLst/>
          </a:prstGeom>
          <a:solidFill>
            <a:srgbClr val="FFFFFF">
              <a:shade val="85000"/>
            </a:srgbClr>
          </a:solidFill>
          <a:ln w="88900" cap="sq">
            <a:solidFill>
              <a:srgbClr val="FFF2CD"/>
            </a:solidFill>
            <a:miter lim="800000"/>
            <a:headEnd/>
            <a:tailEnd/>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sp>
        <p:nvSpPr>
          <p:cNvPr id="6" name="Rectangle 2"/>
          <p:cNvSpPr/>
          <p:nvPr/>
        </p:nvSpPr>
        <p:spPr>
          <a:xfrm>
            <a:off x="701912" y="1700808"/>
            <a:ext cx="7368525" cy="770139"/>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itchFamily="2" charset="-122"/>
              </a:defRPr>
            </a:lvl9pPr>
          </a:lstStyle>
          <a:p>
            <a:r>
              <a:rPr lang="zh-CN" altLang="en-US" sz="3735" b="1" dirty="0">
                <a:solidFill>
                  <a:srgbClr val="C00000"/>
                </a:solidFill>
                <a:latin typeface="微软雅黑" panose="020B0503020204020204" pitchFamily="34" charset="-122"/>
                <a:ea typeface="微软雅黑" panose="020B0503020204020204" pitchFamily="34" charset="-122"/>
              </a:rPr>
              <a:t>西柏坡</a:t>
            </a:r>
            <a:r>
              <a:rPr lang="en-US" altLang="zh-CN" sz="3735" b="1" dirty="0">
                <a:solidFill>
                  <a:srgbClr val="C00000"/>
                </a:solidFill>
                <a:latin typeface="微软雅黑" panose="020B0503020204020204" pitchFamily="34" charset="-122"/>
                <a:ea typeface="微软雅黑" panose="020B0503020204020204" pitchFamily="34" charset="-122"/>
              </a:rPr>
              <a:t>—</a:t>
            </a:r>
            <a:r>
              <a:rPr lang="zh-CN" altLang="en-US" sz="3735" b="1" dirty="0">
                <a:solidFill>
                  <a:srgbClr val="C00000"/>
                </a:solidFill>
                <a:latin typeface="微软雅黑" panose="020B0503020204020204" pitchFamily="34" charset="-122"/>
                <a:ea typeface="微软雅黑" panose="020B0503020204020204" pitchFamily="34" charset="-122"/>
              </a:rPr>
              <a:t>中共七届二中全会</a:t>
            </a:r>
            <a:endParaRPr lang="zh-CN" altLang="en-US" sz="3735" b="1" dirty="0">
              <a:solidFill>
                <a:srgbClr val="C00000"/>
              </a:solidFill>
              <a:latin typeface="微软雅黑" panose="020B0503020204020204" pitchFamily="34" charset="-122"/>
              <a:ea typeface="微软雅黑" panose="020B0503020204020204" pitchFamily="34" charset="-122"/>
            </a:endParaRPr>
          </a:p>
        </p:txBody>
      </p:sp>
      <p:sp>
        <p:nvSpPr>
          <p:cNvPr id="7" name="矩形: 圆角 6"/>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8" name="矩形 7"/>
          <p:cNvSpPr/>
          <p:nvPr/>
        </p:nvSpPr>
        <p:spPr>
          <a:xfrm>
            <a:off x="1282035" y="312484"/>
            <a:ext cx="4019049"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全国解放战争时期</a:t>
            </a:r>
            <a:endParaRPr lang="zh-CN" altLang="en-US" sz="3600" dirty="0">
              <a:solidFill>
                <a:srgbClr val="C00000"/>
              </a:solidFill>
              <a:latin typeface="TypeLand 康熙字典體試用版" pitchFamily="50" charset="-120"/>
              <a:ea typeface="TypeLand 康熙字典體試用版" pitchFamily="50" charset="-120"/>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par>
                                <p:cTn id="8" presetID="42" presetClass="path" presetSubtype="0" fill="hold" nodeType="withEffect">
                                  <p:stCondLst>
                                    <p:cond delay="0"/>
                                  </p:stCondLst>
                                  <p:childTnLst>
                                    <p:animMotion origin="layout" path="M 3.33333E-6 3.7037E-6 L -0.08039 0.40061 " pathEditMode="relative" rAng="0" ptsTypes="AA">
                                      <p:cBhvr>
                                        <p:cTn id="9" dur="1000" spd="-100000" fill="hold"/>
                                        <p:tgtEl>
                                          <p:spTgt spid="5"/>
                                        </p:tgtEl>
                                        <p:attrNameLst>
                                          <p:attrName>ppt_x</p:attrName>
                                          <p:attrName>ppt_y</p:attrName>
                                        </p:attrNameLst>
                                      </p:cBhvr>
                                      <p:rCtr x="-4028" y="20031"/>
                                    </p:animMotion>
                                  </p:childTnLst>
                                </p:cTn>
                              </p:par>
                              <p:par>
                                <p:cTn id="10" presetID="10" presetClass="entr" presetSubtype="0"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42" presetClass="path" presetSubtype="0" fill="hold" nodeType="withEffect">
                                  <p:stCondLst>
                                    <p:cond delay="500"/>
                                  </p:stCondLst>
                                  <p:childTnLst>
                                    <p:animMotion origin="layout" path="M -3.95833E-6 -1.48148E-6 L 0.11927 0.49398 " pathEditMode="relative" rAng="0" ptsTypes="AA">
                                      <p:cBhvr>
                                        <p:cTn id="14" dur="1000" spd="-100000" fill="hold"/>
                                        <p:tgtEl>
                                          <p:spTgt spid="4"/>
                                        </p:tgtEl>
                                        <p:attrNameLst>
                                          <p:attrName>ppt_x</p:attrName>
                                          <p:attrName>ppt_y</p:attrName>
                                        </p:attrNameLst>
                                      </p:cBhvr>
                                      <p:rCtr x="5964" y="24699"/>
                                    </p:animMotion>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1000"/>
                                        <p:tgtEl>
                                          <p:spTgt spid="3"/>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a:spLocks noChangeAspect="1"/>
          </p:cNvSpPr>
          <p:nvPr/>
        </p:nvSpPr>
        <p:spPr>
          <a:xfrm>
            <a:off x="4630523" y="5275021"/>
            <a:ext cx="6734100" cy="922207"/>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400"/>
              </a:lnSpc>
            </a:pPr>
            <a:r>
              <a:rPr lang="zh-CN" altLang="en-US" sz="1865" b="1">
                <a:solidFill>
                  <a:srgbClr val="FFF2CD"/>
                </a:solidFill>
              </a:rPr>
              <a:t>从此，中国历史开辟了一个新的时代。中国人民站起来了，成了国家的主人，中国的历史进入了一个新纪元。 </a:t>
            </a:r>
            <a:endParaRPr lang="zh-CN" altLang="en-US" sz="1865" b="1" dirty="0">
              <a:solidFill>
                <a:srgbClr val="FFF2CD"/>
              </a:solidFill>
            </a:endParaRPr>
          </a:p>
        </p:txBody>
      </p:sp>
      <p:pic>
        <p:nvPicPr>
          <p:cNvPr id="2" name="图片 1"/>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599937" y="4085894"/>
            <a:ext cx="3764180" cy="2111333"/>
          </a:xfrm>
          <a:prstGeom prst="rect">
            <a:avLst/>
          </a:prstGeom>
        </p:spPr>
      </p:pic>
      <p:pic>
        <p:nvPicPr>
          <p:cNvPr id="8" name="Picture 3"/>
          <p:cNvPicPr>
            <a:picLocks noChangeAspect="1" noChangeArrowheads="1"/>
          </p:cNvPicPr>
          <p:nvPr/>
        </p:nvPicPr>
        <p:blipFill rotWithShape="1">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bwMode="auto">
          <a:xfrm>
            <a:off x="599937" y="1712919"/>
            <a:ext cx="3764180" cy="2100952"/>
          </a:xfrm>
          <a:prstGeom prst="rect">
            <a:avLst/>
          </a:prstGeom>
        </p:spPr>
      </p:pic>
      <p:sp>
        <p:nvSpPr>
          <p:cNvPr id="9" name="TextBox 14"/>
          <p:cNvSpPr txBox="1"/>
          <p:nvPr/>
        </p:nvSpPr>
        <p:spPr>
          <a:xfrm>
            <a:off x="4630523" y="2918237"/>
            <a:ext cx="6734100" cy="2246769"/>
          </a:xfrm>
          <a:prstGeom prst="rect">
            <a:avLst/>
          </a:prstGeom>
          <a:noFill/>
        </p:spPr>
        <p:txBody>
          <a:bodyPr wrap="square" rtlCol="0">
            <a:spAutoFit/>
          </a:bodyPr>
          <a:lstStyle>
            <a:defPPr>
              <a:defRPr lang="zh-CN"/>
            </a:defPPr>
            <a:lvl1pPr algn="just">
              <a:lnSpc>
                <a:spcPct val="150000"/>
              </a:lnSpc>
              <a:defRPr sz="1200">
                <a:solidFill>
                  <a:schemeClr val="tx1">
                    <a:lumMod val="75000"/>
                    <a:lumOff val="25000"/>
                  </a:schemeClr>
                </a:solidFill>
                <a:latin typeface="微软雅黑" panose="020B0503020204020204" pitchFamily="34" charset="-122"/>
                <a:ea typeface="微软雅黑" panose="020B0503020204020204" pitchFamily="34" charset="-122"/>
              </a:defRPr>
            </a:lvl1pPr>
          </a:lstStyle>
          <a:p>
            <a:pPr>
              <a:lnSpc>
                <a:spcPts val="2400"/>
              </a:lnSpc>
            </a:pPr>
            <a:r>
              <a:rPr lang="zh-CN" altLang="en-US" sz="1865" dirty="0">
                <a:solidFill>
                  <a:srgbClr val="5F0F05"/>
                </a:solidFill>
              </a:rPr>
              <a:t>会议通过了</a:t>
            </a:r>
            <a:r>
              <a:rPr lang="en-US" altLang="zh-CN" sz="1865" b="1" dirty="0">
                <a:solidFill>
                  <a:srgbClr val="C00000"/>
                </a:solidFill>
              </a:rPr>
              <a:t>《</a:t>
            </a:r>
            <a:r>
              <a:rPr lang="zh-CN" altLang="en-US" sz="1865" b="1" dirty="0">
                <a:solidFill>
                  <a:srgbClr val="C00000"/>
                </a:solidFill>
              </a:rPr>
              <a:t>中国人民政治协商会议共同纲领</a:t>
            </a:r>
            <a:r>
              <a:rPr lang="en-US" altLang="zh-CN" sz="1865" b="1" dirty="0">
                <a:solidFill>
                  <a:srgbClr val="C00000"/>
                </a:solidFill>
              </a:rPr>
              <a:t>》</a:t>
            </a:r>
            <a:r>
              <a:rPr lang="zh-CN" altLang="en-US" sz="1865" dirty="0">
                <a:solidFill>
                  <a:srgbClr val="5F0F05"/>
                </a:solidFill>
              </a:rPr>
              <a:t>、</a:t>
            </a:r>
            <a:r>
              <a:rPr lang="en-US" altLang="zh-CN" sz="1865" b="1" dirty="0">
                <a:solidFill>
                  <a:srgbClr val="C00000"/>
                </a:solidFill>
              </a:rPr>
              <a:t>《</a:t>
            </a:r>
            <a:r>
              <a:rPr lang="zh-CN" altLang="en-US" sz="1865" b="1" dirty="0">
                <a:solidFill>
                  <a:srgbClr val="C00000"/>
                </a:solidFill>
              </a:rPr>
              <a:t>中华人民共和国中央人民政府组织法</a:t>
            </a:r>
            <a:r>
              <a:rPr lang="en-US" altLang="zh-CN" sz="1865" b="1" dirty="0">
                <a:solidFill>
                  <a:srgbClr val="C00000"/>
                </a:solidFill>
              </a:rPr>
              <a:t>》</a:t>
            </a:r>
            <a:r>
              <a:rPr lang="zh-CN" altLang="en-US" sz="1865" dirty="0">
                <a:solidFill>
                  <a:srgbClr val="5F0F05"/>
                </a:solidFill>
              </a:rPr>
              <a:t>和</a:t>
            </a:r>
            <a:r>
              <a:rPr lang="en-US" altLang="zh-CN" sz="1865" b="1" dirty="0">
                <a:solidFill>
                  <a:srgbClr val="C00000"/>
                </a:solidFill>
              </a:rPr>
              <a:t>《</a:t>
            </a:r>
            <a:r>
              <a:rPr lang="zh-CN" altLang="en-US" sz="1865" b="1" dirty="0">
                <a:solidFill>
                  <a:srgbClr val="C00000"/>
                </a:solidFill>
              </a:rPr>
              <a:t>中国人民政治协商会议组织法</a:t>
            </a:r>
            <a:r>
              <a:rPr lang="en-US" altLang="zh-CN" sz="1865" b="1" dirty="0">
                <a:solidFill>
                  <a:srgbClr val="C00000"/>
                </a:solidFill>
              </a:rPr>
              <a:t>》</a:t>
            </a:r>
            <a:r>
              <a:rPr lang="zh-CN" altLang="en-US" sz="1865" dirty="0">
                <a:solidFill>
                  <a:srgbClr val="5F0F05"/>
                </a:solidFill>
              </a:rPr>
              <a:t>。选举产生</a:t>
            </a:r>
            <a:r>
              <a:rPr lang="zh-CN" altLang="en-US" sz="1865" b="1" dirty="0">
                <a:solidFill>
                  <a:srgbClr val="C00000"/>
                </a:solidFill>
              </a:rPr>
              <a:t>毛泽东</a:t>
            </a:r>
            <a:r>
              <a:rPr lang="zh-CN" altLang="en-US" sz="1865" dirty="0">
                <a:solidFill>
                  <a:srgbClr val="5F0F05"/>
                </a:solidFill>
              </a:rPr>
              <a:t>为中央人民政府主席，朱德、刘少奇、宋庆龄、李济源、张澜、高岗为副主席，以及由五十六人组成的中央人民政府委员会；十月一日，中央人民政府委员会任命</a:t>
            </a:r>
            <a:r>
              <a:rPr lang="zh-CN" altLang="en-US" sz="1865" b="1" dirty="0">
                <a:solidFill>
                  <a:srgbClr val="C00000"/>
                </a:solidFill>
              </a:rPr>
              <a:t>周恩来</a:t>
            </a:r>
            <a:r>
              <a:rPr lang="zh-CN" altLang="en-US" sz="1865" dirty="0">
                <a:solidFill>
                  <a:srgbClr val="5F0F05"/>
                </a:solidFill>
              </a:rPr>
              <a:t>为中央人民政府政务院总理兼外交部长；同日，首都北京隆重举行开国大典，</a:t>
            </a:r>
            <a:r>
              <a:rPr lang="zh-CN" altLang="en-US" sz="1865" b="1" dirty="0">
                <a:solidFill>
                  <a:srgbClr val="C00000"/>
                </a:solidFill>
              </a:rPr>
              <a:t>毛泽东宣告中华人民共和国的成立</a:t>
            </a:r>
            <a:r>
              <a:rPr lang="zh-CN" altLang="en-US" sz="1865" dirty="0">
                <a:solidFill>
                  <a:srgbClr val="5F0F05"/>
                </a:solidFill>
              </a:rPr>
              <a:t>。 </a:t>
            </a:r>
            <a:endParaRPr lang="zh-CN" altLang="en-US" sz="1865" dirty="0">
              <a:solidFill>
                <a:srgbClr val="5F0F05"/>
              </a:solidFill>
            </a:endParaRPr>
          </a:p>
        </p:txBody>
      </p:sp>
      <p:sp>
        <p:nvSpPr>
          <p:cNvPr id="18" name="矩形 17"/>
          <p:cNvSpPr/>
          <p:nvPr/>
        </p:nvSpPr>
        <p:spPr>
          <a:xfrm>
            <a:off x="4630523" y="1646093"/>
            <a:ext cx="6734100" cy="1241237"/>
          </a:xfrm>
          <a:prstGeom prst="rect">
            <a:avLst/>
          </a:prstGeom>
        </p:spPr>
        <p:txBody>
          <a:bodyPr wrap="square">
            <a:spAutoFit/>
          </a:bodyPr>
          <a:lstStyle/>
          <a:p>
            <a:r>
              <a:rPr lang="zh-CN" altLang="en-US" sz="3735" b="1" dirty="0">
                <a:solidFill>
                  <a:srgbClr val="C00000"/>
                </a:solidFill>
              </a:rPr>
              <a:t>中国人民政治协商会议第一届全体会议与新中国的成立</a:t>
            </a:r>
            <a:endParaRPr lang="zh-CN" altLang="en-US" sz="3735" b="1" dirty="0">
              <a:solidFill>
                <a:srgbClr val="C00000"/>
              </a:solidFill>
            </a:endParaRPr>
          </a:p>
        </p:txBody>
      </p:sp>
      <p:sp>
        <p:nvSpPr>
          <p:cNvPr id="20" name="矩形: 圆角 19"/>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10" name="矩形 9"/>
          <p:cNvSpPr/>
          <p:nvPr/>
        </p:nvSpPr>
        <p:spPr>
          <a:xfrm>
            <a:off x="1282035" y="312484"/>
            <a:ext cx="4019049"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全国解放战争时期</a:t>
            </a:r>
            <a:endParaRPr lang="zh-CN" altLang="en-US" sz="3600" dirty="0">
              <a:solidFill>
                <a:srgbClr val="C00000"/>
              </a:solidFill>
              <a:latin typeface="TypeLand 康熙字典體試用版" pitchFamily="50" charset="-120"/>
              <a:ea typeface="TypeLand 康熙字典體試用版" pitchFamily="50" charset="-120"/>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15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500"/>
                                        <p:tgtEl>
                                          <p:spTgt spid="9"/>
                                        </p:tgtEl>
                                        <p:attrNameLst>
                                          <p:attrName>ppt_y</p:attrName>
                                        </p:attrNameLst>
                                      </p:cBhvr>
                                      <p:tavLst>
                                        <p:tav tm="0">
                                          <p:val>
                                            <p:strVal val="#ppt_y+#ppt_h*1.125000"/>
                                          </p:val>
                                        </p:tav>
                                        <p:tav tm="100000">
                                          <p:val>
                                            <p:strVal val="#ppt_y"/>
                                          </p:val>
                                        </p:tav>
                                      </p:tavLst>
                                    </p:anim>
                                    <p:animEffect transition="in" filter="wipe(up)">
                                      <p:cBhvr>
                                        <p:cTn id="23" dur="1500"/>
                                        <p:tgtEl>
                                          <p:spTgt spid="9"/>
                                        </p:tgtEl>
                                      </p:cBhvr>
                                    </p:animEffect>
                                  </p:childTnLst>
                                </p:cTn>
                              </p:par>
                            </p:childTnLst>
                          </p:cTn>
                        </p:par>
                        <p:par>
                          <p:cTn id="24" fill="hold">
                            <p:stCondLst>
                              <p:cond delay="3500"/>
                            </p:stCondLst>
                            <p:childTnLst>
                              <p:par>
                                <p:cTn id="25" presetID="22" presetClass="entr" presetSubtype="8"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1000"/>
                                        <p:tgtEl>
                                          <p:spTgt spid="19"/>
                                        </p:tgtEl>
                                      </p:cBhvr>
                                    </p:animEffect>
                                  </p:childTnLst>
                                </p:cTn>
                              </p:par>
                            </p:childTnLst>
                          </p:cTn>
                        </p:par>
                        <p:par>
                          <p:cTn id="28" fill="hold">
                            <p:stCondLst>
                              <p:cond delay="45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9" grpId="0"/>
      <p:bldP spid="18" grpId="0"/>
      <p:bldP spid="20"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194931" y="2903181"/>
            <a:ext cx="7802136" cy="923330"/>
          </a:xfrm>
          <a:prstGeom prst="rect">
            <a:avLst/>
          </a:prstGeom>
          <a:noFill/>
        </p:spPr>
        <p:txBody>
          <a:bodyPr wrap="none" rtlCol="0">
            <a:spAutoFit/>
          </a:bodyPr>
          <a:lstStyle/>
          <a:p>
            <a:r>
              <a:rPr lang="zh-CN" altLang="en-US" sz="5400" dirty="0">
                <a:solidFill>
                  <a:srgbClr val="C00000"/>
                </a:solidFill>
                <a:latin typeface="TypeLand 康熙字典體試用版" pitchFamily="50" charset="-120"/>
                <a:ea typeface="TypeLand 康熙字典體試用版" pitchFamily="50" charset="-120"/>
              </a:rPr>
              <a:t>社会主义革命和建设时期</a:t>
            </a:r>
            <a:endParaRPr lang="zh-CN" altLang="en-US" sz="5400" dirty="0">
              <a:solidFill>
                <a:srgbClr val="C00000"/>
              </a:solidFill>
              <a:latin typeface="TypeLand 康熙字典體試用版" pitchFamily="50" charset="-120"/>
              <a:ea typeface="TypeLand 康熙字典體試用版" pitchFamily="50" charset="-120"/>
            </a:endParaRPr>
          </a:p>
        </p:txBody>
      </p:sp>
      <p:pic>
        <p:nvPicPr>
          <p:cNvPr id="5" name="图片 4"/>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5800"/>
                    </a14:imgEffect>
                  </a14:imgLayer>
                </a14:imgProps>
              </a:ext>
            </a:extLst>
          </a:blip>
          <a:stretch>
            <a:fillRect/>
          </a:stretch>
        </p:blipFill>
        <p:spPr>
          <a:xfrm>
            <a:off x="0" y="3600542"/>
            <a:ext cx="12192000" cy="3257458"/>
          </a:xfrm>
          <a:prstGeom prst="rect">
            <a:avLst/>
          </a:prstGeom>
        </p:spPr>
      </p:pic>
      <p:grpSp>
        <p:nvGrpSpPr>
          <p:cNvPr id="6" name="组合 5"/>
          <p:cNvGrpSpPr/>
          <p:nvPr/>
        </p:nvGrpSpPr>
        <p:grpSpPr>
          <a:xfrm>
            <a:off x="5195999" y="811651"/>
            <a:ext cx="1800000" cy="1800000"/>
            <a:chOff x="3851921" y="107991"/>
            <a:chExt cx="1792566" cy="1792567"/>
          </a:xfrm>
        </p:grpSpPr>
        <p:sp>
          <p:nvSpPr>
            <p:cNvPr id="7"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任意多边形 7"/>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355"/>
                    </a14:imgEffect>
                  </a14:imgLayer>
                </a14:imgProps>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9" name="矩形: 圆角 8"/>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26" presetClass="emph" presetSubtype="0" fill="hold" nodeType="withEffect">
                                  <p:stCondLst>
                                    <p:cond delay="1500"/>
                                  </p:stCondLst>
                                  <p:childTnLst>
                                    <p:animEffect transition="out" filter="fade">
                                      <p:cBhvr>
                                        <p:cTn id="19" dur="500" tmFilter="0, 0; .2, .5; .8, .5; 1, 0"/>
                                        <p:tgtEl>
                                          <p:spTgt spid="6"/>
                                        </p:tgtEl>
                                      </p:cBhvr>
                                    </p:animEffect>
                                    <p:animScale>
                                      <p:cBhvr>
                                        <p:cTn id="20" dur="250" autoRev="1" fill="hold"/>
                                        <p:tgtEl>
                                          <p:spTgt spid="6"/>
                                        </p:tgtEl>
                                      </p:cBhvr>
                                      <p:by x="105000" y="105000"/>
                                    </p:animScale>
                                  </p:childTnLst>
                                </p:cTn>
                              </p:par>
                              <p:par>
                                <p:cTn id="21" presetID="23" presetClass="entr" presetSubtype="528" fill="hold" grpId="0" nodeType="withEffect">
                                  <p:stCondLst>
                                    <p:cond delay="1500"/>
                                  </p:stCondLst>
                                  <p:iterate type="lt">
                                    <p:tmPct val="5000"/>
                                  </p:iterate>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ppt_x</p:attrName>
                                        </p:attrNameLst>
                                      </p:cBhvr>
                                      <p:tavLst>
                                        <p:tav tm="0">
                                          <p:val>
                                            <p:fltVal val="0.5"/>
                                          </p:val>
                                        </p:tav>
                                        <p:tav tm="100000">
                                          <p:val>
                                            <p:strVal val="#ppt_x"/>
                                          </p:val>
                                        </p:tav>
                                      </p:tavLst>
                                    </p:anim>
                                    <p:anim calcmode="lin" valueType="num">
                                      <p:cBhvr>
                                        <p:cTn id="26" dur="1000" fill="hold"/>
                                        <p:tgtEl>
                                          <p:spTgt spid="13"/>
                                        </p:tgtEl>
                                        <p:attrNameLst>
                                          <p:attrName>ppt_y</p:attrName>
                                        </p:attrNameLst>
                                      </p:cBhvr>
                                      <p:tavLst>
                                        <p:tav tm="0">
                                          <p:val>
                                            <p:fltVal val="0.5"/>
                                          </p:val>
                                        </p:tav>
                                        <p:tav tm="100000">
                                          <p:val>
                                            <p:strVal val="#ppt_y"/>
                                          </p:val>
                                        </p:tav>
                                      </p:tavLst>
                                    </p:anim>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735" b="1"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从新民主主义到社会主义的转变</a:t>
            </a:r>
            <a:endParaRPr kumimoji="0" lang="zh-CN" altLang="en-US" sz="3735" b="1"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endParaRPr>
          </a:p>
        </p:txBody>
      </p:sp>
      <p:sp>
        <p:nvSpPr>
          <p:cNvPr id="2" name="矩形 1"/>
          <p:cNvSpPr/>
          <p:nvPr/>
        </p:nvSpPr>
        <p:spPr>
          <a:xfrm>
            <a:off x="1292921" y="266237"/>
            <a:ext cx="4019049" cy="6667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rPr>
              <a:t>社会主义改造时期</a:t>
            </a:r>
            <a:endPar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endParaRPr>
          </a:p>
        </p:txBody>
      </p:sp>
      <p:sp>
        <p:nvSpPr>
          <p:cNvPr id="5" name="Rectangle 3"/>
          <p:cNvSpPr/>
          <p:nvPr/>
        </p:nvSpPr>
        <p:spPr>
          <a:xfrm>
            <a:off x="5101205" y="3076205"/>
            <a:ext cx="4774315" cy="6678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defRPr/>
            </a:pPr>
            <a:r>
              <a:rPr lang="zh-CN" altLang="en-US" sz="1870" dirty="0">
                <a:solidFill>
                  <a:srgbClr val="5F0F05"/>
                </a:solidFill>
                <a:latin typeface="微软雅黑" panose="020B0503020204020204" pitchFamily="34" charset="-122"/>
                <a:ea typeface="微软雅黑" panose="020B0503020204020204" pitchFamily="34" charset="-122"/>
              </a:rPr>
              <a:t>从中华人民共和国成立到社会主义改造完成，我国</a:t>
            </a:r>
            <a:r>
              <a:rPr kumimoji="0" lang="zh-CN" altLang="en-US" sz="187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rPr>
              <a:t>从新民主主义到社会主义的转变时期。</a:t>
            </a:r>
            <a:endParaRPr kumimoji="0" lang="zh-CN" altLang="en-US" sz="1870"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endParaRPr>
          </a:p>
        </p:txBody>
      </p:sp>
      <p:sp>
        <p:nvSpPr>
          <p:cNvPr id="12" name="矩形 11"/>
          <p:cNvSpPr>
            <a:spLocks noChangeAspect="1"/>
          </p:cNvSpPr>
          <p:nvPr/>
        </p:nvSpPr>
        <p:spPr>
          <a:xfrm>
            <a:off x="979388" y="5560178"/>
            <a:ext cx="3173687" cy="804948"/>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000" b="1" dirty="0">
                <a:solidFill>
                  <a:srgbClr val="FFF8E6"/>
                </a:solidFill>
                <a:latin typeface="微软雅黑" panose="020B0503020204020204" pitchFamily="34" charset="-122"/>
                <a:ea typeface="微软雅黑" panose="020B0503020204020204" pitchFamily="34" charset="-122"/>
              </a:rPr>
              <a:t>中华人民共和国成立</a:t>
            </a:r>
            <a:endParaRPr kumimoji="0" lang="zh-CN" altLang="en-US" sz="2000"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endParaRPr>
          </a:p>
        </p:txBody>
      </p:sp>
      <p:sp>
        <p:nvSpPr>
          <p:cNvPr id="15" name="矩形: 圆角 14"/>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延时符</a:t>
            </a:r>
            <a:endPar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1814" y="2718392"/>
            <a:ext cx="3938355" cy="2630821"/>
          </a:xfrm>
          <a:prstGeom prst="rect">
            <a:avLst/>
          </a:prstGeom>
        </p:spPr>
      </p:pic>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2359" y="4465099"/>
            <a:ext cx="3445220" cy="2058250"/>
          </a:xfrm>
          <a:prstGeom prst="rect">
            <a:avLst/>
          </a:prstGeom>
        </p:spPr>
      </p:pic>
      <p:pic>
        <p:nvPicPr>
          <p:cNvPr id="21"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1831" y="4465100"/>
            <a:ext cx="3171771" cy="1992262"/>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1000"/>
                                        <p:tgtEl>
                                          <p:spTgt spid="5"/>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500"/>
                                        <p:tgtEl>
                                          <p:spTgt spid="15"/>
                                        </p:tgtEl>
                                      </p:cBhvr>
                                    </p:animEffect>
                                  </p:childTnLst>
                                </p:cTn>
                              </p:par>
                              <p:par>
                                <p:cTn id="18" presetID="2" presetClass="entr" presetSubtype="4"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additive="base">
                                        <p:cTn id="28" dur="500" fill="hold"/>
                                        <p:tgtEl>
                                          <p:spTgt spid="21"/>
                                        </p:tgtEl>
                                        <p:attrNameLst>
                                          <p:attrName>ppt_x</p:attrName>
                                        </p:attrNameLst>
                                      </p:cBhvr>
                                      <p:tavLst>
                                        <p:tav tm="0">
                                          <p:val>
                                            <p:strVal val="#ppt_x"/>
                                          </p:val>
                                        </p:tav>
                                        <p:tav tm="100000">
                                          <p:val>
                                            <p:strVal val="#ppt_x"/>
                                          </p:val>
                                        </p:tav>
                                      </p:tavLst>
                                    </p:anim>
                                    <p:anim calcmode="lin" valueType="num">
                                      <p:cBhvr additive="base">
                                        <p:cTn id="29" dur="500" fill="hold"/>
                                        <p:tgtEl>
                                          <p:spTgt spid="2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ppt_x"/>
                                          </p:val>
                                        </p:tav>
                                        <p:tav tm="100000">
                                          <p:val>
                                            <p:strVal val="#ppt_x"/>
                                          </p:val>
                                        </p:tav>
                                      </p:tavLst>
                                    </p:anim>
                                    <p:anim calcmode="lin" valueType="num">
                                      <p:cBhvr additive="base">
                                        <p:cTn id="3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5" grpId="0"/>
      <p:bldP spid="12" grpId="0" bldLvl="0" animBg="1"/>
      <p:bldP spid="15"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735" b="1" i="0" u="none" strike="noStrike" kern="1200" cap="none" spc="0" normalizeH="0" baseline="0" noProof="0">
                <a:ln>
                  <a:noFill/>
                </a:ln>
                <a:solidFill>
                  <a:srgbClr val="FFF2CD"/>
                </a:solidFill>
                <a:effectLst/>
                <a:uLnTx/>
                <a:uFillTx/>
                <a:latin typeface="微软雅黑" panose="020B0503020204020204" pitchFamily="34" charset="-122"/>
                <a:ea typeface="微软雅黑" panose="020B0503020204020204" pitchFamily="34" charset="-122"/>
                <a:cs typeface="+mn-cs"/>
              </a:rPr>
              <a:t>社会主义制度的建立</a:t>
            </a:r>
            <a:endParaRPr kumimoji="0" lang="zh-CN" altLang="en-US" sz="3735" b="1"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endParaRPr>
          </a:p>
        </p:txBody>
      </p:sp>
      <p:sp>
        <p:nvSpPr>
          <p:cNvPr id="2" name="矩形 1"/>
          <p:cNvSpPr/>
          <p:nvPr/>
        </p:nvSpPr>
        <p:spPr>
          <a:xfrm>
            <a:off x="1292921" y="266237"/>
            <a:ext cx="4019049" cy="6667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rPr>
              <a:t>社会主义改造时期</a:t>
            </a:r>
            <a:endPar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endParaRPr>
          </a:p>
        </p:txBody>
      </p:sp>
      <p:pic>
        <p:nvPicPr>
          <p:cNvPr id="3" name="Picture 5" descr="013"/>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731045" y="2540070"/>
            <a:ext cx="3042103" cy="3892679"/>
          </a:xfrm>
          <a:prstGeom prst="rect">
            <a:avLst/>
          </a:prstGeom>
          <a:ln>
            <a:noFill/>
          </a:ln>
        </p:spPr>
      </p:pic>
      <p:pic>
        <p:nvPicPr>
          <p:cNvPr id="4" name="Picture 6" descr="03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a:xfrm>
            <a:off x="8525245" y="4658326"/>
            <a:ext cx="2928000" cy="1774423"/>
          </a:xfrm>
          <a:prstGeom prst="rect">
            <a:avLst/>
          </a:prstGeom>
        </p:spPr>
      </p:pic>
      <p:sp>
        <p:nvSpPr>
          <p:cNvPr id="5" name="Rectangle 3"/>
          <p:cNvSpPr/>
          <p:nvPr/>
        </p:nvSpPr>
        <p:spPr>
          <a:xfrm>
            <a:off x="4420353" y="2512200"/>
            <a:ext cx="6337685" cy="21067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70"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新中国成立后的头几年里，党的主要任务有：</a:t>
            </a:r>
            <a:endParaRPr kumimoji="0" lang="en-US" altLang="zh-CN" sz="1870"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7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1</a:t>
            </a:r>
            <a:r>
              <a:rPr lang="zh-CN" altLang="en-US" sz="1870" b="1" dirty="0">
                <a:solidFill>
                  <a:srgbClr val="C00000"/>
                </a:solidFill>
                <a:latin typeface="微软雅黑" panose="020B0503020204020204" pitchFamily="34" charset="-122"/>
                <a:ea typeface="微软雅黑" panose="020B0503020204020204" pitchFamily="34" charset="-122"/>
              </a:rPr>
              <a:t>）</a:t>
            </a:r>
            <a:r>
              <a:rPr kumimoji="0" lang="zh-CN" altLang="en-US" sz="187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肃清国民党残余军队和土匪和反革命势力</a:t>
            </a:r>
            <a:endParaRPr kumimoji="0" lang="en-US" altLang="zh-CN" sz="1870"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7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2</a:t>
            </a:r>
            <a:r>
              <a:rPr kumimoji="0" lang="zh-CN" altLang="en-US" sz="187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）和平解放西藏</a:t>
            </a:r>
            <a:endParaRPr kumimoji="0" lang="en-US" altLang="zh-CN" sz="1870"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7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3</a:t>
            </a:r>
            <a:r>
              <a:rPr kumimoji="0" lang="zh-CN" altLang="en-US" sz="187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）抗美援朝保家卫国</a:t>
            </a:r>
            <a:endParaRPr lang="en-US" altLang="zh-CN" sz="1870" dirty="0">
              <a:solidFill>
                <a:srgbClr val="5F0F05"/>
              </a:solidFill>
              <a:latin typeface="微软雅黑" panose="020B0503020204020204" pitchFamily="34" charset="-122"/>
              <a:ea typeface="微软雅黑" panose="020B0503020204020204" pitchFamily="34"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187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4</a:t>
            </a:r>
            <a:r>
              <a:rPr kumimoji="0" lang="zh-CN" altLang="en-US" sz="187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）土地改革</a:t>
            </a:r>
            <a:endParaRPr lang="en-US" altLang="zh-CN" sz="1870" dirty="0">
              <a:solidFill>
                <a:srgbClr val="5F0F05"/>
              </a:solidFill>
              <a:latin typeface="微软雅黑" panose="020B0503020204020204" pitchFamily="34" charset="-122"/>
              <a:ea typeface="微软雅黑" panose="020B0503020204020204" pitchFamily="34"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1870" b="1" dirty="0">
                <a:solidFill>
                  <a:srgbClr val="C00000"/>
                </a:solidFill>
                <a:latin typeface="微软雅黑" panose="020B0503020204020204" pitchFamily="34" charset="-122"/>
                <a:ea typeface="微软雅黑" panose="020B0503020204020204" pitchFamily="34" charset="-122"/>
              </a:rPr>
              <a:t>5</a:t>
            </a:r>
            <a:r>
              <a:rPr lang="zh-CN" altLang="en-US" sz="1870" b="1" dirty="0">
                <a:solidFill>
                  <a:srgbClr val="C00000"/>
                </a:solidFill>
                <a:latin typeface="微软雅黑" panose="020B0503020204020204" pitchFamily="34" charset="-122"/>
                <a:ea typeface="微软雅黑" panose="020B0503020204020204" pitchFamily="34" charset="-122"/>
              </a:rPr>
              <a:t>）三反五反</a:t>
            </a:r>
            <a:endParaRPr lang="en-US" altLang="zh-CN" sz="1870" b="1" dirty="0">
              <a:solidFill>
                <a:srgbClr val="C00000"/>
              </a:solidFill>
              <a:latin typeface="微软雅黑" panose="020B0503020204020204" pitchFamily="34" charset="-122"/>
              <a:ea typeface="微软雅黑" panose="020B0503020204020204" pitchFamily="34"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lang="en-US" altLang="zh-CN" sz="1870" b="1" dirty="0">
                <a:solidFill>
                  <a:srgbClr val="C00000"/>
                </a:solidFill>
                <a:latin typeface="微软雅黑" panose="020B0503020204020204" pitchFamily="34" charset="-122"/>
                <a:ea typeface="微软雅黑" panose="020B0503020204020204" pitchFamily="34" charset="-122"/>
              </a:rPr>
              <a:t>6</a:t>
            </a:r>
            <a:r>
              <a:rPr lang="zh-CN" altLang="en-US" sz="1870" b="1" dirty="0">
                <a:solidFill>
                  <a:srgbClr val="C00000"/>
                </a:solidFill>
                <a:latin typeface="微软雅黑" panose="020B0503020204020204" pitchFamily="34" charset="-122"/>
                <a:ea typeface="微软雅黑" panose="020B0503020204020204" pitchFamily="34" charset="-122"/>
              </a:rPr>
              <a:t>）稳定物价</a:t>
            </a:r>
            <a:r>
              <a:rPr kumimoji="0" lang="zh-CN" altLang="en-US" sz="187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统一财经</a:t>
            </a:r>
            <a:r>
              <a:rPr kumimoji="0" lang="zh-CN" altLang="en-US" sz="1870"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a:t>
            </a:r>
            <a:endParaRPr kumimoji="0" lang="en-US" altLang="zh-CN" sz="1870"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p:txBody>
      </p:sp>
      <p:pic>
        <p:nvPicPr>
          <p:cNvPr id="6" name="Picture 4" descr="11168178260001_2"/>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tretch>
            <a:fillRect/>
          </a:stretch>
        </p:blipFill>
        <p:spPr>
          <a:xfrm>
            <a:off x="4709196" y="4658326"/>
            <a:ext cx="2880000" cy="1774423"/>
          </a:xfrm>
          <a:prstGeom prst="rect">
            <a:avLst/>
          </a:prstGeom>
        </p:spPr>
      </p:pic>
      <p:sp>
        <p:nvSpPr>
          <p:cNvPr id="12" name="矩形 11"/>
          <p:cNvSpPr>
            <a:spLocks noChangeAspect="1"/>
          </p:cNvSpPr>
          <p:nvPr/>
        </p:nvSpPr>
        <p:spPr>
          <a:xfrm>
            <a:off x="3976466" y="4658326"/>
            <a:ext cx="650455" cy="1774423"/>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rPr>
              <a:t>解放西藏</a:t>
            </a:r>
            <a:endParaRPr kumimoji="0" lang="zh-CN" altLang="en-US" sz="186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endParaRPr>
          </a:p>
        </p:txBody>
      </p:sp>
      <p:sp>
        <p:nvSpPr>
          <p:cNvPr id="13" name="矩形 12"/>
          <p:cNvSpPr>
            <a:spLocks noChangeAspect="1"/>
          </p:cNvSpPr>
          <p:nvPr/>
        </p:nvSpPr>
        <p:spPr>
          <a:xfrm>
            <a:off x="7792515" y="4658326"/>
            <a:ext cx="650455" cy="1774423"/>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rPr>
              <a:t>抗美援朝</a:t>
            </a:r>
            <a:endParaRPr kumimoji="0" lang="zh-CN" altLang="en-US" sz="186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endParaRPr>
          </a:p>
        </p:txBody>
      </p:sp>
      <p:sp>
        <p:nvSpPr>
          <p:cNvPr id="14" name="矩形 13"/>
          <p:cNvSpPr>
            <a:spLocks noChangeAspect="1"/>
          </p:cNvSpPr>
          <p:nvPr/>
        </p:nvSpPr>
        <p:spPr>
          <a:xfrm>
            <a:off x="731045" y="5438086"/>
            <a:ext cx="3042103" cy="994663"/>
          </a:xfrm>
          <a:prstGeom prst="rect">
            <a:avLst/>
          </a:prstGeom>
          <a:solidFill>
            <a:srgbClr val="5F0F05">
              <a:alpha val="7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6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rPr>
              <a:t>《</a:t>
            </a:r>
            <a:r>
              <a:rPr kumimoji="0" lang="zh-CN" altLang="en-US" sz="186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rPr>
              <a:t>关于统一国家财政经济工作的决定</a:t>
            </a:r>
            <a:r>
              <a:rPr kumimoji="0" lang="en-US" altLang="zh-CN" sz="186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rPr>
              <a:t>》</a:t>
            </a:r>
            <a:r>
              <a:rPr kumimoji="0" lang="zh-CN" altLang="en-US" sz="186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rPr>
              <a:t>手稿</a:t>
            </a:r>
            <a:endParaRPr kumimoji="0" lang="zh-CN" altLang="en-US" sz="186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endParaRPr>
          </a:p>
        </p:txBody>
      </p:sp>
      <p:sp>
        <p:nvSpPr>
          <p:cNvPr id="15" name="矩形: 圆角 14"/>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延时符</a:t>
            </a:r>
            <a:endPar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anim calcmode="lin" valueType="num">
                                      <p:cBhvr>
                                        <p:cTn id="14" dur="750" fill="hold"/>
                                        <p:tgtEl>
                                          <p:spTgt spid="3"/>
                                        </p:tgtEl>
                                        <p:attrNameLst>
                                          <p:attrName>ppt_x</p:attrName>
                                        </p:attrNameLst>
                                      </p:cBhvr>
                                      <p:tavLst>
                                        <p:tav tm="0">
                                          <p:val>
                                            <p:strVal val="#ppt_x"/>
                                          </p:val>
                                        </p:tav>
                                        <p:tav tm="100000">
                                          <p:val>
                                            <p:strVal val="#ppt_x"/>
                                          </p:val>
                                        </p:tav>
                                      </p:tavLst>
                                    </p:anim>
                                    <p:anim calcmode="lin" valueType="num">
                                      <p:cBhvr>
                                        <p:cTn id="15" dur="750" fill="hold"/>
                                        <p:tgtEl>
                                          <p:spTgt spid="3"/>
                                        </p:tgtEl>
                                        <p:attrNameLst>
                                          <p:attrName>ppt_y</p:attrName>
                                        </p:attrNameLst>
                                      </p:cBhvr>
                                      <p:tavLst>
                                        <p:tav tm="0">
                                          <p:val>
                                            <p:strVal val="#ppt_y-.1"/>
                                          </p:val>
                                        </p:tav>
                                        <p:tav tm="100000">
                                          <p:val>
                                            <p:strVal val="#ppt_y"/>
                                          </p:val>
                                        </p:tav>
                                      </p:tavLst>
                                    </p:anim>
                                  </p:childTnLst>
                                </p:cTn>
                              </p:par>
                              <p:par>
                                <p:cTn id="16" presetID="10" presetClass="entr" presetSubtype="0" fill="hold" grpId="0" nodeType="withEffect">
                                  <p:stCondLst>
                                    <p:cond delay="25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1000"/>
                                        <p:tgtEl>
                                          <p:spTgt spid="5"/>
                                        </p:tgtEl>
                                      </p:cBhvr>
                                    </p:animEffect>
                                  </p:childTnLst>
                                </p:cTn>
                              </p:par>
                            </p:childTnLst>
                          </p:cTn>
                        </p:par>
                        <p:par>
                          <p:cTn id="23" fill="hold">
                            <p:stCondLst>
                              <p:cond delay="3000"/>
                            </p:stCondLst>
                            <p:childTnLst>
                              <p:par>
                                <p:cTn id="24" presetID="2" presetClass="entr" presetSubtype="4"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500"/>
                                        <p:tgtEl>
                                          <p:spTgt spid="4"/>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5" grpId="0"/>
      <p:bldP spid="12" grpId="0" bldLvl="0" animBg="1"/>
      <p:bldP spid="13" grpId="0" bldLvl="0" animBg="1"/>
      <p:bldP spid="14" grpId="0" bldLvl="0" animBg="1"/>
      <p:bldP spid="15"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92921" y="266237"/>
            <a:ext cx="4019049" cy="6667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rPr>
              <a:t>社会主义改造时期</a:t>
            </a:r>
            <a:endPar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endParaRPr>
          </a:p>
        </p:txBody>
      </p:sp>
      <p:sp>
        <p:nvSpPr>
          <p:cNvPr id="12" name="矩形 11"/>
          <p:cNvSpPr>
            <a:spLocks noChangeAspect="1"/>
          </p:cNvSpPr>
          <p:nvPr/>
        </p:nvSpPr>
        <p:spPr>
          <a:xfrm>
            <a:off x="4830170" y="4653918"/>
            <a:ext cx="650455" cy="1774423"/>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865" b="1" dirty="0">
                <a:solidFill>
                  <a:srgbClr val="FFF8E6"/>
                </a:solidFill>
                <a:latin typeface="微软雅黑" panose="020B0503020204020204" pitchFamily="34" charset="-122"/>
                <a:ea typeface="微软雅黑" panose="020B0503020204020204" pitchFamily="34" charset="-122"/>
              </a:rPr>
              <a:t>社会主义改造</a:t>
            </a:r>
            <a:endParaRPr kumimoji="0" lang="zh-CN" altLang="en-US" sz="186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endParaRPr>
          </a:p>
        </p:txBody>
      </p:sp>
      <p:sp>
        <p:nvSpPr>
          <p:cNvPr id="13" name="矩形 12"/>
          <p:cNvSpPr>
            <a:spLocks noChangeAspect="1"/>
          </p:cNvSpPr>
          <p:nvPr/>
        </p:nvSpPr>
        <p:spPr>
          <a:xfrm>
            <a:off x="8486408" y="4653918"/>
            <a:ext cx="650455" cy="1774423"/>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CN" altLang="en-US" sz="1865" b="1" dirty="0">
                <a:solidFill>
                  <a:srgbClr val="FFF8E6"/>
                </a:solidFill>
                <a:latin typeface="微软雅黑" panose="020B0503020204020204" pitchFamily="34" charset="-122"/>
                <a:ea typeface="微软雅黑" panose="020B0503020204020204" pitchFamily="34" charset="-122"/>
              </a:rPr>
              <a:t>农村渐渐兴起</a:t>
            </a:r>
            <a:endParaRPr lang="zh-CN" altLang="en-US" sz="1865" b="1" dirty="0">
              <a:solidFill>
                <a:srgbClr val="FFF8E6"/>
              </a:solidFill>
              <a:latin typeface="微软雅黑" panose="020B0503020204020204" pitchFamily="34" charset="-122"/>
              <a:ea typeface="微软雅黑" panose="020B0503020204020204" pitchFamily="34" charset="-122"/>
            </a:endParaRPr>
          </a:p>
        </p:txBody>
      </p:sp>
      <p:sp>
        <p:nvSpPr>
          <p:cNvPr id="14" name="矩形 13"/>
          <p:cNvSpPr>
            <a:spLocks noChangeAspect="1"/>
          </p:cNvSpPr>
          <p:nvPr/>
        </p:nvSpPr>
        <p:spPr>
          <a:xfrm>
            <a:off x="720138" y="5337968"/>
            <a:ext cx="3550204" cy="1090373"/>
          </a:xfrm>
          <a:prstGeom prst="rect">
            <a:avLst/>
          </a:prstGeom>
          <a:solidFill>
            <a:srgbClr val="5F0F05">
              <a:alpha val="75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CN" altLang="en-US" sz="1865" b="1" dirty="0">
                <a:solidFill>
                  <a:srgbClr val="FFF8E6"/>
                </a:solidFill>
                <a:latin typeface="微软雅黑" panose="020B0503020204020204" pitchFamily="34" charset="-122"/>
                <a:ea typeface="微软雅黑" panose="020B0503020204020204" pitchFamily="34" charset="-122"/>
              </a:rPr>
              <a:t>经过在抗美援朝和国民经济初步恢复后</a:t>
            </a:r>
            <a:r>
              <a:rPr lang="en-US" altLang="zh-CN" sz="1865" b="1" dirty="0">
                <a:solidFill>
                  <a:srgbClr val="FFF8E6"/>
                </a:solidFill>
                <a:latin typeface="微软雅黑" panose="020B0503020204020204" pitchFamily="34" charset="-122"/>
                <a:ea typeface="微软雅黑" panose="020B0503020204020204" pitchFamily="34" charset="-122"/>
              </a:rPr>
              <a:t>,</a:t>
            </a:r>
            <a:r>
              <a:rPr lang="zh-CN" altLang="en-US" sz="1865" b="1" dirty="0">
                <a:solidFill>
                  <a:srgbClr val="FFF8E6"/>
                </a:solidFill>
                <a:latin typeface="微软雅黑" panose="020B0503020204020204" pitchFamily="34" charset="-122"/>
                <a:ea typeface="微软雅黑" panose="020B0503020204020204" pitchFamily="34" charset="-122"/>
              </a:rPr>
              <a:t>提出了</a:t>
            </a:r>
            <a:r>
              <a:rPr lang="en-US" altLang="zh-CN" sz="1865" b="1" dirty="0">
                <a:solidFill>
                  <a:srgbClr val="FFF8E6"/>
                </a:solidFill>
                <a:latin typeface="微软雅黑" panose="020B0503020204020204" pitchFamily="34" charset="-122"/>
                <a:ea typeface="微软雅黑" panose="020B0503020204020204" pitchFamily="34" charset="-122"/>
              </a:rPr>
              <a:t>“</a:t>
            </a:r>
            <a:r>
              <a:rPr lang="zh-CN" altLang="en-US" sz="1865" b="1" dirty="0">
                <a:solidFill>
                  <a:srgbClr val="FFF8E6"/>
                </a:solidFill>
                <a:latin typeface="微软雅黑" panose="020B0503020204020204" pitchFamily="34" charset="-122"/>
                <a:ea typeface="微软雅黑" panose="020B0503020204020204" pitchFamily="34" charset="-122"/>
              </a:rPr>
              <a:t>一化三改</a:t>
            </a:r>
            <a:r>
              <a:rPr lang="en-US" altLang="zh-CN" sz="1865" b="1" dirty="0">
                <a:solidFill>
                  <a:srgbClr val="FFF8E6"/>
                </a:solidFill>
                <a:latin typeface="微软雅黑" panose="020B0503020204020204" pitchFamily="34" charset="-122"/>
                <a:ea typeface="微软雅黑" panose="020B0503020204020204" pitchFamily="34" charset="-122"/>
              </a:rPr>
              <a:t>”</a:t>
            </a:r>
            <a:r>
              <a:rPr lang="zh-CN" altLang="en-US" sz="1865" b="1" dirty="0">
                <a:solidFill>
                  <a:srgbClr val="FFF8E6"/>
                </a:solidFill>
                <a:latin typeface="微软雅黑" panose="020B0503020204020204" pitchFamily="34" charset="-122"/>
                <a:ea typeface="微软雅黑" panose="020B0503020204020204" pitchFamily="34" charset="-122"/>
              </a:rPr>
              <a:t>的过渡时期总路线和总任务。</a:t>
            </a:r>
            <a:endParaRPr kumimoji="0" lang="zh-CN" altLang="en-US" sz="186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endParaRPr>
          </a:p>
        </p:txBody>
      </p:sp>
      <p:sp>
        <p:nvSpPr>
          <p:cNvPr id="15" name="矩形: 圆角 14"/>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延时符</a:t>
            </a:r>
            <a:endPar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6" name="Rectangle 3"/>
          <p:cNvSpPr/>
          <p:nvPr/>
        </p:nvSpPr>
        <p:spPr>
          <a:xfrm>
            <a:off x="4843618" y="2131593"/>
            <a:ext cx="6628245" cy="1117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altLang="zh-CN" sz="2400"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1953</a:t>
            </a:r>
            <a:r>
              <a:rPr kumimoji="0" lang="zh-CN" altLang="en-US" sz="2400"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年</a:t>
            </a:r>
            <a:r>
              <a:rPr kumimoji="0" lang="en-US" altLang="zh-CN" sz="2400"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6</a:t>
            </a:r>
            <a:r>
              <a:rPr kumimoji="0" lang="zh-CN" altLang="en-US" sz="2400"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月，毛泽东在中央政治局会议上正式提出了</a:t>
            </a:r>
            <a:r>
              <a:rPr kumimoji="0" lang="zh-CN" altLang="en-US"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过渡时期的总路线和总任务。 </a:t>
            </a:r>
            <a:endParaRPr kumimoji="0" lang="en-US" altLang="zh-CN" sz="2400"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endPar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17" name="Rectangle 2"/>
          <p:cNvSpPr/>
          <p:nvPr/>
        </p:nvSpPr>
        <p:spPr>
          <a:xfrm>
            <a:off x="1292921" y="1249050"/>
            <a:ext cx="9251577" cy="863784"/>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73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j-cs"/>
              </a:rPr>
              <a:t>过渡时期的总路线</a:t>
            </a:r>
            <a:endParaRPr kumimoji="0" lang="zh-CN" altLang="en-US" sz="373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j-cs"/>
            </a:endParaRPr>
          </a:p>
        </p:txBody>
      </p:sp>
      <p:sp>
        <p:nvSpPr>
          <p:cNvPr id="7" name="文本框 6"/>
          <p:cNvSpPr txBox="1"/>
          <p:nvPr/>
        </p:nvSpPr>
        <p:spPr>
          <a:xfrm>
            <a:off x="4843617" y="3096457"/>
            <a:ext cx="6628245" cy="1569660"/>
          </a:xfrm>
          <a:prstGeom prst="rect">
            <a:avLst/>
          </a:prstGeom>
          <a:noFill/>
        </p:spPr>
        <p:txBody>
          <a:bodyPr wrap="square" rtlCol="0">
            <a:spAutoFit/>
          </a:bodyPr>
          <a:lstStyle/>
          <a:p>
            <a:r>
              <a:rPr lang="zh-CN" altLang="en-US" sz="2400" dirty="0">
                <a:solidFill>
                  <a:srgbClr val="5F0F05"/>
                </a:solidFill>
                <a:latin typeface="微软雅黑" panose="020B0503020204020204" pitchFamily="34" charset="-122"/>
                <a:ea typeface="微软雅黑" panose="020B0503020204020204" pitchFamily="34" charset="-122"/>
              </a:rPr>
              <a:t>党在过渡时期的总路线内容概括为</a:t>
            </a:r>
            <a:r>
              <a:rPr lang="zh-CN" altLang="en-US" sz="2400" b="1" dirty="0">
                <a:solidFill>
                  <a:srgbClr val="C00000"/>
                </a:solidFill>
                <a:latin typeface="微软雅黑" panose="020B0503020204020204" pitchFamily="34" charset="-122"/>
                <a:ea typeface="微软雅黑" panose="020B0503020204020204" pitchFamily="34" charset="-122"/>
              </a:rPr>
              <a:t>“一化三改”。</a:t>
            </a:r>
            <a:r>
              <a:rPr lang="zh-CN" altLang="en-US" sz="2400" dirty="0">
                <a:solidFill>
                  <a:srgbClr val="5F0F05"/>
                </a:solidFill>
                <a:latin typeface="微软雅黑" panose="020B0503020204020204" pitchFamily="34" charset="-122"/>
                <a:ea typeface="微软雅黑" panose="020B0503020204020204" pitchFamily="34" charset="-122"/>
              </a:rPr>
              <a:t>“一化”即社会主义工业化，“三改”即对个体农业、手工业和对资本主义工商业的社会主义改造。</a:t>
            </a:r>
            <a:endParaRPr lang="zh-CN" altLang="en-US" sz="2400" dirty="0">
              <a:solidFill>
                <a:srgbClr val="5F0F05"/>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0138" y="2120936"/>
            <a:ext cx="3436577" cy="2969538"/>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5159" y="4653918"/>
            <a:ext cx="2187803" cy="1777289"/>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4605" y="4653918"/>
            <a:ext cx="2077257" cy="1775964"/>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500"/>
                                        <p:tgtEl>
                                          <p:spTgt spid="15"/>
                                        </p:tgtEl>
                                      </p:cBhvr>
                                    </p:animEffect>
                                  </p:childTnLst>
                                </p:cTn>
                              </p:par>
                            </p:childTnLst>
                          </p:cTn>
                        </p:par>
                        <p:par>
                          <p:cTn id="14" fill="hold">
                            <p:stCondLst>
                              <p:cond delay="2500"/>
                            </p:stCondLst>
                            <p:childTnLst>
                              <p:par>
                                <p:cTn id="15" presetID="22" presetClass="entr" presetSubtype="1"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up)">
                                      <p:cBhvr>
                                        <p:cTn id="17" dur="1000"/>
                                        <p:tgtEl>
                                          <p:spTgt spid="16"/>
                                        </p:tgtEl>
                                      </p:cBhvr>
                                    </p:animEffect>
                                  </p:childTnLst>
                                </p:cTn>
                              </p:par>
                            </p:childTnLst>
                          </p:cTn>
                        </p:par>
                        <p:par>
                          <p:cTn id="18" fill="hold">
                            <p:stCondLst>
                              <p:cond delay="3500"/>
                            </p:stCondLst>
                            <p:childTnLst>
                              <p:par>
                                <p:cTn id="19" presetID="22" presetClass="entr" presetSubtype="4"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par>
                          <p:cTn id="22" fill="hold">
                            <p:stCondLst>
                              <p:cond delay="4000"/>
                            </p:stCondLst>
                            <p:childTnLst>
                              <p:par>
                                <p:cTn id="23" presetID="10"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childTnLst>
                          </p:cTn>
                        </p:par>
                        <p:par>
                          <p:cTn id="29" fill="hold">
                            <p:stCondLst>
                              <p:cond delay="4500"/>
                            </p:stCondLst>
                            <p:childTnLst>
                              <p:par>
                                <p:cTn id="30" presetID="2" presetClass="entr" presetSubtype="4"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ppt_x"/>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par>
                          <p:cTn id="38" fill="hold">
                            <p:stCondLst>
                              <p:cond delay="5000"/>
                            </p:stCondLst>
                            <p:childTnLst>
                              <p:par>
                                <p:cTn id="39" presetID="2" presetClass="entr" presetSubtype="4"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bldLvl="0" animBg="1"/>
      <p:bldP spid="14" grpId="0" bldLvl="0" animBg="1"/>
      <p:bldP spid="15" grpId="0" bldLvl="0" animBg="1"/>
      <p:bldP spid="16" grpId="0"/>
      <p:bldP spid="17"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988832" y="2330157"/>
            <a:ext cx="3250229" cy="2210420"/>
          </a:xfrm>
          <a:prstGeom prst="rect">
            <a:avLst/>
          </a:prstGeom>
        </p:spPr>
      </p:pic>
      <p:sp>
        <p:nvSpPr>
          <p:cNvPr id="12" name="矩形 11"/>
          <p:cNvSpPr/>
          <p:nvPr/>
        </p:nvSpPr>
        <p:spPr>
          <a:xfrm>
            <a:off x="988832" y="4622541"/>
            <a:ext cx="3250229" cy="666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第一届全国人大一次会议的部分代表合影</a:t>
            </a:r>
            <a:endPar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p:txBody>
      </p:sp>
      <p:pic>
        <p:nvPicPr>
          <p:cNvPr id="13" name="图片 12"/>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a:xfrm>
            <a:off x="4471234" y="2330156"/>
            <a:ext cx="3250229" cy="2203237"/>
          </a:xfrm>
          <a:prstGeom prst="rect">
            <a:avLst/>
          </a:prstGeom>
        </p:spPr>
      </p:pic>
      <p:sp>
        <p:nvSpPr>
          <p:cNvPr id="14" name="矩形 13"/>
          <p:cNvSpPr/>
          <p:nvPr/>
        </p:nvSpPr>
        <p:spPr>
          <a:xfrm>
            <a:off x="4624344" y="4625062"/>
            <a:ext cx="2982013" cy="379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周恩来作政府工作报告</a:t>
            </a:r>
            <a:endPar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p:txBody>
      </p:sp>
      <p:pic>
        <p:nvPicPr>
          <p:cNvPr id="15" name="图片 14"/>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7953739" y="2330156"/>
            <a:ext cx="3250229" cy="2203237"/>
          </a:xfrm>
          <a:prstGeom prst="rect">
            <a:avLst/>
          </a:prstGeom>
        </p:spPr>
      </p:pic>
      <p:sp>
        <p:nvSpPr>
          <p:cNvPr id="16" name="矩形 15"/>
          <p:cNvSpPr/>
          <p:nvPr/>
        </p:nvSpPr>
        <p:spPr>
          <a:xfrm>
            <a:off x="7953739" y="4622541"/>
            <a:ext cx="3250229" cy="6669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第一届全国人大一次会议的代表举手表决</a:t>
            </a:r>
            <a:endPar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p:txBody>
      </p:sp>
      <p:sp>
        <p:nvSpPr>
          <p:cNvPr id="17" name="Rectangle 2"/>
          <p:cNvSpPr/>
          <p:nvPr/>
        </p:nvSpPr>
        <p:spPr>
          <a:xfrm>
            <a:off x="1489564" y="1360129"/>
            <a:ext cx="9251577" cy="863784"/>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itchFamily="2" charset="-122"/>
              </a:defRPr>
            </a:lvl9pPr>
          </a:lstStyle>
          <a:p>
            <a:pPr marL="0" marR="0" lvl="0" indent="0" algn="r" defTabSz="914400" rtl="0" eaLnBrk="0" fontAlgn="base" latinLnBrk="0" hangingPunct="0">
              <a:lnSpc>
                <a:spcPct val="100000"/>
              </a:lnSpc>
              <a:spcBef>
                <a:spcPct val="0"/>
              </a:spcBef>
              <a:spcAft>
                <a:spcPct val="0"/>
              </a:spcAft>
              <a:buClrTx/>
              <a:buSzTx/>
              <a:buFontTx/>
              <a:buNone/>
              <a:defRPr/>
            </a:pPr>
            <a:r>
              <a:rPr kumimoji="0" lang="zh-CN" altLang="en-US" sz="373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j-cs"/>
              </a:rPr>
              <a:t>第一届全国人民代表大会（宪法的制定）</a:t>
            </a:r>
            <a:endParaRPr kumimoji="0" lang="zh-CN" altLang="en-US" sz="373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j-cs"/>
            </a:endParaRPr>
          </a:p>
        </p:txBody>
      </p:sp>
      <p:grpSp>
        <p:nvGrpSpPr>
          <p:cNvPr id="23" name="组合 22"/>
          <p:cNvGrpSpPr/>
          <p:nvPr/>
        </p:nvGrpSpPr>
        <p:grpSpPr>
          <a:xfrm>
            <a:off x="988434" y="5404835"/>
            <a:ext cx="10215135" cy="1166840"/>
            <a:chOff x="741325" y="4053625"/>
            <a:chExt cx="7661351" cy="875130"/>
          </a:xfrm>
        </p:grpSpPr>
        <p:sp>
          <p:nvSpPr>
            <p:cNvPr id="18" name="矩形 17"/>
            <p:cNvSpPr/>
            <p:nvPr/>
          </p:nvSpPr>
          <p:spPr bwMode="auto">
            <a:xfrm>
              <a:off x="741325" y="4053625"/>
              <a:ext cx="7661351" cy="87513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marL="0" marR="0" lvl="0" indent="0" algn="l" defTabSz="1218565" rtl="0" eaLnBrk="1" fontAlgn="base" latinLnBrk="0" hangingPunct="1">
                <a:lnSpc>
                  <a:spcPct val="100000"/>
                </a:lnSpc>
                <a:spcBef>
                  <a:spcPct val="0"/>
                </a:spcBef>
                <a:spcAft>
                  <a:spcPct val="0"/>
                </a:spcAft>
                <a:buClrTx/>
                <a:buSzTx/>
                <a:buFontTx/>
                <a:buNone/>
                <a:defRPr/>
              </a:pPr>
              <a:endParaRPr kumimoji="0" lang="zh-CN" altLang="en-US" sz="2135" b="0" i="0" u="none" strike="noStrike" kern="1200" cap="none" spc="0" normalizeH="0" baseline="0" noProof="0">
                <a:ln>
                  <a:noFill/>
                </a:ln>
                <a:solidFill>
                  <a:srgbClr val="FFF8E6"/>
                </a:solidFill>
                <a:effectLst/>
                <a:uLnTx/>
                <a:uFillTx/>
                <a:latin typeface="微软雅黑" panose="020B0503020204020204" pitchFamily="34" charset="-122"/>
                <a:ea typeface="微软雅黑" panose="020B0503020204020204" pitchFamily="34" charset="-122"/>
                <a:cs typeface="+mn-cs"/>
              </a:endParaRPr>
            </a:p>
          </p:txBody>
        </p:sp>
        <p:sp>
          <p:nvSpPr>
            <p:cNvPr id="21" name="矩形 20"/>
            <p:cNvSpPr/>
            <p:nvPr/>
          </p:nvSpPr>
          <p:spPr>
            <a:xfrm>
              <a:off x="1029873" y="4121858"/>
              <a:ext cx="7084255" cy="7157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rPr>
                <a:t>随着经济建设的发展，新中国民主政治建设也加紧进行。</a:t>
              </a:r>
              <a:r>
                <a:rPr kumimoji="0" lang="zh-CN" altLang="en-US" sz="1865" b="1" i="0" u="none" strike="noStrike" kern="1200" cap="none" spc="0" normalizeH="0" baseline="0" noProof="0" dirty="0">
                  <a:ln>
                    <a:noFill/>
                  </a:ln>
                  <a:solidFill>
                    <a:srgbClr val="FFF189"/>
                  </a:solidFill>
                  <a:effectLst/>
                  <a:uLnTx/>
                  <a:uFillTx/>
                  <a:latin typeface="微软雅黑" panose="020B0503020204020204" pitchFamily="34" charset="-122"/>
                  <a:ea typeface="微软雅黑" panose="020B0503020204020204" pitchFamily="34" charset="-122"/>
                  <a:cs typeface="+mn-cs"/>
                </a:rPr>
                <a:t>1954年</a:t>
              </a:r>
              <a:r>
                <a:rPr kumimoji="0" lang="en-US" altLang="zh-CN" sz="1865" b="1" i="0" u="none" strike="noStrike" kern="1200" cap="none" spc="0" normalizeH="0" baseline="0" noProof="0" dirty="0">
                  <a:ln>
                    <a:noFill/>
                  </a:ln>
                  <a:solidFill>
                    <a:srgbClr val="FFF189"/>
                  </a:solidFill>
                  <a:effectLst/>
                  <a:uLnTx/>
                  <a:uFillTx/>
                  <a:latin typeface="微软雅黑" panose="020B0503020204020204" pitchFamily="34" charset="-122"/>
                  <a:ea typeface="微软雅黑" panose="020B0503020204020204" pitchFamily="34" charset="-122"/>
                  <a:cs typeface="+mn-cs"/>
                </a:rPr>
                <a:t>9</a:t>
              </a:r>
              <a:r>
                <a:rPr kumimoji="0" lang="zh-CN" altLang="en-US" sz="1865" b="1" i="0" u="none" strike="noStrike" kern="1200" cap="none" spc="0" normalizeH="0" baseline="0" noProof="0" dirty="0">
                  <a:ln>
                    <a:noFill/>
                  </a:ln>
                  <a:solidFill>
                    <a:srgbClr val="FFF189"/>
                  </a:solidFill>
                  <a:effectLst/>
                  <a:uLnTx/>
                  <a:uFillTx/>
                  <a:latin typeface="微软雅黑" panose="020B0503020204020204" pitchFamily="34" charset="-122"/>
                  <a:ea typeface="微软雅黑" panose="020B0503020204020204" pitchFamily="34" charset="-122"/>
                  <a:cs typeface="+mn-cs"/>
                </a:rPr>
                <a:t>月</a:t>
              </a:r>
              <a:r>
                <a:rPr kumimoji="0" lang="en-US" altLang="zh-CN" sz="1865" b="1" i="0" u="none" strike="noStrike" kern="1200" cap="none" spc="0" normalizeH="0" baseline="0" noProof="0" dirty="0">
                  <a:ln>
                    <a:noFill/>
                  </a:ln>
                  <a:solidFill>
                    <a:srgbClr val="FFF189"/>
                  </a:solidFill>
                  <a:effectLst/>
                  <a:uLnTx/>
                  <a:uFillTx/>
                  <a:latin typeface="微软雅黑" panose="020B0503020204020204" pitchFamily="34" charset="-122"/>
                  <a:ea typeface="微软雅黑" panose="020B0503020204020204" pitchFamily="34" charset="-122"/>
                  <a:cs typeface="+mn-cs"/>
                </a:rPr>
                <a:t>15</a:t>
              </a:r>
              <a:r>
                <a:rPr lang="zh-CN" altLang="en-US" sz="1865" b="1" dirty="0">
                  <a:solidFill>
                    <a:srgbClr val="FFF189"/>
                  </a:solidFill>
                  <a:latin typeface="微软雅黑" panose="020B0503020204020204" pitchFamily="34" charset="-122"/>
                  <a:ea typeface="微软雅黑" panose="020B0503020204020204" pitchFamily="34" charset="-122"/>
                </a:rPr>
                <a:t>日至</a:t>
              </a:r>
              <a:r>
                <a:rPr lang="en-US" altLang="zh-CN" sz="1865" b="1" dirty="0">
                  <a:solidFill>
                    <a:srgbClr val="FFF189"/>
                  </a:solidFill>
                  <a:latin typeface="微软雅黑" panose="020B0503020204020204" pitchFamily="34" charset="-122"/>
                  <a:ea typeface="微软雅黑" panose="020B0503020204020204" pitchFamily="34" charset="-122"/>
                </a:rPr>
                <a:t>9</a:t>
              </a:r>
              <a:r>
                <a:rPr lang="zh-CN" altLang="en-US" sz="1865" b="1" dirty="0">
                  <a:solidFill>
                    <a:srgbClr val="FFF189"/>
                  </a:solidFill>
                  <a:latin typeface="微软雅黑" panose="020B0503020204020204" pitchFamily="34" charset="-122"/>
                  <a:ea typeface="微软雅黑" panose="020B0503020204020204" pitchFamily="34" charset="-122"/>
                </a:rPr>
                <a:t>月</a:t>
              </a:r>
              <a:r>
                <a:rPr lang="en-US" altLang="zh-CN" sz="1865" b="1" dirty="0">
                  <a:solidFill>
                    <a:srgbClr val="FFF189"/>
                  </a:solidFill>
                  <a:latin typeface="微软雅黑" panose="020B0503020204020204" pitchFamily="34" charset="-122"/>
                  <a:ea typeface="微软雅黑" panose="020B0503020204020204" pitchFamily="34" charset="-122"/>
                </a:rPr>
                <a:t>28</a:t>
              </a:r>
              <a:r>
                <a:rPr lang="zh-CN" altLang="en-US" sz="1865" b="1" dirty="0">
                  <a:solidFill>
                    <a:srgbClr val="FFF189"/>
                  </a:solidFill>
                  <a:latin typeface="微软雅黑" panose="020B0503020204020204" pitchFamily="34" charset="-122"/>
                  <a:ea typeface="微软雅黑" panose="020B0503020204020204" pitchFamily="34" charset="-122"/>
                </a:rPr>
                <a:t>日</a:t>
              </a:r>
              <a:r>
                <a:rPr kumimoji="0" lang="zh-CN" altLang="en-US" sz="1865" b="0"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rPr>
                <a:t>，第一届全国人民代表大会在北京举行，制定了</a:t>
              </a:r>
              <a:r>
                <a:rPr kumimoji="0" lang="zh-CN" altLang="en-US" sz="1865" b="1" i="0" u="none" strike="noStrike" kern="1200" cap="none" spc="0" normalizeH="0" baseline="0" noProof="0" dirty="0">
                  <a:ln>
                    <a:noFill/>
                  </a:ln>
                  <a:solidFill>
                    <a:srgbClr val="FFF189"/>
                  </a:solidFill>
                  <a:effectLst/>
                  <a:uLnTx/>
                  <a:uFillTx/>
                  <a:latin typeface="微软雅黑" panose="020B0503020204020204" pitchFamily="34" charset="-122"/>
                  <a:ea typeface="微软雅黑" panose="020B0503020204020204" pitchFamily="34" charset="-122"/>
                  <a:cs typeface="+mn-cs"/>
                </a:rPr>
                <a:t>《中华人民共和国宪法》</a:t>
              </a:r>
              <a:r>
                <a:rPr kumimoji="0" lang="zh-CN" altLang="en-US" sz="1865" b="0"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rPr>
                <a:t>，这部宪法是第一部社会主义类型宪法，是中国人民革命胜利的经验总结，是建设社会主义的保证。</a:t>
              </a:r>
              <a:endParaRPr kumimoji="0" lang="zh-CN" altLang="en-US" sz="1865" b="0"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endParaRPr>
            </a:p>
          </p:txBody>
        </p:sp>
      </p:grpSp>
      <p:sp>
        <p:nvSpPr>
          <p:cNvPr id="24" name="矩形: 圆角 23"/>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延时符</a:t>
            </a:r>
            <a:endPar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9" name="矩形 18"/>
          <p:cNvSpPr/>
          <p:nvPr/>
        </p:nvSpPr>
        <p:spPr>
          <a:xfrm>
            <a:off x="1292921" y="266237"/>
            <a:ext cx="4019049" cy="6667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rPr>
              <a:t>社会主义改造时期</a:t>
            </a:r>
            <a:endPar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endParaRP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250"/>
                                        <p:tgtEl>
                                          <p:spTgt spid="11"/>
                                        </p:tgtEl>
                                      </p:cBhvr>
                                    </p:animEffect>
                                  </p:childTnLst>
                                </p:cTn>
                              </p:par>
                              <p:par>
                                <p:cTn id="14" presetID="42" presetClass="path" presetSubtype="0" fill="hold" nodeType="withEffect">
                                  <p:stCondLst>
                                    <p:cond delay="0"/>
                                  </p:stCondLst>
                                  <p:childTnLst>
                                    <p:animMotion origin="layout" path="M -2.29167E-6 3.33333E-6 L -0.27317 -0.14491 " pathEditMode="relative" rAng="0" ptsTypes="AA">
                                      <p:cBhvr>
                                        <p:cTn id="15" dur="1000" spd="-100000" fill="hold"/>
                                        <p:tgtEl>
                                          <p:spTgt spid="11"/>
                                        </p:tgtEl>
                                        <p:attrNameLst>
                                          <p:attrName>ppt_x</p:attrName>
                                          <p:attrName>ppt_y</p:attrName>
                                        </p:attrNameLst>
                                      </p:cBhvr>
                                      <p:rCtr x="-13659" y="-7245"/>
                                    </p:animMotion>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250"/>
                                        <p:tgtEl>
                                          <p:spTgt spid="13"/>
                                        </p:tgtEl>
                                      </p:cBhvr>
                                    </p:animEffect>
                                  </p:childTnLst>
                                </p:cTn>
                              </p:par>
                              <p:par>
                                <p:cTn id="19" presetID="42" presetClass="path" presetSubtype="0" fill="hold" nodeType="withEffect">
                                  <p:stCondLst>
                                    <p:cond delay="0"/>
                                  </p:stCondLst>
                                  <p:childTnLst>
                                    <p:animMotion origin="layout" path="M 0 1.35802E-6 L 0 0.6716 " pathEditMode="relative" rAng="0" ptsTypes="AA">
                                      <p:cBhvr>
                                        <p:cTn id="20" dur="1000" spd="-100000" fill="hold"/>
                                        <p:tgtEl>
                                          <p:spTgt spid="13"/>
                                        </p:tgtEl>
                                        <p:attrNameLst>
                                          <p:attrName>ppt_x</p:attrName>
                                          <p:attrName>ppt_y</p:attrName>
                                        </p:attrNameLst>
                                      </p:cBhvr>
                                      <p:rCtr x="0" y="33580"/>
                                    </p:animMotion>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50"/>
                                        <p:tgtEl>
                                          <p:spTgt spid="15"/>
                                        </p:tgtEl>
                                      </p:cBhvr>
                                    </p:animEffect>
                                  </p:childTnLst>
                                </p:cTn>
                              </p:par>
                              <p:par>
                                <p:cTn id="24" presetID="42" presetClass="path" presetSubtype="0" fill="hold" nodeType="withEffect">
                                  <p:stCondLst>
                                    <p:cond delay="0"/>
                                  </p:stCondLst>
                                  <p:childTnLst>
                                    <p:animMotion origin="layout" path="M -2.77778E-7 1.35802E-6 L 0.36806 -0.12222 " pathEditMode="relative" rAng="0" ptsTypes="AA">
                                      <p:cBhvr>
                                        <p:cTn id="25" dur="1000" spd="-100000" fill="hold"/>
                                        <p:tgtEl>
                                          <p:spTgt spid="15"/>
                                        </p:tgtEl>
                                        <p:attrNameLst>
                                          <p:attrName>ppt_x</p:attrName>
                                          <p:attrName>ppt_y</p:attrName>
                                        </p:attrNameLst>
                                      </p:cBhvr>
                                      <p:rCtr x="18403" y="-6111"/>
                                    </p:animMotion>
                                  </p:childTnLst>
                                </p:cTn>
                              </p:par>
                              <p:par>
                                <p:cTn id="26" presetID="10" presetClass="entr" presetSubtype="0" fill="hold" grpId="0" nodeType="withEffect">
                                  <p:stCondLst>
                                    <p:cond delay="50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50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1500"/>
                            </p:stCondLst>
                            <p:childTnLst>
                              <p:par>
                                <p:cTn id="36" presetID="22" presetClass="entr" presetSubtype="1" fill="hold"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750"/>
                                        <p:tgtEl>
                                          <p:spTgt spid="23"/>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p:bldP spid="24"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54821" y="311589"/>
            <a:ext cx="4977645" cy="6667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rPr>
              <a:t>全面建设社会主义时期</a:t>
            </a:r>
            <a:endPar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endParaRPr>
          </a:p>
        </p:txBody>
      </p:sp>
      <p:sp>
        <p:nvSpPr>
          <p:cNvPr id="3" name="Rectangle 3"/>
          <p:cNvSpPr/>
          <p:nvPr/>
        </p:nvSpPr>
        <p:spPr>
          <a:xfrm>
            <a:off x="886896" y="2306162"/>
            <a:ext cx="10454206" cy="90261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社会主义改造基本完成之后，从</a:t>
            </a:r>
            <a:r>
              <a:rPr kumimoji="0" lang="en-US" altLang="zh-CN"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1956</a:t>
            </a: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年到</a:t>
            </a:r>
            <a:r>
              <a:rPr kumimoji="0" lang="en-US" altLang="zh-CN"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1966</a:t>
            </a: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年，新中国进入了全面建设社会主义时期，在这个时期内，中国共产党开始探索适合中国实际的建设社会道路并取得了重要的成果 。</a:t>
            </a:r>
            <a:endPar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p:txBody>
      </p:sp>
      <p:sp>
        <p:nvSpPr>
          <p:cNvPr id="10" name="Rectangle 2"/>
          <p:cNvSpPr/>
          <p:nvPr/>
        </p:nvSpPr>
        <p:spPr>
          <a:xfrm>
            <a:off x="2411738" y="1486007"/>
            <a:ext cx="7368525" cy="765109"/>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itchFamily="2" charset="-122"/>
              </a:defRPr>
            </a:lvl9p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zh-CN" altLang="en-US" sz="373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j-cs"/>
              </a:rPr>
              <a:t>社会主义建设在探索中曲折发展</a:t>
            </a:r>
            <a:endParaRPr kumimoji="0" lang="zh-CN" altLang="en-US" sz="373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j-cs"/>
            </a:endParaRPr>
          </a:p>
        </p:txBody>
      </p:sp>
      <p:sp>
        <p:nvSpPr>
          <p:cNvPr id="14" name="矩形: 圆角 13"/>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延时符</a:t>
            </a:r>
            <a:endPar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5" name="Rectangle 3"/>
          <p:cNvSpPr/>
          <p:nvPr/>
        </p:nvSpPr>
        <p:spPr>
          <a:xfrm>
            <a:off x="977457" y="5398370"/>
            <a:ext cx="5410200" cy="1763624"/>
          </a:xfrm>
          <a:prstGeom prst="rect">
            <a:avLst/>
          </a:prstGeom>
        </p:spPr>
        <p:txBody>
          <a:bodyPr wrap="square">
            <a:spAutoFit/>
          </a:bodyPr>
          <a:lstStyle/>
          <a:p>
            <a:pPr algn="just">
              <a:lnSpc>
                <a:spcPct val="150000"/>
              </a:lnSpc>
              <a:defRPr/>
            </a:pPr>
            <a:r>
              <a:rPr lang="zh-CN" altLang="en-US" sz="1865" dirty="0">
                <a:solidFill>
                  <a:srgbClr val="5F0F05"/>
                </a:solidFill>
                <a:latin typeface="微软雅黑" panose="020B0503020204020204" pitchFamily="34" charset="-122"/>
                <a:ea typeface="微软雅黑" panose="020B0503020204020204" pitchFamily="34" charset="-122"/>
              </a:rPr>
              <a:t>挫折失误：</a:t>
            </a:r>
            <a:endParaRPr lang="en-US" altLang="zh-CN" sz="1865" dirty="0">
              <a:solidFill>
                <a:srgbClr val="5F0F05"/>
              </a:solidFill>
              <a:latin typeface="微软雅黑" panose="020B0503020204020204" pitchFamily="34" charset="-122"/>
              <a:ea typeface="微软雅黑" panose="020B0503020204020204" pitchFamily="34" charset="-122"/>
            </a:endParaRPr>
          </a:p>
          <a:p>
            <a:pPr lvl="0" algn="just">
              <a:lnSpc>
                <a:spcPct val="150000"/>
              </a:lnSpc>
              <a:defRPr/>
            </a:pPr>
            <a:r>
              <a:rPr lang="en-US" altLang="zh-CN" sz="1865" b="1" dirty="0">
                <a:solidFill>
                  <a:srgbClr val="C00000"/>
                </a:solidFill>
                <a:latin typeface="微软雅黑" panose="020B0503020204020204" pitchFamily="34" charset="-122"/>
                <a:ea typeface="微软雅黑" panose="020B0503020204020204" pitchFamily="34" charset="-122"/>
              </a:rPr>
              <a:t>1</a:t>
            </a:r>
            <a:r>
              <a:rPr lang="zh-CN" altLang="en-US" sz="1865" b="1" dirty="0">
                <a:solidFill>
                  <a:srgbClr val="C00000"/>
                </a:solidFill>
                <a:latin typeface="微软雅黑" panose="020B0503020204020204" pitchFamily="34" charset="-122"/>
                <a:ea typeface="微软雅黑" panose="020B0503020204020204" pitchFamily="34" charset="-122"/>
              </a:rPr>
              <a:t>）</a:t>
            </a:r>
            <a:r>
              <a:rPr lang="en-US" altLang="zh-CN" sz="1865" b="1" dirty="0">
                <a:solidFill>
                  <a:srgbClr val="C00000"/>
                </a:solidFill>
                <a:latin typeface="微软雅黑" panose="020B0503020204020204" pitchFamily="34" charset="-122"/>
                <a:ea typeface="微软雅黑" panose="020B0503020204020204" pitchFamily="34" charset="-122"/>
              </a:rPr>
              <a:t>1958</a:t>
            </a:r>
            <a:r>
              <a:rPr lang="zh-CN" altLang="en-US" sz="1865" b="1" dirty="0">
                <a:solidFill>
                  <a:srgbClr val="C00000"/>
                </a:solidFill>
                <a:latin typeface="微软雅黑" panose="020B0503020204020204" pitchFamily="34" charset="-122"/>
                <a:ea typeface="微软雅黑" panose="020B0503020204020204" pitchFamily="34" charset="-122"/>
              </a:rPr>
              <a:t>年“大跃进”和人民公社化运动</a:t>
            </a:r>
            <a:endParaRPr lang="en-US" altLang="zh-CN" sz="1865" b="1" dirty="0">
              <a:solidFill>
                <a:srgbClr val="C00000"/>
              </a:solidFill>
              <a:latin typeface="微软雅黑" panose="020B0503020204020204" pitchFamily="34" charset="-122"/>
              <a:ea typeface="微软雅黑" panose="020B0503020204020204" pitchFamily="34" charset="-122"/>
            </a:endParaRPr>
          </a:p>
          <a:p>
            <a:pPr lvl="0" algn="just">
              <a:lnSpc>
                <a:spcPct val="150000"/>
              </a:lnSpc>
              <a:defRPr/>
            </a:pPr>
            <a:r>
              <a:rPr lang="en-US" altLang="zh-CN" sz="1865" b="1" dirty="0">
                <a:solidFill>
                  <a:srgbClr val="C00000"/>
                </a:solidFill>
                <a:latin typeface="微软雅黑" panose="020B0503020204020204" pitchFamily="34" charset="-122"/>
                <a:ea typeface="微软雅黑" panose="020B0503020204020204" pitchFamily="34" charset="-122"/>
              </a:rPr>
              <a:t>2</a:t>
            </a:r>
            <a:r>
              <a:rPr lang="zh-CN" altLang="en-US" sz="1865" b="1" dirty="0">
                <a:solidFill>
                  <a:srgbClr val="C00000"/>
                </a:solidFill>
                <a:latin typeface="微软雅黑" panose="020B0503020204020204" pitchFamily="34" charset="-122"/>
                <a:ea typeface="微软雅黑" panose="020B0503020204020204" pitchFamily="34" charset="-122"/>
              </a:rPr>
              <a:t>）</a:t>
            </a:r>
            <a:r>
              <a:rPr lang="en-US" altLang="zh-CN" sz="1865" b="1" dirty="0">
                <a:solidFill>
                  <a:srgbClr val="C00000"/>
                </a:solidFill>
                <a:latin typeface="微软雅黑" panose="020B0503020204020204" pitchFamily="34" charset="-122"/>
                <a:ea typeface="微软雅黑" panose="020B0503020204020204" pitchFamily="34" charset="-122"/>
              </a:rPr>
              <a:t>1966-1976</a:t>
            </a:r>
            <a:r>
              <a:rPr lang="zh-CN" altLang="en-US" sz="1865" b="1" dirty="0">
                <a:solidFill>
                  <a:srgbClr val="C00000"/>
                </a:solidFill>
                <a:latin typeface="微软雅黑" panose="020B0503020204020204" pitchFamily="34" charset="-122"/>
                <a:ea typeface="微软雅黑" panose="020B0503020204020204" pitchFamily="34" charset="-122"/>
              </a:rPr>
              <a:t>年“文化大革命”</a:t>
            </a:r>
            <a:endParaRPr lang="en-US" altLang="zh-CN" sz="1865" b="1" dirty="0">
              <a:solidFill>
                <a:srgbClr val="C00000"/>
              </a:solidFill>
              <a:latin typeface="微软雅黑" panose="020B0503020204020204" pitchFamily="34" charset="-122"/>
              <a:ea typeface="微软雅黑" panose="020B0503020204020204" pitchFamily="34" charset="-122"/>
            </a:endParaRPr>
          </a:p>
          <a:p>
            <a:pPr marL="0" marR="0" lvl="0" indent="0" algn="just" defTabSz="914400" rtl="0" eaLnBrk="1" fontAlgn="auto" latinLnBrk="0" hangingPunct="1">
              <a:lnSpc>
                <a:spcPct val="15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p:txBody>
      </p:sp>
      <p:sp>
        <p:nvSpPr>
          <p:cNvPr id="16" name="Rectangle 3"/>
          <p:cNvSpPr/>
          <p:nvPr/>
        </p:nvSpPr>
        <p:spPr>
          <a:xfrm>
            <a:off x="977457" y="3273022"/>
            <a:ext cx="5410200" cy="262462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865" dirty="0">
                <a:solidFill>
                  <a:srgbClr val="5F0F05"/>
                </a:solidFill>
                <a:latin typeface="微软雅黑" panose="020B0503020204020204" pitchFamily="34" charset="-122"/>
                <a:ea typeface="微软雅黑" panose="020B0503020204020204" pitchFamily="34" charset="-122"/>
              </a:rPr>
              <a:t>正确探索：</a:t>
            </a:r>
            <a:endParaRPr lang="en-US" altLang="zh-CN" sz="1865" dirty="0">
              <a:solidFill>
                <a:srgbClr val="5F0F05"/>
              </a:solidFill>
              <a:latin typeface="微软雅黑" panose="020B0503020204020204" pitchFamily="34" charset="-122"/>
              <a:ea typeface="微软雅黑" panose="020B0503020204020204" pitchFamily="3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1865" b="1" dirty="0">
                <a:solidFill>
                  <a:srgbClr val="C00000"/>
                </a:solidFill>
                <a:latin typeface="微软雅黑" panose="020B0503020204020204" pitchFamily="34" charset="-122"/>
                <a:ea typeface="微软雅黑" panose="020B0503020204020204" pitchFamily="34" charset="-122"/>
              </a:rPr>
              <a:t>1</a:t>
            </a:r>
            <a:r>
              <a:rPr lang="zh-CN" altLang="en-US" sz="1865" b="1" dirty="0">
                <a:solidFill>
                  <a:srgbClr val="C00000"/>
                </a:solidFill>
                <a:latin typeface="微软雅黑" panose="020B0503020204020204" pitchFamily="34" charset="-122"/>
                <a:ea typeface="微软雅黑" panose="020B0503020204020204" pitchFamily="34" charset="-122"/>
              </a:rPr>
              <a:t>）</a:t>
            </a:r>
            <a:r>
              <a:rPr lang="en-US" altLang="zh-CN" sz="1865" b="1" dirty="0">
                <a:solidFill>
                  <a:srgbClr val="C00000"/>
                </a:solidFill>
                <a:latin typeface="微软雅黑" panose="020B0503020204020204" pitchFamily="34" charset="-122"/>
                <a:ea typeface="微软雅黑" panose="020B0503020204020204" pitchFamily="34" charset="-122"/>
              </a:rPr>
              <a:t>1956</a:t>
            </a:r>
            <a:r>
              <a:rPr lang="zh-CN" altLang="en-US" sz="1865" b="1" dirty="0">
                <a:solidFill>
                  <a:srgbClr val="C00000"/>
                </a:solidFill>
                <a:latin typeface="微软雅黑" panose="020B0503020204020204" pitchFamily="34" charset="-122"/>
                <a:ea typeface="微软雅黑" panose="020B0503020204020204" pitchFamily="34" charset="-122"/>
              </a:rPr>
              <a:t>年</a:t>
            </a:r>
            <a:r>
              <a:rPr lang="en-US" altLang="zh-CN" sz="1865" b="1" dirty="0">
                <a:solidFill>
                  <a:srgbClr val="C00000"/>
                </a:solidFill>
                <a:latin typeface="微软雅黑" panose="020B0503020204020204" pitchFamily="34" charset="-122"/>
                <a:ea typeface="微软雅黑" panose="020B0503020204020204" pitchFamily="34" charset="-122"/>
              </a:rPr>
              <a:t>《</a:t>
            </a:r>
            <a:r>
              <a:rPr lang="zh-CN" altLang="en-US" sz="1865" b="1" dirty="0">
                <a:solidFill>
                  <a:srgbClr val="C00000"/>
                </a:solidFill>
                <a:latin typeface="微软雅黑" panose="020B0503020204020204" pitchFamily="34" charset="-122"/>
                <a:ea typeface="微软雅黑" panose="020B0503020204020204" pitchFamily="34" charset="-122"/>
              </a:rPr>
              <a:t>论十大关系</a:t>
            </a:r>
            <a:r>
              <a:rPr lang="en-US" altLang="zh-CN" sz="1865" b="1" dirty="0">
                <a:solidFill>
                  <a:srgbClr val="C00000"/>
                </a:solidFill>
                <a:latin typeface="微软雅黑" panose="020B0503020204020204" pitchFamily="34" charset="-122"/>
                <a:ea typeface="微软雅黑" panose="020B0503020204020204" pitchFamily="34" charset="-122"/>
              </a:rPr>
              <a:t>》</a:t>
            </a:r>
            <a:r>
              <a:rPr lang="zh-CN" altLang="en-US" sz="1865" b="1" dirty="0">
                <a:solidFill>
                  <a:srgbClr val="C00000"/>
                </a:solidFill>
                <a:latin typeface="微软雅黑" panose="020B0503020204020204" pitchFamily="34" charset="-122"/>
                <a:ea typeface="微软雅黑" panose="020B0503020204020204" pitchFamily="34" charset="-122"/>
              </a:rPr>
              <a:t>发表</a:t>
            </a:r>
            <a:endParaRPr lang="en-US" altLang="zh-CN" sz="1865" b="1" dirty="0">
              <a:solidFill>
                <a:srgbClr val="C00000"/>
              </a:solidFill>
              <a:latin typeface="微软雅黑" panose="020B0503020204020204" pitchFamily="34" charset="-122"/>
              <a:ea typeface="微软雅黑" panose="020B0503020204020204" pitchFamily="3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1865" b="1" dirty="0">
                <a:solidFill>
                  <a:srgbClr val="C00000"/>
                </a:solidFill>
                <a:latin typeface="微软雅黑" panose="020B0503020204020204" pitchFamily="34" charset="-122"/>
                <a:ea typeface="微软雅黑" panose="020B0503020204020204" pitchFamily="34" charset="-122"/>
              </a:rPr>
              <a:t>2</a:t>
            </a:r>
            <a:r>
              <a:rPr lang="zh-CN" altLang="en-US" sz="1865" b="1" dirty="0">
                <a:solidFill>
                  <a:srgbClr val="C00000"/>
                </a:solidFill>
                <a:latin typeface="微软雅黑" panose="020B0503020204020204" pitchFamily="34" charset="-122"/>
                <a:ea typeface="微软雅黑" panose="020B0503020204020204" pitchFamily="34" charset="-122"/>
              </a:rPr>
              <a:t>）</a:t>
            </a:r>
            <a:r>
              <a:rPr lang="en-US" altLang="zh-CN" sz="1865" b="1" dirty="0">
                <a:solidFill>
                  <a:srgbClr val="C00000"/>
                </a:solidFill>
                <a:latin typeface="微软雅黑" panose="020B0503020204020204" pitchFamily="34" charset="-122"/>
                <a:ea typeface="微软雅黑" panose="020B0503020204020204" pitchFamily="34" charset="-122"/>
              </a:rPr>
              <a:t>1956</a:t>
            </a:r>
            <a:r>
              <a:rPr lang="zh-CN" altLang="en-US" sz="1865" b="1" dirty="0">
                <a:solidFill>
                  <a:srgbClr val="C00000"/>
                </a:solidFill>
                <a:latin typeface="微软雅黑" panose="020B0503020204020204" pitchFamily="34" charset="-122"/>
                <a:ea typeface="微软雅黑" panose="020B0503020204020204" pitchFamily="34" charset="-122"/>
              </a:rPr>
              <a:t>年中共八大召开</a:t>
            </a:r>
            <a:endParaRPr lang="en-US" altLang="zh-CN" sz="1865" b="1" dirty="0">
              <a:solidFill>
                <a:srgbClr val="C00000"/>
              </a:solidFill>
              <a:latin typeface="微软雅黑" panose="020B0503020204020204" pitchFamily="34" charset="-122"/>
              <a:ea typeface="微软雅黑" panose="020B0503020204020204" pitchFamily="3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1865" b="1" dirty="0">
                <a:solidFill>
                  <a:srgbClr val="C00000"/>
                </a:solidFill>
                <a:latin typeface="微软雅黑" panose="020B0503020204020204" pitchFamily="34" charset="-122"/>
                <a:ea typeface="微软雅黑" panose="020B0503020204020204" pitchFamily="34" charset="-122"/>
              </a:rPr>
              <a:t>3</a:t>
            </a:r>
            <a:r>
              <a:rPr lang="zh-CN" altLang="en-US" sz="1865" b="1" dirty="0">
                <a:solidFill>
                  <a:srgbClr val="C00000"/>
                </a:solidFill>
                <a:latin typeface="微软雅黑" panose="020B0503020204020204" pitchFamily="34" charset="-122"/>
                <a:ea typeface="微软雅黑" panose="020B0503020204020204" pitchFamily="34" charset="-122"/>
              </a:rPr>
              <a:t>）</a:t>
            </a:r>
            <a:r>
              <a:rPr lang="en-US" altLang="zh-CN" sz="1865" b="1" dirty="0">
                <a:solidFill>
                  <a:srgbClr val="C00000"/>
                </a:solidFill>
                <a:latin typeface="微软雅黑" panose="020B0503020204020204" pitchFamily="34" charset="-122"/>
                <a:ea typeface="微软雅黑" panose="020B0503020204020204" pitchFamily="34" charset="-122"/>
              </a:rPr>
              <a:t>1957</a:t>
            </a:r>
            <a:r>
              <a:rPr lang="zh-CN" altLang="en-US" sz="1865" b="1" dirty="0">
                <a:solidFill>
                  <a:srgbClr val="C00000"/>
                </a:solidFill>
                <a:latin typeface="微软雅黑" panose="020B0503020204020204" pitchFamily="34" charset="-122"/>
                <a:ea typeface="微软雅黑" panose="020B0503020204020204" pitchFamily="34" charset="-122"/>
              </a:rPr>
              <a:t>年</a:t>
            </a:r>
            <a:r>
              <a:rPr lang="en-US" altLang="zh-CN" sz="1865" b="1" dirty="0">
                <a:solidFill>
                  <a:srgbClr val="C00000"/>
                </a:solidFill>
                <a:latin typeface="微软雅黑" panose="020B0503020204020204" pitchFamily="34" charset="-122"/>
                <a:ea typeface="微软雅黑" panose="020B0503020204020204" pitchFamily="34" charset="-122"/>
              </a:rPr>
              <a:t>《</a:t>
            </a:r>
            <a:r>
              <a:rPr lang="zh-CN" altLang="en-US" sz="1865" b="1" dirty="0">
                <a:solidFill>
                  <a:srgbClr val="C00000"/>
                </a:solidFill>
                <a:latin typeface="微软雅黑" panose="020B0503020204020204" pitchFamily="34" charset="-122"/>
                <a:ea typeface="微软雅黑" panose="020B0503020204020204" pitchFamily="34" charset="-122"/>
              </a:rPr>
              <a:t>关于正确处理人民内部矛盾的问题</a:t>
            </a:r>
            <a:r>
              <a:rPr lang="en-US" altLang="zh-CN" sz="1865" b="1" dirty="0">
                <a:solidFill>
                  <a:srgbClr val="C00000"/>
                </a:solidFill>
                <a:latin typeface="微软雅黑" panose="020B0503020204020204" pitchFamily="34" charset="-122"/>
                <a:ea typeface="微软雅黑" panose="020B0503020204020204" pitchFamily="34" charset="-122"/>
              </a:rPr>
              <a:t>》</a:t>
            </a:r>
            <a:endParaRPr lang="en-US" altLang="zh-CN" sz="1865" b="1" dirty="0">
              <a:solidFill>
                <a:srgbClr val="C00000"/>
              </a:solidFill>
              <a:latin typeface="微软雅黑" panose="020B0503020204020204" pitchFamily="34" charset="-122"/>
              <a:ea typeface="微软雅黑" panose="020B0503020204020204" pitchFamily="34" charset="-122"/>
            </a:endParaRPr>
          </a:p>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1865" b="1" dirty="0">
                <a:solidFill>
                  <a:srgbClr val="C00000"/>
                </a:solidFill>
                <a:latin typeface="微软雅黑" panose="020B0503020204020204" pitchFamily="34" charset="-122"/>
                <a:ea typeface="微软雅黑" panose="020B0503020204020204" pitchFamily="34" charset="-122"/>
              </a:rPr>
              <a:t>4</a:t>
            </a:r>
            <a:r>
              <a:rPr lang="zh-CN" altLang="en-US" sz="1865" b="1" dirty="0">
                <a:solidFill>
                  <a:srgbClr val="C00000"/>
                </a:solidFill>
                <a:latin typeface="微软雅黑" panose="020B0503020204020204" pitchFamily="34" charset="-122"/>
                <a:ea typeface="微软雅黑" panose="020B0503020204020204" pitchFamily="34" charset="-122"/>
              </a:rPr>
              <a:t>）</a:t>
            </a:r>
            <a:r>
              <a:rPr lang="en-US" altLang="zh-CN" sz="1865" b="1" dirty="0">
                <a:solidFill>
                  <a:srgbClr val="C00000"/>
                </a:solidFill>
                <a:latin typeface="微软雅黑" panose="020B0503020204020204" pitchFamily="34" charset="-122"/>
                <a:ea typeface="微软雅黑" panose="020B0503020204020204" pitchFamily="34" charset="-122"/>
              </a:rPr>
              <a:t>1960</a:t>
            </a:r>
            <a:r>
              <a:rPr lang="zh-CN" altLang="en-US" sz="1865" b="1" dirty="0">
                <a:solidFill>
                  <a:srgbClr val="C00000"/>
                </a:solidFill>
                <a:latin typeface="微软雅黑" panose="020B0503020204020204" pitchFamily="34" charset="-122"/>
                <a:ea typeface="微软雅黑" panose="020B0503020204020204" pitchFamily="34" charset="-122"/>
              </a:rPr>
              <a:t>年实行“八字方针”</a:t>
            </a:r>
            <a:endParaRPr lang="en-US" altLang="zh-CN" sz="1865" b="1" dirty="0">
              <a:solidFill>
                <a:srgbClr val="C00000"/>
              </a:solidFill>
              <a:latin typeface="微软雅黑" panose="020B0503020204020204" pitchFamily="34" charset="-122"/>
              <a:ea typeface="微软雅黑" panose="020B0503020204020204" pitchFamily="34" charset="-122"/>
            </a:endParaRPr>
          </a:p>
          <a:p>
            <a:pPr marL="0" marR="0" lvl="0" indent="0" algn="just" defTabSz="914400" rtl="0" eaLnBrk="1" fontAlgn="auto" latinLnBrk="0" hangingPunct="1">
              <a:lnSpc>
                <a:spcPct val="150000"/>
              </a:lnSpc>
              <a:spcBef>
                <a:spcPts val="0"/>
              </a:spcBef>
              <a:spcAft>
                <a:spcPts val="0"/>
              </a:spcAft>
              <a:buClrTx/>
              <a:buSzTx/>
              <a:buFontTx/>
              <a:buNone/>
              <a:defRPr/>
            </a:pPr>
            <a:endPar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p:txBody>
      </p:sp>
      <p:grpSp>
        <p:nvGrpSpPr>
          <p:cNvPr id="7" name="组合 6"/>
          <p:cNvGrpSpPr/>
          <p:nvPr/>
        </p:nvGrpSpPr>
        <p:grpSpPr>
          <a:xfrm>
            <a:off x="9640441" y="2946136"/>
            <a:ext cx="1664663" cy="1779410"/>
            <a:chOff x="9676439" y="3256619"/>
            <a:chExt cx="1664663" cy="1779410"/>
          </a:xfrm>
        </p:grpSpPr>
        <p:sp>
          <p:nvSpPr>
            <p:cNvPr id="17" name="矩形 16"/>
            <p:cNvSpPr/>
            <p:nvPr/>
          </p:nvSpPr>
          <p:spPr bwMode="auto">
            <a:xfrm>
              <a:off x="9676439" y="4477889"/>
              <a:ext cx="1664663" cy="55814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武汉长江大桥</a:t>
              </a:r>
              <a:endParaRPr kumimoji="0" lang="zh-CN" altLang="en-US" sz="1865" b="1"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endParaRPr>
            </a:p>
          </p:txBody>
        </p:sp>
        <p:pic>
          <p:nvPicPr>
            <p:cNvPr id="18" name="图片 17"/>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tretch>
              <a:fillRect/>
            </a:stretch>
          </p:blipFill>
          <p:spPr>
            <a:xfrm>
              <a:off x="9676439" y="3256619"/>
              <a:ext cx="1664663" cy="1098678"/>
            </a:xfrm>
            <a:prstGeom prst="rect">
              <a:avLst/>
            </a:prstGeom>
          </p:spPr>
        </p:pic>
      </p:grpSp>
      <p:grpSp>
        <p:nvGrpSpPr>
          <p:cNvPr id="8" name="组合 7"/>
          <p:cNvGrpSpPr/>
          <p:nvPr/>
        </p:nvGrpSpPr>
        <p:grpSpPr>
          <a:xfrm>
            <a:off x="9676439" y="4848138"/>
            <a:ext cx="1664663" cy="1781489"/>
            <a:chOff x="7458228" y="3256619"/>
            <a:chExt cx="1664663" cy="1781489"/>
          </a:xfrm>
        </p:grpSpPr>
        <p:sp>
          <p:nvSpPr>
            <p:cNvPr id="19" name="矩形 18"/>
            <p:cNvSpPr/>
            <p:nvPr/>
          </p:nvSpPr>
          <p:spPr bwMode="auto">
            <a:xfrm>
              <a:off x="7487675" y="4479968"/>
              <a:ext cx="1483718" cy="558140"/>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大跃进运动</a:t>
              </a:r>
              <a:endParaRPr kumimoji="0" lang="zh-CN" altLang="en-US" sz="1865" b="1"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endParaRPr>
            </a:p>
          </p:txBody>
        </p:sp>
        <p:pic>
          <p:nvPicPr>
            <p:cNvPr id="20" name="图片 19"/>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tretch>
              <a:fillRect/>
            </a:stretch>
          </p:blipFill>
          <p:spPr>
            <a:xfrm>
              <a:off x="7458228" y="3256619"/>
              <a:ext cx="1664663" cy="1098678"/>
            </a:xfrm>
            <a:prstGeom prst="rect">
              <a:avLst/>
            </a:prstGeom>
          </p:spPr>
        </p:pic>
      </p:grpSp>
      <p:grpSp>
        <p:nvGrpSpPr>
          <p:cNvPr id="9" name="组合 8"/>
          <p:cNvGrpSpPr/>
          <p:nvPr/>
        </p:nvGrpSpPr>
        <p:grpSpPr>
          <a:xfrm>
            <a:off x="7557338" y="3241631"/>
            <a:ext cx="1811035" cy="2123888"/>
            <a:chOff x="5281667" y="3256619"/>
            <a:chExt cx="1811035" cy="2123888"/>
          </a:xfrm>
        </p:grpSpPr>
        <p:sp>
          <p:nvSpPr>
            <p:cNvPr id="21" name="矩形 20"/>
            <p:cNvSpPr/>
            <p:nvPr/>
          </p:nvSpPr>
          <p:spPr bwMode="auto">
            <a:xfrm>
              <a:off x="5281667" y="4477888"/>
              <a:ext cx="1811035" cy="902619"/>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b="1"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毛泽东的</a:t>
              </a:r>
              <a:r>
                <a:rPr kumimoji="0" lang="en-US" altLang="zh-CN" b="1"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a:t>
              </a:r>
              <a:r>
                <a:rPr kumimoji="0" lang="zh-CN" altLang="en-US" b="1"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论十大关系</a:t>
              </a:r>
              <a:r>
                <a:rPr kumimoji="0" lang="en-US" altLang="zh-CN" b="1"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a:t>
              </a:r>
              <a:endParaRPr kumimoji="0" lang="zh-CN" altLang="en-US" b="1"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endParaRPr>
            </a:p>
          </p:txBody>
        </p:sp>
        <p:pic>
          <p:nvPicPr>
            <p:cNvPr id="22" name="Picture 4" descr="图片3"/>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11500"/>
                      </a14:imgEffect>
                      <a14:imgEffect>
                        <a14:saturation sat="400000"/>
                      </a14:imgEffect>
                    </a14:imgLayer>
                  </a14:imgProps>
                </a:ext>
              </a:extLst>
            </a:blip>
            <a:srcRect/>
            <a:stretch>
              <a:fillRect/>
            </a:stretch>
          </p:blipFill>
          <p:spPr>
            <a:xfrm>
              <a:off x="5281667" y="3256619"/>
              <a:ext cx="1664663" cy="1098678"/>
            </a:xfrm>
            <a:prstGeom prst="rect">
              <a:avLst/>
            </a:prstGeom>
          </p:spPr>
        </p:pic>
      </p:grpSp>
      <p:grpSp>
        <p:nvGrpSpPr>
          <p:cNvPr id="26" name="组合 25"/>
          <p:cNvGrpSpPr/>
          <p:nvPr/>
        </p:nvGrpSpPr>
        <p:grpSpPr>
          <a:xfrm>
            <a:off x="6114934" y="5095168"/>
            <a:ext cx="3030916" cy="1480098"/>
            <a:chOff x="6114934" y="5095168"/>
            <a:chExt cx="3030916" cy="1480098"/>
          </a:xfrm>
        </p:grpSpPr>
        <p:pic>
          <p:nvPicPr>
            <p:cNvPr id="24" name="图片 23"/>
            <p:cNvPicPr>
              <a:picLocks noChangeAspect="1"/>
            </p:cNvPicPr>
            <p:nvPr/>
          </p:nvPicPr>
          <p:blipFill rotWithShape="1">
            <a:blip r:embed="rId7" cstate="print">
              <a:extLst>
                <a:ext uri="{28A0092B-C50C-407E-A947-70E740481C1C}">
                  <a14:useLocalDpi xmlns:a14="http://schemas.microsoft.com/office/drawing/2010/main" val="0"/>
                </a:ext>
              </a:extLst>
            </a:blip>
            <a:srcRect l="33997" t="17278" r="36369" b="13984"/>
            <a:stretch>
              <a:fillRect/>
            </a:stretch>
          </p:blipFill>
          <p:spPr>
            <a:xfrm>
              <a:off x="6114934" y="5095168"/>
              <a:ext cx="1134338" cy="1480098"/>
            </a:xfrm>
            <a:prstGeom prst="rect">
              <a:avLst/>
            </a:prstGeom>
          </p:spPr>
        </p:pic>
        <p:sp>
          <p:nvSpPr>
            <p:cNvPr id="25" name="矩形 24"/>
            <p:cNvSpPr/>
            <p:nvPr/>
          </p:nvSpPr>
          <p:spPr bwMode="auto">
            <a:xfrm>
              <a:off x="7334815" y="5823031"/>
              <a:ext cx="1811035" cy="720407"/>
            </a:xfrm>
            <a:prstGeom prst="rect">
              <a:avLst/>
            </a:prstGeom>
            <a:solidFill>
              <a:srgbClr val="C00000"/>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lstStyle/>
            <a:p>
              <a:pPr marL="0" marR="0" lvl="0" indent="0" algn="just" defTabSz="914400" rtl="0" eaLnBrk="1" fontAlgn="auto" latinLnBrk="0" hangingPunct="1">
                <a:lnSpc>
                  <a:spcPct val="150000"/>
                </a:lnSpc>
                <a:spcBef>
                  <a:spcPts val="0"/>
                </a:spcBef>
                <a:spcAft>
                  <a:spcPts val="0"/>
                </a:spcAft>
                <a:buClrTx/>
                <a:buSzTx/>
                <a:buFontTx/>
                <a:buNone/>
                <a:defRPr/>
              </a:pPr>
              <a:r>
                <a:rPr lang="en-US" altLang="zh-CN" sz="1200" b="1" dirty="0">
                  <a:solidFill>
                    <a:srgbClr val="FFF2CD"/>
                  </a:solidFill>
                  <a:latin typeface="微软雅黑" panose="020B0503020204020204" pitchFamily="34" charset="-122"/>
                  <a:ea typeface="微软雅黑" panose="020B0503020204020204" pitchFamily="34" charset="-122"/>
                </a:rPr>
                <a:t>《</a:t>
              </a:r>
              <a:r>
                <a:rPr lang="zh-CN" altLang="en-US" sz="1200" b="1" dirty="0">
                  <a:solidFill>
                    <a:srgbClr val="FFF2CD"/>
                  </a:solidFill>
                  <a:latin typeface="微软雅黑" panose="020B0503020204020204" pitchFamily="34" charset="-122"/>
                  <a:ea typeface="微软雅黑" panose="020B0503020204020204" pitchFamily="34" charset="-122"/>
                </a:rPr>
                <a:t>关于正确处理人民内部矛盾的问题</a:t>
              </a:r>
              <a:r>
                <a:rPr lang="en-US" altLang="zh-CN" sz="1200" b="1" dirty="0">
                  <a:solidFill>
                    <a:srgbClr val="FFF2CD"/>
                  </a:solidFill>
                  <a:latin typeface="微软雅黑" panose="020B0503020204020204" pitchFamily="34" charset="-122"/>
                  <a:ea typeface="微软雅黑" panose="020B0503020204020204" pitchFamily="34" charset="-122"/>
                </a:rPr>
                <a:t>》</a:t>
              </a:r>
              <a:endParaRPr lang="en-US" altLang="zh-CN" sz="1200" b="1" dirty="0">
                <a:solidFill>
                  <a:srgbClr val="FFF2CD"/>
                </a:solidFill>
                <a:latin typeface="微软雅黑" panose="020B0503020204020204" pitchFamily="34" charset="-122"/>
                <a:ea typeface="微软雅黑" panose="020B0503020204020204" pitchFamily="34" charset="-122"/>
              </a:endParaRPr>
            </a:p>
          </p:txBody>
        </p:sp>
      </p:gr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8" presetClass="entr" presetSubtype="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strips(downRight)">
                                      <p:cBhvr>
                                        <p:cTn id="13" dur="1000"/>
                                        <p:tgtEl>
                                          <p:spTgt spid="3"/>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500"/>
                                        <p:tgtEl>
                                          <p:spTgt spid="14"/>
                                        </p:tgtEl>
                                      </p:cBhvr>
                                    </p:animEffect>
                                  </p:childTnLst>
                                </p:cTn>
                              </p:par>
                            </p:childTnLst>
                          </p:cTn>
                        </p:par>
                        <p:par>
                          <p:cTn id="18" fill="hold">
                            <p:stCondLst>
                              <p:cond delay="3500"/>
                            </p:stCondLst>
                            <p:childTnLst>
                              <p:par>
                                <p:cTn id="19" presetID="18" presetClass="entr" presetSubtype="6"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strips(downRight)">
                                      <p:cBhvr>
                                        <p:cTn id="21" dur="1000"/>
                                        <p:tgtEl>
                                          <p:spTgt spid="16"/>
                                        </p:tgtEl>
                                      </p:cBhvr>
                                    </p:animEffect>
                                  </p:childTnLst>
                                </p:cTn>
                              </p:par>
                            </p:childTnLst>
                          </p:cTn>
                        </p:par>
                        <p:par>
                          <p:cTn id="22" fill="hold">
                            <p:stCondLst>
                              <p:cond delay="4500"/>
                            </p:stCondLst>
                            <p:childTnLst>
                              <p:par>
                                <p:cTn id="23" presetID="18" presetClass="entr" presetSubtype="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strips(downRight)">
                                      <p:cBhvr>
                                        <p:cTn id="25" dur="1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par>
                                <p:cTn id="31" presetID="22" presetClass="entr" presetSubtype="4"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down)">
                                      <p:cBhvr>
                                        <p:cTn id="33" dur="500"/>
                                        <p:tgtEl>
                                          <p:spTgt spid="9"/>
                                        </p:tgtEl>
                                      </p:cBhvr>
                                    </p:animEffect>
                                  </p:childTnLst>
                                </p:cTn>
                              </p:par>
                              <p:par>
                                <p:cTn id="34" presetID="22" presetClass="entr" presetSubtype="4"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par>
                                <p:cTn id="37" presetID="22" presetClass="entr" presetSubtype="4"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wipe(down)">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4" grpId="0" bldLvl="0" animBg="1"/>
      <p:bldP spid="15" grpId="0"/>
      <p:bldP spid="1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73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rPr>
              <a:t>中国共产党第八次全国代表大会</a:t>
            </a:r>
            <a:endParaRPr kumimoji="0" lang="zh-CN" altLang="en-US" sz="373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endParaRPr>
          </a:p>
        </p:txBody>
      </p:sp>
      <p:sp>
        <p:nvSpPr>
          <p:cNvPr id="5" name="矩形 4"/>
          <p:cNvSpPr/>
          <p:nvPr/>
        </p:nvSpPr>
        <p:spPr>
          <a:xfrm>
            <a:off x="5135893" y="2683271"/>
            <a:ext cx="6325063" cy="1527341"/>
          </a:xfrm>
          <a:prstGeom prst="rect">
            <a:avLst/>
          </a:prstGeom>
        </p:spPr>
        <p:txBody>
          <a:bodyPr wrap="square">
            <a:spAutoFit/>
          </a:bodyPr>
          <a:lstStyle/>
          <a:p>
            <a:pPr lvl="0" algn="just">
              <a:defRPr/>
            </a:pP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主要内容：</a:t>
            </a:r>
            <a:endParaRPr kumimoji="0" lang="en-US" altLang="zh-CN"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a:p>
            <a:pPr lvl="0" algn="just">
              <a:defRPr/>
            </a:pPr>
            <a:r>
              <a:rPr lang="en-US" altLang="zh-CN" sz="1865" b="1" dirty="0">
                <a:solidFill>
                  <a:srgbClr val="C00000"/>
                </a:solidFill>
                <a:latin typeface="微软雅黑" panose="020B0503020204020204" pitchFamily="34" charset="-122"/>
                <a:ea typeface="微软雅黑" panose="020B0503020204020204" pitchFamily="34" charset="-122"/>
              </a:rPr>
              <a:t>1</a:t>
            </a:r>
            <a:r>
              <a:rPr lang="zh-CN" altLang="en-US" sz="1865" b="1" dirty="0">
                <a:solidFill>
                  <a:srgbClr val="C00000"/>
                </a:solidFill>
                <a:latin typeface="微软雅黑" panose="020B0503020204020204" pitchFamily="34" charset="-122"/>
                <a:ea typeface="微软雅黑" panose="020B0503020204020204" pitchFamily="34" charset="-122"/>
              </a:rPr>
              <a:t>）提出了</a:t>
            </a:r>
            <a:r>
              <a:rPr lang="zh-CN" altLang="en-US" sz="1865" dirty="0">
                <a:solidFill>
                  <a:srgbClr val="5F0F05"/>
                </a:solidFill>
                <a:latin typeface="微软雅黑" panose="020B0503020204020204" pitchFamily="34" charset="-122"/>
                <a:ea typeface="微软雅黑" panose="020B0503020204020204" pitchFamily="34" charset="-122"/>
              </a:rPr>
              <a:t>集中力量把国家尽快地从落后的农业国变为先进的工业国</a:t>
            </a:r>
            <a:r>
              <a:rPr lang="zh-CN" altLang="en-US" sz="1865" b="1" dirty="0">
                <a:solidFill>
                  <a:srgbClr val="C00000"/>
                </a:solidFill>
                <a:latin typeface="微软雅黑" panose="020B0503020204020204" pitchFamily="34" charset="-122"/>
                <a:ea typeface="微软雅黑" panose="020B0503020204020204" pitchFamily="34" charset="-122"/>
              </a:rPr>
              <a:t>的主要任务。</a:t>
            </a:r>
            <a:endParaRPr lang="en-US" altLang="zh-CN" sz="1865" dirty="0">
              <a:solidFill>
                <a:srgbClr val="5F0F05"/>
              </a:solidFill>
              <a:latin typeface="微软雅黑" panose="020B0503020204020204" pitchFamily="34" charset="-122"/>
              <a:ea typeface="微软雅黑" panose="020B0503020204020204" pitchFamily="34" charset="-122"/>
            </a:endParaRPr>
          </a:p>
          <a:p>
            <a:pPr lvl="0" algn="just">
              <a:defRPr/>
            </a:pPr>
            <a:r>
              <a:rPr lang="en-US" altLang="zh-CN" sz="1865" b="1" dirty="0">
                <a:solidFill>
                  <a:srgbClr val="C00000"/>
                </a:solidFill>
                <a:latin typeface="微软雅黑" panose="020B0503020204020204" pitchFamily="34" charset="-122"/>
                <a:ea typeface="微软雅黑" panose="020B0503020204020204" pitchFamily="34" charset="-122"/>
              </a:rPr>
              <a:t>2</a:t>
            </a:r>
            <a:r>
              <a:rPr lang="zh-CN" altLang="en-US" sz="1865" b="1" dirty="0">
                <a:solidFill>
                  <a:srgbClr val="C00000"/>
                </a:solidFill>
                <a:latin typeface="微软雅黑" panose="020B0503020204020204" pitchFamily="34" charset="-122"/>
                <a:ea typeface="微软雅黑" panose="020B0503020204020204" pitchFamily="34" charset="-122"/>
              </a:rPr>
              <a:t>）着重提出了</a:t>
            </a:r>
            <a:r>
              <a:rPr lang="zh-CN" altLang="en-US" sz="1865" dirty="0">
                <a:solidFill>
                  <a:srgbClr val="5F0F05"/>
                </a:solidFill>
                <a:latin typeface="微软雅黑" panose="020B0503020204020204" pitchFamily="34" charset="-122"/>
                <a:ea typeface="微软雅黑" panose="020B0503020204020204" pitchFamily="34" charset="-122"/>
              </a:rPr>
              <a:t>坚持党的民主集中制，发展党内民主和人民民主，加强党和群众的联系</a:t>
            </a:r>
            <a:r>
              <a:rPr lang="zh-CN" altLang="en-US" sz="1865" b="1" dirty="0">
                <a:solidFill>
                  <a:srgbClr val="C00000"/>
                </a:solidFill>
                <a:latin typeface="微软雅黑" panose="020B0503020204020204" pitchFamily="34" charset="-122"/>
                <a:ea typeface="微软雅黑" panose="020B0503020204020204" pitchFamily="34" charset="-122"/>
              </a:rPr>
              <a:t>的建设问题。</a:t>
            </a:r>
            <a:endPar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p:txBody>
      </p:sp>
      <p:sp>
        <p:nvSpPr>
          <p:cNvPr id="6" name="矩形 5"/>
          <p:cNvSpPr/>
          <p:nvPr/>
        </p:nvSpPr>
        <p:spPr>
          <a:xfrm>
            <a:off x="5135893" y="4205529"/>
            <a:ext cx="6325063" cy="66633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历史意义：</a:t>
            </a:r>
            <a:r>
              <a:rPr lang="zh-CN" altLang="en-US" sz="1865" dirty="0">
                <a:solidFill>
                  <a:srgbClr val="5F0F05"/>
                </a:solidFill>
                <a:latin typeface="微软雅黑" panose="020B0503020204020204" pitchFamily="34" charset="-122"/>
                <a:ea typeface="微软雅黑" panose="020B0503020204020204" pitchFamily="34" charset="-122"/>
              </a:rPr>
              <a:t>正确地分析了行驶，制定了党在</a:t>
            </a:r>
            <a:r>
              <a:rPr lang="zh-CN" altLang="en-US" sz="1865" b="1" dirty="0">
                <a:solidFill>
                  <a:srgbClr val="C00000"/>
                </a:solidFill>
                <a:latin typeface="微软雅黑" panose="020B0503020204020204" pitchFamily="34" charset="-122"/>
                <a:ea typeface="微软雅黑" panose="020B0503020204020204" pitchFamily="34" charset="-122"/>
              </a:rPr>
              <a:t>政治上、思想上、组织上以及经济上</a:t>
            </a:r>
            <a:r>
              <a:rPr lang="zh-CN" altLang="en-US" sz="1865" dirty="0">
                <a:solidFill>
                  <a:srgbClr val="5F0F05"/>
                </a:solidFill>
                <a:latin typeface="微软雅黑" panose="020B0503020204020204" pitchFamily="34" charset="-122"/>
                <a:ea typeface="微软雅黑" panose="020B0503020204020204" pitchFamily="34" charset="-122"/>
              </a:rPr>
              <a:t>的一系列正确方针。</a:t>
            </a:r>
            <a:endParaRPr lang="zh-CN" altLang="en-US" sz="1865" dirty="0">
              <a:solidFill>
                <a:srgbClr val="5F0F05"/>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tretch>
            <a:fillRect/>
          </a:stretch>
        </p:blipFill>
        <p:spPr>
          <a:xfrm>
            <a:off x="731044" y="2654831"/>
            <a:ext cx="4239859" cy="2406351"/>
          </a:xfrm>
          <a:prstGeom prst="rect">
            <a:avLst/>
          </a:prstGeom>
        </p:spPr>
      </p:pic>
      <p:sp>
        <p:nvSpPr>
          <p:cNvPr id="10" name="矩形 9"/>
          <p:cNvSpPr>
            <a:spLocks noChangeAspect="1"/>
          </p:cNvSpPr>
          <p:nvPr/>
        </p:nvSpPr>
        <p:spPr>
          <a:xfrm>
            <a:off x="731044" y="5360827"/>
            <a:ext cx="4239859" cy="846399"/>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时间：</a:t>
            </a:r>
            <a:r>
              <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1956</a:t>
            </a: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年</a:t>
            </a:r>
            <a:r>
              <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9</a:t>
            </a: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月</a:t>
            </a:r>
            <a:r>
              <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15</a:t>
            </a: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日</a:t>
            </a:r>
            <a:r>
              <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-27</a:t>
            </a: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日</a:t>
            </a:r>
            <a:endPar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地点：北京</a:t>
            </a:r>
            <a:endPar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endParaRPr>
          </a:p>
        </p:txBody>
      </p:sp>
      <p:sp>
        <p:nvSpPr>
          <p:cNvPr id="11" name="矩形: 圆角 10"/>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延时符</a:t>
            </a:r>
            <a:endPar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2" name="矩形 11"/>
          <p:cNvSpPr/>
          <p:nvPr/>
        </p:nvSpPr>
        <p:spPr>
          <a:xfrm>
            <a:off x="1254821" y="311589"/>
            <a:ext cx="4977645" cy="6667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rPr>
              <a:t>全面建设社会主义时期</a:t>
            </a:r>
            <a:endPar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8829" y="4908913"/>
            <a:ext cx="2019300" cy="1392799"/>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5965" y="4908913"/>
            <a:ext cx="1897136" cy="138962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5356" y="4914383"/>
            <a:ext cx="1782763" cy="1384156"/>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750" fill="hold"/>
                                        <p:tgtEl>
                                          <p:spTgt spid="7"/>
                                        </p:tgtEl>
                                        <p:attrNameLst>
                                          <p:attrName>ppt_x</p:attrName>
                                        </p:attrNameLst>
                                      </p:cBhvr>
                                      <p:tavLst>
                                        <p:tav tm="0">
                                          <p:val>
                                            <p:strVal val="0-#ppt_w/2"/>
                                          </p:val>
                                        </p:tav>
                                        <p:tav tm="100000">
                                          <p:val>
                                            <p:strVal val="#ppt_x"/>
                                          </p:val>
                                        </p:tav>
                                      </p:tavLst>
                                    </p:anim>
                                    <p:anim calcmode="lin" valueType="num">
                                      <p:cBhvr additive="base">
                                        <p:cTn id="14" dur="750" fill="hold"/>
                                        <p:tgtEl>
                                          <p:spTgt spid="7"/>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750" fill="hold"/>
                                        <p:tgtEl>
                                          <p:spTgt spid="10"/>
                                        </p:tgtEl>
                                        <p:attrNameLst>
                                          <p:attrName>ppt_x</p:attrName>
                                        </p:attrNameLst>
                                      </p:cBhvr>
                                      <p:tavLst>
                                        <p:tav tm="0">
                                          <p:val>
                                            <p:strVal val="0-#ppt_w/2"/>
                                          </p:val>
                                        </p:tav>
                                        <p:tav tm="100000">
                                          <p:val>
                                            <p:strVal val="#ppt_x"/>
                                          </p:val>
                                        </p:tav>
                                      </p:tavLst>
                                    </p:anim>
                                    <p:anim calcmode="lin" valueType="num">
                                      <p:cBhvr additive="base">
                                        <p:cTn id="18" dur="750" fill="hold"/>
                                        <p:tgtEl>
                                          <p:spTgt spid="10"/>
                                        </p:tgtEl>
                                        <p:attrNameLst>
                                          <p:attrName>ppt_y</p:attrName>
                                        </p:attrNameLst>
                                      </p:cBhvr>
                                      <p:tavLst>
                                        <p:tav tm="0">
                                          <p:val>
                                            <p:strVal val="#ppt_y"/>
                                          </p:val>
                                        </p:tav>
                                        <p:tav tm="100000">
                                          <p:val>
                                            <p:strVal val="#ppt_y"/>
                                          </p:val>
                                        </p:tav>
                                      </p:tavLst>
                                    </p:anim>
                                  </p:childTnLst>
                                </p:cTn>
                              </p:par>
                              <p:par>
                                <p:cTn id="19" presetID="22" presetClass="entr" presetSubtype="8" fill="hold" grpId="0" nodeType="withEffect">
                                  <p:stCondLst>
                                    <p:cond delay="15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1000"/>
                                        <p:tgtEl>
                                          <p:spTgt spid="5"/>
                                        </p:tgtEl>
                                      </p:cBhvr>
                                    </p:animEffect>
                                  </p:childTnLst>
                                </p:cTn>
                              </p:par>
                              <p:par>
                                <p:cTn id="22" presetID="22" presetClass="entr" presetSubtype="8" fill="hold" grpId="0" nodeType="withEffect">
                                  <p:stCondLst>
                                    <p:cond delay="30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1000"/>
                                        <p:tgtEl>
                                          <p:spTgt spid="6"/>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500"/>
                                        <p:tgtEl>
                                          <p:spTgt spid="11"/>
                                        </p:tgtEl>
                                      </p:cBhvr>
                                    </p:animEffect>
                                  </p:childTnLst>
                                </p:cTn>
                              </p:par>
                              <p:par>
                                <p:cTn id="29" presetID="2" presetClass="entr" presetSubtype="4"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6" grpId="0"/>
      <p:bldP spid="10" grpId="0" bldLvl="0" animBg="1"/>
      <p:bldP spid="11"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2149101" y="2903181"/>
            <a:ext cx="7802136" cy="923330"/>
          </a:xfrm>
          <a:prstGeom prst="rect">
            <a:avLst/>
          </a:prstGeom>
          <a:noFill/>
        </p:spPr>
        <p:txBody>
          <a:bodyPr wrap="none" rtlCol="0">
            <a:spAutoFit/>
          </a:bodyPr>
          <a:lstStyle/>
          <a:p>
            <a:r>
              <a:rPr lang="zh-CN" altLang="en-US" sz="5400" dirty="0">
                <a:solidFill>
                  <a:srgbClr val="C00000"/>
                </a:solidFill>
                <a:latin typeface="TypeLand 康熙字典體試用版" pitchFamily="50" charset="-120"/>
                <a:ea typeface="TypeLand 康熙字典體試用版" pitchFamily="50" charset="-120"/>
              </a:rPr>
              <a:t>党史发展脉络及学习意义</a:t>
            </a:r>
            <a:endParaRPr lang="zh-CN" altLang="en-US" sz="5400" dirty="0">
              <a:solidFill>
                <a:srgbClr val="C00000"/>
              </a:solidFill>
              <a:latin typeface="TypeLand 康熙字典體試用版" pitchFamily="50" charset="-120"/>
              <a:ea typeface="TypeLand 康熙字典體試用版" pitchFamily="50" charset="-120"/>
            </a:endParaRPr>
          </a:p>
        </p:txBody>
      </p:sp>
      <p:pic>
        <p:nvPicPr>
          <p:cNvPr id="5" name="图片 4"/>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5800"/>
                    </a14:imgEffect>
                  </a14:imgLayer>
                </a14:imgProps>
              </a:ext>
            </a:extLst>
          </a:blip>
          <a:stretch>
            <a:fillRect/>
          </a:stretch>
        </p:blipFill>
        <p:spPr>
          <a:xfrm>
            <a:off x="0" y="3600542"/>
            <a:ext cx="12192000" cy="3257458"/>
          </a:xfrm>
          <a:prstGeom prst="rect">
            <a:avLst/>
          </a:prstGeom>
        </p:spPr>
      </p:pic>
      <p:grpSp>
        <p:nvGrpSpPr>
          <p:cNvPr id="6" name="组合 5"/>
          <p:cNvGrpSpPr/>
          <p:nvPr/>
        </p:nvGrpSpPr>
        <p:grpSpPr>
          <a:xfrm>
            <a:off x="5195999" y="811651"/>
            <a:ext cx="1800000" cy="1800000"/>
            <a:chOff x="3851921" y="107991"/>
            <a:chExt cx="1792566" cy="1792567"/>
          </a:xfrm>
        </p:grpSpPr>
        <p:sp>
          <p:nvSpPr>
            <p:cNvPr id="7"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任意多边形 7"/>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355"/>
                    </a14:imgEffect>
                  </a14:imgLayer>
                </a14:imgProps>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9" name="矩形: 圆角 8"/>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26" presetClass="emph" presetSubtype="0" fill="hold" nodeType="withEffect">
                                  <p:stCondLst>
                                    <p:cond delay="1500"/>
                                  </p:stCondLst>
                                  <p:childTnLst>
                                    <p:animEffect transition="out" filter="fade">
                                      <p:cBhvr>
                                        <p:cTn id="19" dur="500" tmFilter="0, 0; .2, .5; .8, .5; 1, 0"/>
                                        <p:tgtEl>
                                          <p:spTgt spid="6"/>
                                        </p:tgtEl>
                                      </p:cBhvr>
                                    </p:animEffect>
                                    <p:animScale>
                                      <p:cBhvr>
                                        <p:cTn id="20" dur="250" autoRev="1" fill="hold"/>
                                        <p:tgtEl>
                                          <p:spTgt spid="6"/>
                                        </p:tgtEl>
                                      </p:cBhvr>
                                      <p:by x="105000" y="105000"/>
                                    </p:animScale>
                                  </p:childTnLst>
                                </p:cTn>
                              </p:par>
                              <p:par>
                                <p:cTn id="21" presetID="23" presetClass="entr" presetSubtype="528" fill="hold" grpId="0" nodeType="withEffect">
                                  <p:stCondLst>
                                    <p:cond delay="1500"/>
                                  </p:stCondLst>
                                  <p:iterate type="lt">
                                    <p:tmPct val="5000"/>
                                  </p:iterate>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ppt_x</p:attrName>
                                        </p:attrNameLst>
                                      </p:cBhvr>
                                      <p:tavLst>
                                        <p:tav tm="0">
                                          <p:val>
                                            <p:fltVal val="0.5"/>
                                          </p:val>
                                        </p:tav>
                                        <p:tav tm="100000">
                                          <p:val>
                                            <p:strVal val="#ppt_x"/>
                                          </p:val>
                                        </p:tav>
                                      </p:tavLst>
                                    </p:anim>
                                    <p:anim calcmode="lin" valueType="num">
                                      <p:cBhvr>
                                        <p:cTn id="26" dur="1000" fill="hold"/>
                                        <p:tgtEl>
                                          <p:spTgt spid="13"/>
                                        </p:tgtEl>
                                        <p:attrNameLst>
                                          <p:attrName>ppt_y</p:attrName>
                                        </p:attrNameLst>
                                      </p:cBhvr>
                                      <p:tavLst>
                                        <p:tav tm="0">
                                          <p:val>
                                            <p:fltVal val="0.5"/>
                                          </p:val>
                                        </p:tav>
                                        <p:tav tm="100000">
                                          <p:val>
                                            <p:strVal val="#ppt_y"/>
                                          </p:val>
                                        </p:tav>
                                      </p:tavLst>
                                    </p:anim>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54820" y="278937"/>
            <a:ext cx="3539752" cy="6667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rPr>
              <a:t>文化大革命时期</a:t>
            </a:r>
            <a:endPar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endParaRPr>
          </a:p>
        </p:txBody>
      </p:sp>
      <p:sp>
        <p:nvSpPr>
          <p:cNvPr id="3" name="矩形 2"/>
          <p:cNvSpPr/>
          <p:nvPr/>
        </p:nvSpPr>
        <p:spPr>
          <a:xfrm>
            <a:off x="4704572" y="2514305"/>
            <a:ext cx="4497860" cy="238834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文化大革命是党史上的一个</a:t>
            </a: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特殊时期</a:t>
            </a: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a:t>
            </a:r>
            <a:endParaRPr kumimoji="0" lang="en-US" altLang="zh-CN"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其主要特点是：</a:t>
            </a: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全局性的“左”倾严重错误始终占支配地位</a:t>
            </a:r>
            <a:r>
              <a:rPr kumimoji="0" lang="zh-CN" altLang="en-US" sz="1865" b="1"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a:t>
            </a:r>
            <a:endPar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一方面，</a:t>
            </a: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是党内关于社会主义社会阶级斗争问题上的“左”倾思潮恶性发展的结果。</a:t>
            </a:r>
            <a:endPar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另一方面，</a:t>
            </a: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一大批党和国家领导人惨遭批斗、打击，一大批知识分子挨整。全国“斗”、“批”、“改”运动普遍</a:t>
            </a:r>
            <a:r>
              <a:rPr lang="zh-CN" altLang="en-US" sz="1865" dirty="0">
                <a:solidFill>
                  <a:srgbClr val="5F0F05"/>
                </a:solidFill>
                <a:latin typeface="微软雅黑" panose="020B0503020204020204" pitchFamily="34" charset="-122"/>
                <a:ea typeface="微软雅黑" panose="020B0503020204020204" pitchFamily="34" charset="-122"/>
              </a:rPr>
              <a:t>掀起。</a:t>
            </a:r>
            <a:endParaRPr kumimoji="0" lang="en-US" altLang="zh-CN"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p:txBody>
      </p:sp>
      <p:pic>
        <p:nvPicPr>
          <p:cNvPr id="4" name="图片 3"/>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911424" y="1790890"/>
            <a:ext cx="3535488" cy="2152629"/>
          </a:xfrm>
          <a:prstGeom prst="rect">
            <a:avLst/>
          </a:prstGeom>
        </p:spPr>
      </p:pic>
      <p:pic>
        <p:nvPicPr>
          <p:cNvPr id="5" name="图片 4"/>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a:xfrm>
            <a:off x="911424" y="4221422"/>
            <a:ext cx="3535488" cy="2152629"/>
          </a:xfrm>
          <a:prstGeom prst="rect">
            <a:avLst/>
          </a:prstGeom>
        </p:spPr>
      </p:pic>
      <p:grpSp>
        <p:nvGrpSpPr>
          <p:cNvPr id="9" name="组合 8"/>
          <p:cNvGrpSpPr/>
          <p:nvPr/>
        </p:nvGrpSpPr>
        <p:grpSpPr>
          <a:xfrm>
            <a:off x="4962226" y="5159020"/>
            <a:ext cx="6318350" cy="1219200"/>
            <a:chOff x="3661208" y="3866259"/>
            <a:chExt cx="5004012" cy="914279"/>
          </a:xfrm>
        </p:grpSpPr>
        <p:sp>
          <p:nvSpPr>
            <p:cNvPr id="8" name="矩形 7"/>
            <p:cNvSpPr>
              <a:spLocks noChangeAspect="1"/>
            </p:cNvSpPr>
            <p:nvPr/>
          </p:nvSpPr>
          <p:spPr>
            <a:xfrm>
              <a:off x="3661208" y="3866259"/>
              <a:ext cx="5004012" cy="91427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endParaRPr>
            </a:p>
          </p:txBody>
        </p:sp>
        <p:sp>
          <p:nvSpPr>
            <p:cNvPr id="6" name="矩形 5"/>
            <p:cNvSpPr/>
            <p:nvPr/>
          </p:nvSpPr>
          <p:spPr>
            <a:xfrm>
              <a:off x="3726179" y="3954066"/>
              <a:ext cx="4608512" cy="7157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总之，文化大革命是一场由党内的最高领导者发动的，被林彪、江青反革命集团所利用的，给党和人民事业带来深重灾难的一场内乱。</a:t>
              </a:r>
              <a:endPar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endParaRPr>
            </a:p>
          </p:txBody>
        </p:sp>
      </p:grpSp>
      <p:sp>
        <p:nvSpPr>
          <p:cNvPr id="7" name="Rectangle 2"/>
          <p:cNvSpPr/>
          <p:nvPr/>
        </p:nvSpPr>
        <p:spPr>
          <a:xfrm>
            <a:off x="4704572" y="1698980"/>
            <a:ext cx="3281269" cy="697285"/>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itchFamily="2" charset="-122"/>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373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j-cs"/>
              </a:rPr>
              <a:t>文化大革命</a:t>
            </a:r>
            <a:endParaRPr kumimoji="0" lang="zh-CN" altLang="en-US" sz="373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j-cs"/>
            </a:endParaRPr>
          </a:p>
        </p:txBody>
      </p:sp>
      <p:sp>
        <p:nvSpPr>
          <p:cNvPr id="10" name="矩形: 圆角 9"/>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延时符</a:t>
            </a:r>
            <a:endPar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pic>
        <p:nvPicPr>
          <p:cNvPr id="14" name="图片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1032" y="2621279"/>
            <a:ext cx="2508537" cy="2034541"/>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up)">
                                      <p:cBhvr>
                                        <p:cTn id="13" dur="1000"/>
                                        <p:tgtEl>
                                          <p:spTgt spid="3"/>
                                        </p:tgtEl>
                                      </p:cBhvr>
                                    </p:animEffect>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ppt_x"/>
                                          </p:val>
                                        </p:tav>
                                        <p:tav tm="100000">
                                          <p:val>
                                            <p:strVal val="#ppt_x"/>
                                          </p:val>
                                        </p:tav>
                                      </p:tavLst>
                                    </p:anim>
                                    <p:anim calcmode="lin" valueType="num">
                                      <p:cBhvr additive="base">
                                        <p:cTn id="18" dur="75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10"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500"/>
                                        <p:tgtEl>
                                          <p:spTgt spid="10"/>
                                        </p:tgtEl>
                                      </p:cBhvr>
                                    </p:animEffect>
                                  </p:childTnLst>
                                </p:cTn>
                              </p:par>
                            </p:childTnLst>
                          </p:cTn>
                        </p:par>
                        <p:par>
                          <p:cTn id="23" fill="hold">
                            <p:stCondLst>
                              <p:cond delay="4500"/>
                            </p:stCondLst>
                            <p:childTnLst>
                              <p:par>
                                <p:cTn id="24" presetID="23" presetClass="entr" presetSubtype="272"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p:cTn id="26" dur="750" fill="hold"/>
                                        <p:tgtEl>
                                          <p:spTgt spid="4"/>
                                        </p:tgtEl>
                                        <p:attrNameLst>
                                          <p:attrName>ppt_w</p:attrName>
                                        </p:attrNameLst>
                                      </p:cBhvr>
                                      <p:tavLst>
                                        <p:tav tm="0">
                                          <p:val>
                                            <p:strVal val="2/3*#ppt_w"/>
                                          </p:val>
                                        </p:tav>
                                        <p:tav tm="100000">
                                          <p:val>
                                            <p:strVal val="#ppt_w"/>
                                          </p:val>
                                        </p:tav>
                                      </p:tavLst>
                                    </p:anim>
                                    <p:anim calcmode="lin" valueType="num">
                                      <p:cBhvr>
                                        <p:cTn id="27" dur="750" fill="hold"/>
                                        <p:tgtEl>
                                          <p:spTgt spid="4"/>
                                        </p:tgtEl>
                                        <p:attrNameLst>
                                          <p:attrName>ppt_h</p:attrName>
                                        </p:attrNameLst>
                                      </p:cBhvr>
                                      <p:tavLst>
                                        <p:tav tm="0">
                                          <p:val>
                                            <p:strVal val="2/3*#ppt_h"/>
                                          </p:val>
                                        </p:tav>
                                        <p:tav tm="100000">
                                          <p:val>
                                            <p:strVal val="#ppt_h"/>
                                          </p:val>
                                        </p:tav>
                                      </p:tavLst>
                                    </p:anim>
                                  </p:childTnLst>
                                </p:cTn>
                              </p:par>
                              <p:par>
                                <p:cTn id="28" presetID="2" presetClass="entr" presetSubtype="2"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1+#ppt_w/2"/>
                                          </p:val>
                                        </p:tav>
                                        <p:tav tm="100000">
                                          <p:val>
                                            <p:strVal val="#ppt_x"/>
                                          </p:val>
                                        </p:tav>
                                      </p:tavLst>
                                    </p:anim>
                                    <p:anim calcmode="lin" valueType="num">
                                      <p:cBhvr additive="base">
                                        <p:cTn id="31" dur="500" fill="hold"/>
                                        <p:tgtEl>
                                          <p:spTgt spid="14"/>
                                        </p:tgtEl>
                                        <p:attrNameLst>
                                          <p:attrName>ppt_y</p:attrName>
                                        </p:attrNameLst>
                                      </p:cBhvr>
                                      <p:tavLst>
                                        <p:tav tm="0">
                                          <p:val>
                                            <p:strVal val="#ppt_y"/>
                                          </p:val>
                                        </p:tav>
                                        <p:tav tm="100000">
                                          <p:val>
                                            <p:strVal val="#ppt_y"/>
                                          </p:val>
                                        </p:tav>
                                      </p:tavLst>
                                    </p:anim>
                                  </p:childTnLst>
                                </p:cTn>
                              </p:par>
                              <p:par>
                                <p:cTn id="32" presetID="23" presetClass="entr" presetSubtype="272"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750" fill="hold"/>
                                        <p:tgtEl>
                                          <p:spTgt spid="5"/>
                                        </p:tgtEl>
                                        <p:attrNameLst>
                                          <p:attrName>ppt_w</p:attrName>
                                        </p:attrNameLst>
                                      </p:cBhvr>
                                      <p:tavLst>
                                        <p:tav tm="0">
                                          <p:val>
                                            <p:strVal val="2/3*#ppt_w"/>
                                          </p:val>
                                        </p:tav>
                                        <p:tav tm="100000">
                                          <p:val>
                                            <p:strVal val="#ppt_w"/>
                                          </p:val>
                                        </p:tav>
                                      </p:tavLst>
                                    </p:anim>
                                    <p:anim calcmode="lin" valueType="num">
                                      <p:cBhvr>
                                        <p:cTn id="35" dur="750" fill="hold"/>
                                        <p:tgtEl>
                                          <p:spTgt spid="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0"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56720" y="2665329"/>
            <a:ext cx="6395375" cy="15273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大会</a:t>
            </a: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对毛泽东思想作了歪曲的阐述</a:t>
            </a: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a:t>
            </a: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砍掉了原党章中党员权利一节</a:t>
            </a:r>
            <a:r>
              <a:rPr lang="zh-CN" altLang="en-US" sz="1865" dirty="0">
                <a:solidFill>
                  <a:srgbClr val="5F0F05"/>
                </a:solidFill>
                <a:latin typeface="微软雅黑" panose="020B0503020204020204" pitchFamily="34" charset="-122"/>
                <a:ea typeface="微软雅黑" panose="020B0503020204020204" pitchFamily="34" charset="-122"/>
              </a:rPr>
              <a:t>。</a:t>
            </a:r>
            <a:endParaRPr lang="en-US" altLang="zh-CN" sz="1865" dirty="0">
              <a:solidFill>
                <a:srgbClr val="5F0F05"/>
              </a:solidFill>
              <a:latin typeface="微软雅黑" panose="020B0503020204020204" pitchFamily="34" charset="-122"/>
              <a:ea typeface="微软雅黑" panose="020B0503020204020204" pitchFamily="34"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九大自始至终被</a:t>
            </a: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强烈的个人崇拜</a:t>
            </a: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和</a:t>
            </a: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“左”倾狂热气氛</a:t>
            </a: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所笼罩。</a:t>
            </a:r>
            <a:endParaRPr kumimoji="0" lang="en-US" altLang="zh-CN"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实践证明，</a:t>
            </a: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九大的思想上、政治上和组织上的指导方针都是错误的。</a:t>
            </a:r>
            <a:endPar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pic>
        <p:nvPicPr>
          <p:cNvPr id="5" name="图片 4"/>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731045" y="2531415"/>
            <a:ext cx="3994985" cy="2433756"/>
          </a:xfrm>
          <a:prstGeom prst="rect">
            <a:avLst/>
          </a:prstGeom>
        </p:spPr>
      </p:pic>
      <p:sp>
        <p:nvSpPr>
          <p:cNvPr id="7" name="矩形 6"/>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73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rPr>
              <a:t>中国共产党第九次全国代表大会</a:t>
            </a:r>
            <a:endParaRPr kumimoji="0" lang="zh-CN" altLang="en-US" sz="373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a:spLocks noChangeAspect="1"/>
          </p:cNvSpPr>
          <p:nvPr/>
        </p:nvSpPr>
        <p:spPr>
          <a:xfrm>
            <a:off x="731044" y="5141401"/>
            <a:ext cx="3994985" cy="846399"/>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时间：</a:t>
            </a:r>
            <a:r>
              <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1969</a:t>
            </a: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年</a:t>
            </a:r>
            <a:r>
              <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4</a:t>
            </a: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月</a:t>
            </a:r>
            <a:r>
              <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1</a:t>
            </a: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日</a:t>
            </a:r>
            <a:r>
              <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-24</a:t>
            </a: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日</a:t>
            </a:r>
            <a:endPar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地点：北京</a:t>
            </a:r>
            <a:endPar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endParaRPr>
          </a:p>
        </p:txBody>
      </p:sp>
      <p:sp>
        <p:nvSpPr>
          <p:cNvPr id="9" name="矩形 8"/>
          <p:cNvSpPr>
            <a:spLocks noChangeAspect="1"/>
          </p:cNvSpPr>
          <p:nvPr/>
        </p:nvSpPr>
        <p:spPr>
          <a:xfrm>
            <a:off x="4847860" y="2531415"/>
            <a:ext cx="6613095" cy="1661255"/>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373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endParaRPr>
          </a:p>
        </p:txBody>
      </p:sp>
      <p:sp>
        <p:nvSpPr>
          <p:cNvPr id="10" name="矩形: 圆角 9"/>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延时符</a:t>
            </a:r>
            <a:endPar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1" name="矩形 10"/>
          <p:cNvSpPr/>
          <p:nvPr/>
        </p:nvSpPr>
        <p:spPr>
          <a:xfrm>
            <a:off x="1254820" y="278937"/>
            <a:ext cx="3539752" cy="6667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rPr>
              <a:t>文化大革命时期</a:t>
            </a:r>
            <a:endPar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080" y="4425645"/>
            <a:ext cx="3473180" cy="2159160"/>
          </a:xfrm>
          <a:prstGeom prst="rect">
            <a:avLst/>
          </a:prstGeom>
        </p:spPr>
      </p:pic>
      <p:pic>
        <p:nvPicPr>
          <p:cNvPr id="12" name="图片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03664" y="4425644"/>
            <a:ext cx="2657291" cy="2159159"/>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10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750"/>
                                        <p:tgtEl>
                                          <p:spTgt spid="5"/>
                                        </p:tgtEl>
                                      </p:cBhvr>
                                    </p:animEffect>
                                  </p:childTnLst>
                                </p:cTn>
                              </p:par>
                              <p:par>
                                <p:cTn id="21" presetID="22" presetClass="entr" presetSubtype="4"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par>
                                <p:cTn id="24" presetID="22" presetClass="entr" presetSubtype="2"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750"/>
                                        <p:tgtEl>
                                          <p:spTgt spid="8"/>
                                        </p:tgtEl>
                                      </p:cBhvr>
                                    </p:animEffect>
                                  </p:childTnLst>
                                </p:cTn>
                              </p:par>
                              <p:par>
                                <p:cTn id="27" presetID="2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500"/>
                                        <p:tgtEl>
                                          <p:spTgt spid="12"/>
                                        </p:tgtEl>
                                      </p:cBhvr>
                                    </p:animEffect>
                                  </p:childTnLst>
                                </p:cTn>
                              </p:par>
                            </p:childTnLst>
                          </p:cTn>
                        </p:par>
                        <p:par>
                          <p:cTn id="30" fill="hold">
                            <p:stCondLst>
                              <p:cond delay="3000"/>
                            </p:stCondLst>
                            <p:childTnLst>
                              <p:par>
                                <p:cTn id="31" presetID="10" presetClass="entr" presetSubtype="0"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ldLvl="0" animBg="1"/>
      <p:bldP spid="8" grpId="0" bldLvl="0" animBg="1"/>
      <p:bldP spid="9" grpId="0" bldLvl="0" animBg="1"/>
      <p:bldP spid="10"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42645" y="2549509"/>
            <a:ext cx="6997137" cy="15273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十大党章</a:t>
            </a: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在“左”倾错误方面的新发展</a:t>
            </a: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，主要是</a:t>
            </a: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充实所谓两条路线斗争经验的内容</a:t>
            </a: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，片面提出</a:t>
            </a: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“反潮流”原则</a:t>
            </a: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，要求党员要具有反潮流的精神等。</a:t>
            </a:r>
            <a:endPar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一些在“文化大革命”中遭到打击</a:t>
            </a:r>
            <a:r>
              <a:rPr lang="zh-CN" altLang="en-US" sz="1865" dirty="0">
                <a:solidFill>
                  <a:srgbClr val="5F0F05"/>
                </a:solidFill>
                <a:latin typeface="微软雅黑" panose="020B0503020204020204" pitchFamily="34" charset="-122"/>
                <a:ea typeface="微软雅黑" panose="020B0503020204020204" pitchFamily="34" charset="-122"/>
              </a:rPr>
              <a:t>的</a:t>
            </a:r>
            <a:r>
              <a:rPr kumimoji="0" lang="zh-CN" altLang="en-US" sz="1865" b="0" i="0" u="none" strike="noStrike" kern="1200" cap="none" spc="0" normalizeH="0" baseline="0" noProof="0" dirty="0">
                <a:ln>
                  <a:noFill/>
                </a:ln>
                <a:solidFill>
                  <a:srgbClr val="5F0F05"/>
                </a:solidFill>
                <a:effectLst/>
                <a:uLnTx/>
                <a:uFillTx/>
                <a:latin typeface="微软雅黑" panose="020B0503020204020204" pitchFamily="34" charset="-122"/>
                <a:ea typeface="微软雅黑" panose="020B0503020204020204" pitchFamily="34" charset="-122"/>
                <a:cs typeface="+mn-cs"/>
              </a:rPr>
              <a:t>老干部入选中央委员，</a:t>
            </a:r>
            <a:r>
              <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rPr>
              <a:t>反映了党内健康力量的增强。 </a:t>
            </a:r>
            <a:endParaRPr kumimoji="0" lang="zh-CN" altLang="en-US" sz="186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pic>
        <p:nvPicPr>
          <p:cNvPr id="5" name="图片 4"/>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tretch>
            <a:fillRect/>
          </a:stretch>
        </p:blipFill>
        <p:spPr>
          <a:xfrm>
            <a:off x="8100623" y="2549509"/>
            <a:ext cx="3348732" cy="2275349"/>
          </a:xfrm>
          <a:prstGeom prst="rect">
            <a:avLst/>
          </a:prstGeom>
        </p:spPr>
      </p:pic>
      <p:sp>
        <p:nvSpPr>
          <p:cNvPr id="7" name="矩形 6"/>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373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rPr>
              <a:t>中国共产党第十次全国代表大会</a:t>
            </a:r>
            <a:endParaRPr kumimoji="0" lang="zh-CN" altLang="en-US" sz="3735" b="1" i="0" u="none" strike="noStrike" kern="1200" cap="none" spc="0" normalizeH="0" baseline="0" noProof="0" dirty="0">
              <a:ln>
                <a:noFill/>
              </a:ln>
              <a:solidFill>
                <a:srgbClr val="FFF8E6"/>
              </a:solidFill>
              <a:effectLst/>
              <a:uLnTx/>
              <a:uFillTx/>
              <a:latin typeface="微软雅黑" panose="020B0503020204020204" pitchFamily="34" charset="-122"/>
              <a:ea typeface="微软雅黑" panose="020B0503020204020204" pitchFamily="34" charset="-122"/>
              <a:cs typeface="+mn-cs"/>
            </a:endParaRPr>
          </a:p>
        </p:txBody>
      </p:sp>
      <p:sp>
        <p:nvSpPr>
          <p:cNvPr id="8" name="矩形 7"/>
          <p:cNvSpPr>
            <a:spLocks noChangeAspect="1"/>
          </p:cNvSpPr>
          <p:nvPr/>
        </p:nvSpPr>
        <p:spPr>
          <a:xfrm>
            <a:off x="8112225" y="5075789"/>
            <a:ext cx="3348732" cy="1117327"/>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时间：</a:t>
            </a:r>
            <a:r>
              <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1973</a:t>
            </a: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年</a:t>
            </a:r>
            <a:r>
              <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8</a:t>
            </a: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月</a:t>
            </a:r>
            <a:r>
              <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24</a:t>
            </a: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日</a:t>
            </a:r>
            <a:r>
              <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-28</a:t>
            </a: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日</a:t>
            </a:r>
            <a:endPar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rPr>
              <a:t>地点：北京</a:t>
            </a:r>
            <a:endParaRPr kumimoji="0" lang="en-US" altLang="zh-CN" sz="1865" b="0" i="0" u="none" strike="noStrike" kern="1200" cap="none" spc="0" normalizeH="0" baseline="0" noProof="0" dirty="0">
              <a:ln>
                <a:noFill/>
              </a:ln>
              <a:solidFill>
                <a:srgbClr val="FFF2CD"/>
              </a:solidFill>
              <a:effectLst/>
              <a:uLnTx/>
              <a:uFillTx/>
              <a:latin typeface="微软雅黑" panose="020B0503020204020204" pitchFamily="34" charset="-122"/>
              <a:ea typeface="微软雅黑" panose="020B0503020204020204" pitchFamily="34" charset="-122"/>
              <a:cs typeface="+mn-cs"/>
            </a:endParaRPr>
          </a:p>
        </p:txBody>
      </p:sp>
      <p:sp>
        <p:nvSpPr>
          <p:cNvPr id="10" name="矩形: 圆角 9"/>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rPr>
              <a:t>延时符</a:t>
            </a:r>
            <a:endParaRPr kumimoji="0" lang="zh-CN" altLang="en-US" sz="24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9" name="矩形 8"/>
          <p:cNvSpPr/>
          <p:nvPr/>
        </p:nvSpPr>
        <p:spPr>
          <a:xfrm>
            <a:off x="1254820" y="278937"/>
            <a:ext cx="3539752" cy="6667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rPr>
              <a:t>文化大革命时期</a:t>
            </a:r>
            <a:endParaRPr kumimoji="0" lang="zh-CN" altLang="en-US" sz="3600" b="0" i="0" u="none" strike="noStrike" kern="1200" cap="none" spc="0" normalizeH="0" baseline="0" noProof="0" dirty="0">
              <a:ln>
                <a:noFill/>
              </a:ln>
              <a:solidFill>
                <a:srgbClr val="C00000"/>
              </a:solidFill>
              <a:effectLst/>
              <a:uLnTx/>
              <a:uFillTx/>
              <a:latin typeface="TypeLand 康熙字典體試用版" pitchFamily="50" charset="-120"/>
              <a:ea typeface="TypeLand 康熙字典體試用版" pitchFamily="50" charset="-120"/>
              <a:cs typeface="+mn-cs"/>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503" y="4386942"/>
            <a:ext cx="3332857" cy="192453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5803" y="4386943"/>
            <a:ext cx="3213979" cy="1924538"/>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1000"/>
                                        <p:tgtEl>
                                          <p:spTgt spid="4"/>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500"/>
                                        <p:tgtEl>
                                          <p:spTgt spid="10"/>
                                        </p:tgtEl>
                                      </p:cBhvr>
                                    </p:animEffect>
                                  </p:childTnLst>
                                </p:cTn>
                              </p:par>
                            </p:childTnLst>
                          </p:cTn>
                        </p:par>
                        <p:par>
                          <p:cTn id="18" fill="hold">
                            <p:stCondLst>
                              <p:cond delay="3500"/>
                            </p:stCondLst>
                            <p:childTnLst>
                              <p:par>
                                <p:cTn id="19" presetID="16" presetClass="entr" presetSubtype="21"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75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75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barn(inVertical)">
                                      <p:cBhvr>
                                        <p:cTn id="27" dur="500"/>
                                        <p:tgtEl>
                                          <p:spTgt spid="3"/>
                                        </p:tgtEl>
                                      </p:cBhvr>
                                    </p:animEffect>
                                  </p:childTnLst>
                                </p:cTn>
                              </p:par>
                              <p:par>
                                <p:cTn id="28" presetID="16" presetClass="entr" presetSubtype="21"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ldLvl="0" animBg="1"/>
      <p:bldP spid="8" grpId="0" bldLvl="0" animBg="1"/>
      <p:bldP spid="10" grpId="0" bldLvl="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1719685" y="2814690"/>
            <a:ext cx="8752628" cy="1754326"/>
          </a:xfrm>
          <a:prstGeom prst="rect">
            <a:avLst/>
          </a:prstGeom>
          <a:noFill/>
        </p:spPr>
        <p:txBody>
          <a:bodyPr wrap="square" rtlCol="0">
            <a:spAutoFit/>
          </a:bodyPr>
          <a:lstStyle/>
          <a:p>
            <a:pPr algn="ctr"/>
            <a:r>
              <a:rPr lang="zh-CN" altLang="en-US" sz="5400" dirty="0">
                <a:solidFill>
                  <a:srgbClr val="C00000"/>
                </a:solidFill>
                <a:latin typeface="TypeLand 康熙字典體試用版" pitchFamily="50" charset="-120"/>
                <a:ea typeface="TypeLand 康熙字典體試用版" pitchFamily="50" charset="-120"/>
              </a:rPr>
              <a:t>改革开放和社会主义现代化建设时期</a:t>
            </a:r>
            <a:endParaRPr lang="zh-CN" altLang="en-US" sz="5400" dirty="0">
              <a:solidFill>
                <a:srgbClr val="C00000"/>
              </a:solidFill>
              <a:latin typeface="TypeLand 康熙字典體試用版" pitchFamily="50" charset="-120"/>
              <a:ea typeface="TypeLand 康熙字典體試用版" pitchFamily="50" charset="-120"/>
            </a:endParaRPr>
          </a:p>
        </p:txBody>
      </p:sp>
      <p:pic>
        <p:nvPicPr>
          <p:cNvPr id="5" name="图片 4"/>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5800"/>
                    </a14:imgEffect>
                  </a14:imgLayer>
                </a14:imgProps>
              </a:ext>
            </a:extLst>
          </a:blip>
          <a:stretch>
            <a:fillRect/>
          </a:stretch>
        </p:blipFill>
        <p:spPr>
          <a:xfrm>
            <a:off x="0" y="3600542"/>
            <a:ext cx="12192000" cy="3257458"/>
          </a:xfrm>
          <a:prstGeom prst="rect">
            <a:avLst/>
          </a:prstGeom>
        </p:spPr>
      </p:pic>
      <p:grpSp>
        <p:nvGrpSpPr>
          <p:cNvPr id="6" name="组合 5"/>
          <p:cNvGrpSpPr/>
          <p:nvPr/>
        </p:nvGrpSpPr>
        <p:grpSpPr>
          <a:xfrm>
            <a:off x="5195999" y="575675"/>
            <a:ext cx="1800000" cy="1800000"/>
            <a:chOff x="3851921" y="107991"/>
            <a:chExt cx="1792566" cy="1792567"/>
          </a:xfrm>
        </p:grpSpPr>
        <p:sp>
          <p:nvSpPr>
            <p:cNvPr id="7"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 name="任意多边形 7"/>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图片 1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355"/>
                    </a14:imgEffect>
                  </a14:imgLayer>
                </a14:imgProps>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9" name="矩形: 圆角 8"/>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42" presetClass="entr" presetSubtype="0" fill="hold" nodeType="withEffect">
                                  <p:stCondLst>
                                    <p:cond delay="25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par>
                                <p:cTn id="13" presetID="53" presetClass="entr" presetSubtype="16"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par>
                                <p:cTn id="18" presetID="26" presetClass="emph" presetSubtype="0" fill="hold" nodeType="withEffect">
                                  <p:stCondLst>
                                    <p:cond delay="1500"/>
                                  </p:stCondLst>
                                  <p:childTnLst>
                                    <p:animEffect transition="out" filter="fade">
                                      <p:cBhvr>
                                        <p:cTn id="19" dur="500" tmFilter="0, 0; .2, .5; .8, .5; 1, 0"/>
                                        <p:tgtEl>
                                          <p:spTgt spid="6"/>
                                        </p:tgtEl>
                                      </p:cBhvr>
                                    </p:animEffect>
                                    <p:animScale>
                                      <p:cBhvr>
                                        <p:cTn id="20" dur="250" autoRev="1" fill="hold"/>
                                        <p:tgtEl>
                                          <p:spTgt spid="6"/>
                                        </p:tgtEl>
                                      </p:cBhvr>
                                      <p:by x="105000" y="105000"/>
                                    </p:animScale>
                                  </p:childTnLst>
                                </p:cTn>
                              </p:par>
                              <p:par>
                                <p:cTn id="21" presetID="23" presetClass="entr" presetSubtype="528" fill="hold" grpId="0" nodeType="withEffect">
                                  <p:stCondLst>
                                    <p:cond delay="1500"/>
                                  </p:stCondLst>
                                  <p:iterate type="lt">
                                    <p:tmPct val="5000"/>
                                  </p:iterate>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fltVal val="0"/>
                                          </p:val>
                                        </p:tav>
                                        <p:tav tm="100000">
                                          <p:val>
                                            <p:strVal val="#ppt_w"/>
                                          </p:val>
                                        </p:tav>
                                      </p:tavLst>
                                    </p:anim>
                                    <p:anim calcmode="lin" valueType="num">
                                      <p:cBhvr>
                                        <p:cTn id="24" dur="1000" fill="hold"/>
                                        <p:tgtEl>
                                          <p:spTgt spid="13"/>
                                        </p:tgtEl>
                                        <p:attrNameLst>
                                          <p:attrName>ppt_h</p:attrName>
                                        </p:attrNameLst>
                                      </p:cBhvr>
                                      <p:tavLst>
                                        <p:tav tm="0">
                                          <p:val>
                                            <p:fltVal val="0"/>
                                          </p:val>
                                        </p:tav>
                                        <p:tav tm="100000">
                                          <p:val>
                                            <p:strVal val="#ppt_h"/>
                                          </p:val>
                                        </p:tav>
                                      </p:tavLst>
                                    </p:anim>
                                    <p:anim calcmode="lin" valueType="num">
                                      <p:cBhvr>
                                        <p:cTn id="25" dur="1000" fill="hold"/>
                                        <p:tgtEl>
                                          <p:spTgt spid="13"/>
                                        </p:tgtEl>
                                        <p:attrNameLst>
                                          <p:attrName>ppt_x</p:attrName>
                                        </p:attrNameLst>
                                      </p:cBhvr>
                                      <p:tavLst>
                                        <p:tav tm="0">
                                          <p:val>
                                            <p:fltVal val="0.5"/>
                                          </p:val>
                                        </p:tav>
                                        <p:tav tm="100000">
                                          <p:val>
                                            <p:strVal val="#ppt_x"/>
                                          </p:val>
                                        </p:tav>
                                      </p:tavLst>
                                    </p:anim>
                                    <p:anim calcmode="lin" valueType="num">
                                      <p:cBhvr>
                                        <p:cTn id="26" dur="1000" fill="hold"/>
                                        <p:tgtEl>
                                          <p:spTgt spid="13"/>
                                        </p:tgtEl>
                                        <p:attrNameLst>
                                          <p:attrName>ppt_y</p:attrName>
                                        </p:attrNameLst>
                                      </p:cBhvr>
                                      <p:tavLst>
                                        <p:tav tm="0">
                                          <p:val>
                                            <p:fltVal val="0.5"/>
                                          </p:val>
                                        </p:tav>
                                        <p:tav tm="100000">
                                          <p:val>
                                            <p:strVal val="#ppt_y"/>
                                          </p:val>
                                        </p:tav>
                                      </p:tavLst>
                                    </p:anim>
                                  </p:childTnLst>
                                </p:cTn>
                              </p:par>
                            </p:childTnLst>
                          </p:cTn>
                        </p:par>
                        <p:par>
                          <p:cTn id="27" fill="hold">
                            <p:stCondLst>
                              <p:cond delay="325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p:nvPr/>
        </p:nvSpPr>
        <p:spPr>
          <a:xfrm>
            <a:off x="5096131" y="1891427"/>
            <a:ext cx="6144683" cy="692123"/>
          </a:xfrm>
          <a:prstGeom prst="rect">
            <a:avLst/>
          </a:prstGeom>
          <a:noFill/>
          <a:ln w="9525">
            <a:noFill/>
          </a:ln>
        </p:spPr>
        <p:txBody>
          <a:bodyPr wrap="square" lIns="121920" tIns="60960" rIns="121920" bIns="60960" anchor="ctr"/>
          <a:lstStyle>
            <a:lvl1pPr algn="l" rtl="0" eaLnBrk="0" fontAlgn="base" hangingPunct="0">
              <a:spcBef>
                <a:spcPct val="0"/>
              </a:spcBef>
              <a:spcAft>
                <a:spcPct val="0"/>
              </a:spcAft>
              <a:defRPr sz="2400">
                <a:solidFill>
                  <a:schemeClr val="bg1"/>
                </a:solidFill>
                <a:latin typeface="+mj-lt"/>
                <a:ea typeface="+mj-ea"/>
                <a:cs typeface="+mj-cs"/>
              </a:defRPr>
            </a:lvl1pPr>
            <a:lvl2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2pPr>
            <a:lvl3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3pPr>
            <a:lvl4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4pPr>
            <a:lvl5pPr algn="l" rtl="0" eaLnBrk="0" fontAlgn="base" hangingPunct="0">
              <a:spcBef>
                <a:spcPct val="0"/>
              </a:spcBef>
              <a:spcAft>
                <a:spcPct val="0"/>
              </a:spcAft>
              <a:defRPr sz="2400">
                <a:solidFill>
                  <a:schemeClr val="bg1"/>
                </a:solidFill>
                <a:latin typeface="Arial" panose="020B0604020202020204" pitchFamily="34" charset="0"/>
                <a:ea typeface="华文细黑" pitchFamily="2" charset="-122"/>
              </a:defRPr>
            </a:lvl5pPr>
            <a:lvl6pPr marL="457200" algn="l" rtl="0" fontAlgn="base">
              <a:spcBef>
                <a:spcPct val="0"/>
              </a:spcBef>
              <a:spcAft>
                <a:spcPct val="0"/>
              </a:spcAft>
              <a:defRPr sz="2400">
                <a:solidFill>
                  <a:schemeClr val="bg1"/>
                </a:solidFill>
                <a:latin typeface="Arial" panose="020B0604020202020204" pitchFamily="34" charset="0"/>
                <a:ea typeface="华文细黑" pitchFamily="2" charset="-122"/>
              </a:defRPr>
            </a:lvl6pPr>
            <a:lvl7pPr marL="914400" algn="l" rtl="0" fontAlgn="base">
              <a:spcBef>
                <a:spcPct val="0"/>
              </a:spcBef>
              <a:spcAft>
                <a:spcPct val="0"/>
              </a:spcAft>
              <a:defRPr sz="2400">
                <a:solidFill>
                  <a:schemeClr val="bg1"/>
                </a:solidFill>
                <a:latin typeface="Arial" panose="020B0604020202020204" pitchFamily="34" charset="0"/>
                <a:ea typeface="华文细黑" pitchFamily="2" charset="-122"/>
              </a:defRPr>
            </a:lvl7pPr>
            <a:lvl8pPr marL="1371600" algn="l" rtl="0" fontAlgn="base">
              <a:spcBef>
                <a:spcPct val="0"/>
              </a:spcBef>
              <a:spcAft>
                <a:spcPct val="0"/>
              </a:spcAft>
              <a:defRPr sz="2400">
                <a:solidFill>
                  <a:schemeClr val="bg1"/>
                </a:solidFill>
                <a:latin typeface="Arial" panose="020B0604020202020204" pitchFamily="34" charset="0"/>
                <a:ea typeface="华文细黑" pitchFamily="2" charset="-122"/>
              </a:defRPr>
            </a:lvl8pPr>
            <a:lvl9pPr marL="1828800" algn="l" rtl="0" fontAlgn="base">
              <a:spcBef>
                <a:spcPct val="0"/>
              </a:spcBef>
              <a:spcAft>
                <a:spcPct val="0"/>
              </a:spcAft>
              <a:defRPr sz="2400">
                <a:solidFill>
                  <a:schemeClr val="bg1"/>
                </a:solidFill>
                <a:latin typeface="Arial" panose="020B0604020202020204" pitchFamily="34" charset="0"/>
                <a:ea typeface="华文细黑" pitchFamily="2" charset="-122"/>
              </a:defRPr>
            </a:lvl9pPr>
          </a:lstStyle>
          <a:p>
            <a:r>
              <a:rPr lang="zh-CN" altLang="en-US" sz="3735" b="1" dirty="0">
                <a:solidFill>
                  <a:srgbClr val="C00000"/>
                </a:solidFill>
                <a:latin typeface="微软雅黑" panose="020B0503020204020204" pitchFamily="34" charset="-122"/>
                <a:ea typeface="微软雅黑" panose="020B0503020204020204" pitchFamily="34" charset="-122"/>
              </a:rPr>
              <a:t>全面改革和对外开放的发展</a:t>
            </a:r>
            <a:endParaRPr lang="zh-CN" altLang="en-US" sz="3735" b="1" dirty="0">
              <a:solidFill>
                <a:srgbClr val="C00000"/>
              </a:solidFill>
              <a:latin typeface="微软雅黑" panose="020B0503020204020204" pitchFamily="34" charset="-122"/>
              <a:ea typeface="微软雅黑" panose="020B0503020204020204" pitchFamily="34" charset="-122"/>
            </a:endParaRPr>
          </a:p>
        </p:txBody>
      </p:sp>
      <p:sp>
        <p:nvSpPr>
          <p:cNvPr id="6" name="矩形 5"/>
          <p:cNvSpPr/>
          <p:nvPr/>
        </p:nvSpPr>
        <p:spPr>
          <a:xfrm>
            <a:off x="4974209" y="3104211"/>
            <a:ext cx="6144683" cy="2101850"/>
          </a:xfrm>
          <a:prstGeom prst="rect">
            <a:avLst/>
          </a:prstGeom>
        </p:spPr>
        <p:txBody>
          <a:bodyPr wrap="square">
            <a:spAutoFit/>
          </a:bodyPr>
          <a:lstStyle/>
          <a:p>
            <a:pPr algn="ctr" eaLnBrk="1"/>
            <a:r>
              <a:rPr lang="zh-CN" altLang="en-US" sz="1865" b="1" dirty="0">
                <a:latin typeface="微软雅黑" panose="020B0503020204020204" pitchFamily="34" charset="-122"/>
                <a:ea typeface="微软雅黑" panose="020B0503020204020204" pitchFamily="34" charset="-122"/>
              </a:rPr>
              <a:t>1979年</a:t>
            </a:r>
            <a:endParaRPr lang="zh-CN" altLang="en-US" sz="1865" b="1" dirty="0">
              <a:latin typeface="微软雅黑" panose="020B0503020204020204" pitchFamily="34" charset="-122"/>
              <a:ea typeface="微软雅黑" panose="020B0503020204020204" pitchFamily="34" charset="-122"/>
            </a:endParaRPr>
          </a:p>
          <a:p>
            <a:pPr algn="ctr" eaLnBrk="1"/>
            <a:r>
              <a:rPr lang="zh-CN" altLang="en-US" sz="1865" b="1" dirty="0">
                <a:latin typeface="微软雅黑" panose="020B0503020204020204" pitchFamily="34" charset="-122"/>
                <a:ea typeface="微软雅黑" panose="020B0503020204020204" pitchFamily="34" charset="-122"/>
              </a:rPr>
              <a:t>那是一个春天</a:t>
            </a:r>
            <a:endParaRPr lang="zh-CN" altLang="en-US" sz="1865" b="1" dirty="0">
              <a:latin typeface="微软雅黑" panose="020B0503020204020204" pitchFamily="34" charset="-122"/>
              <a:ea typeface="微软雅黑" panose="020B0503020204020204" pitchFamily="34" charset="-122"/>
            </a:endParaRPr>
          </a:p>
          <a:p>
            <a:pPr algn="ctr" eaLnBrk="1"/>
            <a:r>
              <a:rPr lang="zh-CN" altLang="en-US" sz="1865" b="1" dirty="0">
                <a:latin typeface="微软雅黑" panose="020B0503020204020204" pitchFamily="34" charset="-122"/>
                <a:ea typeface="微软雅黑" panose="020B0503020204020204" pitchFamily="34" charset="-122"/>
              </a:rPr>
              <a:t>有一位老人在中国的南海边画了一个圈</a:t>
            </a:r>
            <a:endParaRPr lang="zh-CN" altLang="en-US" sz="1865" b="1" dirty="0">
              <a:latin typeface="微软雅黑" panose="020B0503020204020204" pitchFamily="34" charset="-122"/>
              <a:ea typeface="微软雅黑" panose="020B0503020204020204" pitchFamily="34" charset="-122"/>
            </a:endParaRPr>
          </a:p>
          <a:p>
            <a:pPr algn="ctr" eaLnBrk="1"/>
            <a:r>
              <a:rPr lang="zh-CN" altLang="en-US" sz="1865" b="1" dirty="0">
                <a:latin typeface="微软雅黑" panose="020B0503020204020204" pitchFamily="34" charset="-122"/>
                <a:ea typeface="微软雅黑" panose="020B0503020204020204" pitchFamily="34" charset="-122"/>
              </a:rPr>
              <a:t>从此，长城内外、大江两岸</a:t>
            </a:r>
            <a:endParaRPr lang="zh-CN" altLang="en-US" sz="1865" b="1" dirty="0">
              <a:latin typeface="微软雅黑" panose="020B0503020204020204" pitchFamily="34" charset="-122"/>
              <a:ea typeface="微软雅黑" panose="020B0503020204020204" pitchFamily="34" charset="-122"/>
            </a:endParaRPr>
          </a:p>
          <a:p>
            <a:pPr algn="ctr" eaLnBrk="1"/>
            <a:r>
              <a:rPr lang="zh-CN" altLang="en-US" sz="1865" b="1" dirty="0">
                <a:latin typeface="微软雅黑" panose="020B0503020204020204" pitchFamily="34" charset="-122"/>
                <a:ea typeface="微软雅黑" panose="020B0503020204020204" pitchFamily="34" charset="-122"/>
              </a:rPr>
              <a:t>中国唱着春天的故事</a:t>
            </a:r>
            <a:endParaRPr lang="zh-CN" altLang="en-US" sz="1865" b="1" dirty="0">
              <a:latin typeface="微软雅黑" panose="020B0503020204020204" pitchFamily="34" charset="-122"/>
              <a:ea typeface="微软雅黑" panose="020B0503020204020204" pitchFamily="34" charset="-122"/>
            </a:endParaRPr>
          </a:p>
          <a:p>
            <a:pPr algn="ctr" eaLnBrk="1"/>
            <a:r>
              <a:rPr lang="zh-CN" altLang="en-US" sz="1865" b="1" dirty="0">
                <a:latin typeface="微软雅黑" panose="020B0503020204020204" pitchFamily="34" charset="-122"/>
                <a:ea typeface="微软雅黑" panose="020B0503020204020204" pitchFamily="34" charset="-122"/>
              </a:rPr>
              <a:t>走向中华复兴之路</a:t>
            </a:r>
            <a:endParaRPr lang="zh-CN" altLang="en-US" sz="1865" b="1" dirty="0">
              <a:latin typeface="微软雅黑" panose="020B0503020204020204" pitchFamily="34" charset="-122"/>
              <a:ea typeface="微软雅黑" panose="020B0503020204020204" pitchFamily="34" charset="-122"/>
            </a:endParaRPr>
          </a:p>
          <a:p>
            <a:pPr algn="ctr" eaLnBrk="1"/>
            <a:r>
              <a:rPr lang="zh-CN" altLang="en-US" sz="1865" b="1" dirty="0">
                <a:latin typeface="微软雅黑" panose="020B0503020204020204" pitchFamily="34" charset="-122"/>
                <a:ea typeface="微软雅黑" panose="020B0503020204020204" pitchFamily="34" charset="-122"/>
              </a:rPr>
              <a:t>发生了惊天动地的伟大成就</a:t>
            </a:r>
            <a:endParaRPr lang="zh-CN" altLang="en-US" sz="1865" b="1" dirty="0">
              <a:latin typeface="微软雅黑" panose="020B0503020204020204" pitchFamily="34" charset="-122"/>
              <a:ea typeface="微软雅黑" panose="020B0503020204020204" pitchFamily="34" charset="-122"/>
            </a:endParaRPr>
          </a:p>
        </p:txBody>
      </p:sp>
      <p:sp>
        <p:nvSpPr>
          <p:cNvPr id="8" name="矩形 7"/>
          <p:cNvSpPr>
            <a:spLocks noChangeAspect="1"/>
          </p:cNvSpPr>
          <p:nvPr/>
        </p:nvSpPr>
        <p:spPr>
          <a:xfrm>
            <a:off x="982720" y="5403100"/>
            <a:ext cx="3310507" cy="713227"/>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5">
                <a:solidFill>
                  <a:srgbClr val="FFF8E6"/>
                </a:solidFill>
                <a:latin typeface="微软雅黑" panose="020B0503020204020204" pitchFamily="34" charset="-122"/>
                <a:ea typeface="微软雅黑" panose="020B0503020204020204" pitchFamily="34" charset="-122"/>
              </a:rPr>
              <a:t>1979</a:t>
            </a:r>
            <a:r>
              <a:rPr lang="zh-CN" altLang="en-US" sz="1865">
                <a:solidFill>
                  <a:srgbClr val="FFF8E6"/>
                </a:solidFill>
                <a:latin typeface="微软雅黑" panose="020B0503020204020204" pitchFamily="34" charset="-122"/>
                <a:ea typeface="微软雅黑" panose="020B0503020204020204" pitchFamily="34" charset="-122"/>
              </a:rPr>
              <a:t>中美建交，开启国际关系</a:t>
            </a:r>
            <a:r>
              <a:rPr lang="zh-CN" altLang="en-US" sz="1865">
                <a:solidFill>
                  <a:srgbClr val="FFF8E6"/>
                </a:solidFill>
                <a:latin typeface="微软雅黑" panose="020B0503020204020204" pitchFamily="34" charset="-122"/>
                <a:ea typeface="微软雅黑" panose="020B0503020204020204" pitchFamily="34" charset="-122"/>
              </a:rPr>
              <a:t>新篇章</a:t>
            </a:r>
            <a:endParaRPr lang="zh-CN" altLang="en-US" sz="1865">
              <a:solidFill>
                <a:srgbClr val="FFF8E6"/>
              </a:solidFill>
              <a:latin typeface="微软雅黑" panose="020B0503020204020204" pitchFamily="34" charset="-122"/>
              <a:ea typeface="微软雅黑" panose="020B0503020204020204" pitchFamily="34" charset="-122"/>
            </a:endParaRPr>
          </a:p>
        </p:txBody>
      </p:sp>
      <p:sp>
        <p:nvSpPr>
          <p:cNvPr id="9" name="矩形: 圆角 8"/>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10" name="矩形 9"/>
          <p:cNvSpPr/>
          <p:nvPr/>
        </p:nvSpPr>
        <p:spPr>
          <a:xfrm>
            <a:off x="1165922" y="304882"/>
            <a:ext cx="6894836"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改革开放和现代化建设的新阶段</a:t>
            </a:r>
            <a:endParaRPr lang="zh-CN" altLang="en-US" sz="3600" dirty="0">
              <a:solidFill>
                <a:srgbClr val="C00000"/>
              </a:solidFill>
              <a:latin typeface="TypeLand 康熙字典體試用版" pitchFamily="50" charset="-120"/>
              <a:ea typeface="TypeLand 康熙字典體試用版" pitchFamily="50" charset="-120"/>
            </a:endParaRPr>
          </a:p>
        </p:txBody>
      </p:sp>
      <p:pic>
        <p:nvPicPr>
          <p:cNvPr id="2" name="图片 1"/>
          <p:cNvPicPr>
            <a:picLocks noChangeAspect="1"/>
          </p:cNvPicPr>
          <p:nvPr>
            <p:custDataLst>
              <p:tags r:id="rId1"/>
            </p:custDataLst>
          </p:nvPr>
        </p:nvPicPr>
        <p:blipFill>
          <a:blip r:embed="rId2"/>
          <a:stretch>
            <a:fillRect/>
          </a:stretch>
        </p:blipFill>
        <p:spPr>
          <a:xfrm>
            <a:off x="667385" y="1891665"/>
            <a:ext cx="3941445" cy="33147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9"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upLeft)">
                                      <p:cBhvr>
                                        <p:cTn id="7" dur="1000"/>
                                        <p:tgtEl>
                                          <p:spTgt spid="8"/>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1000"/>
                                        <p:tgtEl>
                                          <p:spTgt spid="6"/>
                                        </p:tgtEl>
                                      </p:cBhvr>
                                    </p:animEffect>
                                  </p:childTnLst>
                                </p:cTn>
                              </p:par>
                            </p:childTnLst>
                          </p:cTn>
                        </p:par>
                        <p:par>
                          <p:cTn id="18" fill="hold">
                            <p:stCondLst>
                              <p:cond delay="3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bldLvl="0" animBg="1"/>
      <p:bldP spid="9"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165922" y="304882"/>
            <a:ext cx="6894836"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改革开放和现代化建设的新阶段</a:t>
            </a:r>
            <a:endParaRPr lang="zh-CN" altLang="en-US" sz="3600" dirty="0">
              <a:solidFill>
                <a:srgbClr val="C00000"/>
              </a:solidFill>
              <a:latin typeface="TypeLand 康熙字典體試用版" pitchFamily="50" charset="-120"/>
              <a:ea typeface="TypeLand 康熙字典體試用版" pitchFamily="50" charset="-120"/>
            </a:endParaRPr>
          </a:p>
        </p:txBody>
      </p:sp>
      <p:pic>
        <p:nvPicPr>
          <p:cNvPr id="3" name="图片 2"/>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3063240" y="2542540"/>
            <a:ext cx="2153920" cy="1806575"/>
          </a:xfrm>
          <a:prstGeom prst="rect">
            <a:avLst/>
          </a:prstGeom>
        </p:spPr>
      </p:pic>
      <p:pic>
        <p:nvPicPr>
          <p:cNvPr id="4" name="图片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rcRect/>
          <a:stretch>
            <a:fillRect/>
          </a:stretch>
        </p:blipFill>
        <p:spPr>
          <a:xfrm>
            <a:off x="730885" y="2543175"/>
            <a:ext cx="2153920" cy="1805940"/>
          </a:xfrm>
          <a:prstGeom prst="rect">
            <a:avLst/>
          </a:prstGeom>
        </p:spPr>
      </p:pic>
      <p:sp>
        <p:nvSpPr>
          <p:cNvPr id="6" name="矩形 5"/>
          <p:cNvSpPr/>
          <p:nvPr/>
        </p:nvSpPr>
        <p:spPr>
          <a:xfrm>
            <a:off x="426720" y="4349115"/>
            <a:ext cx="4387215" cy="2472690"/>
          </a:xfrm>
          <a:prstGeom prst="rect">
            <a:avLst/>
          </a:prstGeom>
        </p:spPr>
        <p:txBody>
          <a:bodyPr wrap="square">
            <a:spAutoFit/>
          </a:bodyPr>
          <a:lstStyle/>
          <a:p>
            <a:pPr algn="just"/>
            <a:r>
              <a:rPr lang="zh-CN" altLang="en-US" sz="2135" b="1" dirty="0">
                <a:solidFill>
                  <a:srgbClr val="5F0F05"/>
                </a:solidFill>
                <a:latin typeface="微软雅黑" panose="020B0503020204020204" pitchFamily="34" charset="-122"/>
                <a:ea typeface="微软雅黑" panose="020B0503020204020204" pitchFamily="34" charset="-122"/>
              </a:rPr>
              <a:t>端正了三条路线：</a:t>
            </a:r>
            <a:endParaRPr lang="zh-CN" altLang="en-US" sz="2135" b="1" dirty="0">
              <a:solidFill>
                <a:srgbClr val="5F0F05"/>
              </a:solidFill>
              <a:latin typeface="微软雅黑" panose="020B0503020204020204" pitchFamily="34" charset="-122"/>
              <a:ea typeface="微软雅黑" panose="020B0503020204020204" pitchFamily="34" charset="-122"/>
            </a:endParaRPr>
          </a:p>
          <a:p>
            <a:pPr algn="just"/>
            <a:r>
              <a:rPr lang="zh-CN" altLang="en-US" sz="1865" b="1" dirty="0">
                <a:solidFill>
                  <a:srgbClr val="C00000"/>
                </a:solidFill>
                <a:latin typeface="微软雅黑" panose="020B0503020204020204" pitchFamily="34" charset="-122"/>
                <a:ea typeface="微软雅黑" panose="020B0503020204020204" pitchFamily="34" charset="-122"/>
              </a:rPr>
              <a:t>端正了党的思想路线</a:t>
            </a:r>
            <a:r>
              <a:rPr lang="zh-CN" altLang="en-US" sz="1865" dirty="0">
                <a:solidFill>
                  <a:srgbClr val="5F0F05"/>
                </a:solidFill>
                <a:latin typeface="微软雅黑" panose="020B0503020204020204" pitchFamily="34" charset="-122"/>
                <a:ea typeface="微软雅黑" panose="020B0503020204020204" pitchFamily="34" charset="-122"/>
              </a:rPr>
              <a:t>，重新确立了解放思想、实事求是的思想路线；</a:t>
            </a:r>
            <a:r>
              <a:rPr lang="zh-CN" altLang="en-US" sz="1865" b="1" dirty="0">
                <a:solidFill>
                  <a:srgbClr val="C00000"/>
                </a:solidFill>
                <a:latin typeface="微软雅黑" panose="020B0503020204020204" pitchFamily="34" charset="-122"/>
                <a:ea typeface="微软雅黑" panose="020B0503020204020204" pitchFamily="34" charset="-122"/>
              </a:rPr>
              <a:t>端正了党的政治路线</a:t>
            </a:r>
            <a:r>
              <a:rPr lang="zh-CN" altLang="en-US" sz="1865" dirty="0">
                <a:solidFill>
                  <a:srgbClr val="5F0F05"/>
                </a:solidFill>
                <a:latin typeface="微软雅黑" panose="020B0503020204020204" pitchFamily="34" charset="-122"/>
                <a:ea typeface="微软雅黑" panose="020B0503020204020204" pitchFamily="34" charset="-122"/>
              </a:rPr>
              <a:t>，把工作重点从阶级斗争为纲转到以经济建设为中心；</a:t>
            </a:r>
            <a:r>
              <a:rPr lang="zh-CN" altLang="en-US" sz="1865" b="1" dirty="0">
                <a:solidFill>
                  <a:srgbClr val="C00000"/>
                </a:solidFill>
                <a:latin typeface="微软雅黑" panose="020B0503020204020204" pitchFamily="34" charset="-122"/>
                <a:ea typeface="微软雅黑" panose="020B0503020204020204" pitchFamily="34" charset="-122"/>
              </a:rPr>
              <a:t>端正了党的组织路线</a:t>
            </a:r>
            <a:r>
              <a:rPr lang="zh-CN" altLang="en-US" sz="1865" dirty="0">
                <a:solidFill>
                  <a:srgbClr val="5F0F05"/>
                </a:solidFill>
                <a:latin typeface="微软雅黑" panose="020B0503020204020204" pitchFamily="34" charset="-122"/>
                <a:ea typeface="微软雅黑" panose="020B0503020204020204" pitchFamily="34" charset="-122"/>
              </a:rPr>
              <a:t>，开始确立了以邓小平为核心的第二代中央领导集体</a:t>
            </a:r>
            <a:endParaRPr lang="en-US" altLang="zh-CN" sz="1865" dirty="0">
              <a:solidFill>
                <a:srgbClr val="5F0F05"/>
              </a:solidFill>
              <a:latin typeface="微软雅黑" panose="020B0503020204020204" pitchFamily="34" charset="-122"/>
              <a:ea typeface="微软雅黑" panose="020B0503020204020204" pitchFamily="34" charset="-122"/>
            </a:endParaRPr>
          </a:p>
          <a:p>
            <a:pPr algn="just"/>
            <a:r>
              <a:rPr lang="zh-CN" altLang="en-US" sz="2135" b="1" dirty="0">
                <a:solidFill>
                  <a:srgbClr val="5F0F05"/>
                </a:solidFill>
                <a:latin typeface="微软雅黑" panose="020B0503020204020204" pitchFamily="34" charset="-122"/>
                <a:ea typeface="微软雅黑" panose="020B0503020204020204" pitchFamily="34" charset="-122"/>
              </a:rPr>
              <a:t>确立了一个方针：</a:t>
            </a:r>
            <a:r>
              <a:rPr lang="zh-CN" altLang="en-US" sz="1865" dirty="0">
                <a:solidFill>
                  <a:srgbClr val="5F0F05"/>
                </a:solidFill>
                <a:latin typeface="微软雅黑" panose="020B0503020204020204" pitchFamily="34" charset="-122"/>
                <a:ea typeface="微软雅黑" panose="020B0503020204020204" pitchFamily="34" charset="-122"/>
              </a:rPr>
              <a:t>改革开放</a:t>
            </a:r>
            <a:endParaRPr lang="zh-CN" altLang="en-US" sz="1865" dirty="0">
              <a:solidFill>
                <a:srgbClr val="5F0F05"/>
              </a:solidFill>
              <a:latin typeface="微软雅黑" panose="020B0503020204020204" pitchFamily="34" charset="-122"/>
              <a:ea typeface="微软雅黑" panose="020B0503020204020204" pitchFamily="34" charset="-122"/>
            </a:endParaRPr>
          </a:p>
        </p:txBody>
      </p:sp>
      <p:sp>
        <p:nvSpPr>
          <p:cNvPr id="10" name="矩形 9"/>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5" b="1">
                <a:solidFill>
                  <a:srgbClr val="FFF8E6"/>
                </a:solidFill>
                <a:latin typeface="微软雅黑" panose="020B0503020204020204" pitchFamily="34" charset="-122"/>
                <a:ea typeface="微软雅黑" panose="020B0503020204020204" pitchFamily="34" charset="-122"/>
              </a:rPr>
              <a:t>社会主义现代化建设局面的形成</a:t>
            </a:r>
            <a:endParaRPr lang="zh-CN" altLang="en-US" sz="3735" b="1" dirty="0">
              <a:solidFill>
                <a:srgbClr val="FFF8E6"/>
              </a:solidFill>
              <a:latin typeface="微软雅黑" panose="020B0503020204020204" pitchFamily="34" charset="-122"/>
              <a:ea typeface="微软雅黑" panose="020B0503020204020204" pitchFamily="34" charset="-122"/>
            </a:endParaRPr>
          </a:p>
        </p:txBody>
      </p:sp>
      <p:grpSp>
        <p:nvGrpSpPr>
          <p:cNvPr id="12" name="组合 11"/>
          <p:cNvGrpSpPr/>
          <p:nvPr/>
        </p:nvGrpSpPr>
        <p:grpSpPr>
          <a:xfrm>
            <a:off x="9264015" y="2542540"/>
            <a:ext cx="2767330" cy="4212590"/>
            <a:chOff x="5797915" y="1906757"/>
            <a:chExt cx="2797802" cy="2906090"/>
          </a:xfrm>
        </p:grpSpPr>
        <p:sp>
          <p:nvSpPr>
            <p:cNvPr id="11" name="矩形 10"/>
            <p:cNvSpPr>
              <a:spLocks noChangeAspect="1"/>
            </p:cNvSpPr>
            <p:nvPr/>
          </p:nvSpPr>
          <p:spPr>
            <a:xfrm>
              <a:off x="5797915" y="1906757"/>
              <a:ext cx="2797802" cy="290609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b="1" dirty="0">
                <a:solidFill>
                  <a:srgbClr val="FFF8E6"/>
                </a:solidFill>
                <a:latin typeface="微软雅黑" panose="020B0503020204020204" pitchFamily="34" charset="-122"/>
                <a:ea typeface="微软雅黑" panose="020B0503020204020204" pitchFamily="34" charset="-122"/>
              </a:endParaRPr>
            </a:p>
          </p:txBody>
        </p:sp>
        <p:sp>
          <p:nvSpPr>
            <p:cNvPr id="5" name="Rectangle 3"/>
            <p:cNvSpPr/>
            <p:nvPr/>
          </p:nvSpPr>
          <p:spPr>
            <a:xfrm>
              <a:off x="5968180" y="2924479"/>
              <a:ext cx="2457273" cy="1846423"/>
            </a:xfrm>
            <a:prstGeom prst="rect">
              <a:avLst/>
            </a:prstGeom>
          </p:spPr>
          <p:txBody>
            <a:bodyPr wrap="square">
              <a:spAutoFit/>
            </a:bodyPr>
            <a:lstStyle/>
            <a:p>
              <a:pPr algn="just"/>
              <a:r>
                <a:rPr lang="en-US" altLang="zh-CN" sz="1865" dirty="0">
                  <a:solidFill>
                    <a:srgbClr val="FFF8E6"/>
                  </a:solidFill>
                  <a:latin typeface="微软雅黑" panose="020B0503020204020204" pitchFamily="34" charset="-122"/>
                  <a:ea typeface="微软雅黑" panose="020B0503020204020204" pitchFamily="34" charset="-122"/>
                </a:rPr>
                <a:t>1978</a:t>
              </a:r>
              <a:r>
                <a:rPr lang="zh-CN" altLang="en-US" sz="1865" dirty="0">
                  <a:solidFill>
                    <a:srgbClr val="FFF8E6"/>
                  </a:solidFill>
                  <a:latin typeface="微软雅黑" panose="020B0503020204020204" pitchFamily="34" charset="-122"/>
                  <a:ea typeface="微软雅黑" panose="020B0503020204020204" pitchFamily="34" charset="-122"/>
                </a:rPr>
                <a:t>年底，中共中央在北京召开了十一届三中全会，从此，中国进入社会主义现代化建设的新时期，全会作出了把党和国家的工作重心转移到经济建设上来，实行改革开放的伟大决策。</a:t>
              </a:r>
              <a:endParaRPr lang="zh-CN" altLang="en-US" sz="1865" dirty="0">
                <a:solidFill>
                  <a:srgbClr val="FFF8E6"/>
                </a:solidFill>
                <a:latin typeface="微软雅黑" panose="020B0503020204020204" pitchFamily="34" charset="-122"/>
                <a:ea typeface="微软雅黑" panose="020B0503020204020204" pitchFamily="34" charset="-122"/>
              </a:endParaRPr>
            </a:p>
          </p:txBody>
        </p:sp>
        <p:sp>
          <p:nvSpPr>
            <p:cNvPr id="8" name="Rectangle 2"/>
            <p:cNvSpPr/>
            <p:nvPr/>
          </p:nvSpPr>
          <p:spPr>
            <a:xfrm>
              <a:off x="5931151" y="2147034"/>
              <a:ext cx="2531330" cy="623704"/>
            </a:xfrm>
            <a:prstGeom prst="rect">
              <a:avLst/>
            </a:prstGeom>
            <a:noFill/>
            <a:ln w="9525">
              <a:noFill/>
            </a:ln>
          </p:spPr>
          <p:txBody>
            <a:bodyPr wrap="square" lIns="121920" tIns="60960" rIns="121920" bIns="60960" anchor="ctr"/>
            <a:lstStyle/>
            <a:p>
              <a:pPr algn="ctr"/>
              <a:r>
                <a:rPr lang="zh-CN" altLang="en-US" sz="2400" b="1" dirty="0">
                  <a:solidFill>
                    <a:srgbClr val="FFF8E6"/>
                  </a:solidFill>
                  <a:latin typeface="微软雅黑" panose="020B0503020204020204" pitchFamily="34" charset="-122"/>
                  <a:ea typeface="微软雅黑" panose="020B0503020204020204" pitchFamily="34" charset="-122"/>
                  <a:cs typeface="+mj-cs"/>
                </a:rPr>
                <a:t>伟大的历史转折</a:t>
              </a:r>
              <a:r>
                <a:rPr lang="en-US" altLang="zh-CN" sz="2400" b="1" dirty="0">
                  <a:solidFill>
                    <a:srgbClr val="FFF8E6"/>
                  </a:solidFill>
                  <a:latin typeface="微软雅黑" panose="020B0503020204020204" pitchFamily="34" charset="-122"/>
                  <a:ea typeface="微软雅黑" panose="020B0503020204020204" pitchFamily="34" charset="-122"/>
                  <a:cs typeface="+mj-cs"/>
                </a:rPr>
                <a:t>—</a:t>
              </a:r>
              <a:r>
                <a:rPr lang="zh-CN" altLang="en-US" sz="2400" b="1" dirty="0">
                  <a:solidFill>
                    <a:srgbClr val="FFF8E6"/>
                  </a:solidFill>
                  <a:latin typeface="微软雅黑" panose="020B0503020204020204" pitchFamily="34" charset="-122"/>
                  <a:ea typeface="微软雅黑" panose="020B0503020204020204" pitchFamily="34" charset="-122"/>
                  <a:cs typeface="+mj-cs"/>
                </a:rPr>
                <a:t>党的十一届三中全会</a:t>
              </a:r>
              <a:endParaRPr lang="zh-CN" altLang="en-US" sz="2400" b="1" dirty="0">
                <a:solidFill>
                  <a:srgbClr val="FFF8E6"/>
                </a:solidFill>
                <a:latin typeface="微软雅黑" panose="020B0503020204020204" pitchFamily="34" charset="-122"/>
                <a:ea typeface="微软雅黑" panose="020B0503020204020204" pitchFamily="34" charset="-122"/>
                <a:cs typeface="+mj-cs"/>
              </a:endParaRPr>
            </a:p>
          </p:txBody>
        </p:sp>
      </p:grpSp>
      <p:sp>
        <p:nvSpPr>
          <p:cNvPr id="13" name="矩形: 圆角 12"/>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pic>
        <p:nvPicPr>
          <p:cNvPr id="9" name="图片 8"/>
          <p:cNvPicPr>
            <a:picLocks noChangeAspect="1"/>
          </p:cNvPicPr>
          <p:nvPr/>
        </p:nvPicPr>
        <p:blipFill>
          <a:blip r:embed="rId5"/>
          <a:stretch>
            <a:fillRect/>
          </a:stretch>
        </p:blipFill>
        <p:spPr>
          <a:xfrm>
            <a:off x="5371465" y="2543175"/>
            <a:ext cx="3737610" cy="1995170"/>
          </a:xfrm>
          <a:prstGeom prst="rect">
            <a:avLst/>
          </a:prstGeom>
        </p:spPr>
      </p:pic>
      <p:pic>
        <p:nvPicPr>
          <p:cNvPr id="14" name="图片 13"/>
          <p:cNvPicPr>
            <a:picLocks noChangeAspect="1"/>
          </p:cNvPicPr>
          <p:nvPr/>
        </p:nvPicPr>
        <p:blipFill>
          <a:blip r:embed="rId6"/>
          <a:stretch>
            <a:fillRect/>
          </a:stretch>
        </p:blipFill>
        <p:spPr>
          <a:xfrm>
            <a:off x="5371465" y="4685665"/>
            <a:ext cx="3728720" cy="20313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750"/>
                                        <p:tgtEl>
                                          <p:spTgt spid="4"/>
                                        </p:tgtEl>
                                        <p:attrNameLst>
                                          <p:attrName>ppt_y</p:attrName>
                                        </p:attrNameLst>
                                      </p:cBhvr>
                                      <p:tavLst>
                                        <p:tav tm="0">
                                          <p:val>
                                            <p:strVal val="#ppt_y+#ppt_h*1.125000"/>
                                          </p:val>
                                        </p:tav>
                                        <p:tav tm="100000">
                                          <p:val>
                                            <p:strVal val="#ppt_y"/>
                                          </p:val>
                                        </p:tav>
                                      </p:tavLst>
                                    </p:anim>
                                    <p:animEffect transition="in" filter="wipe(up)">
                                      <p:cBhvr>
                                        <p:cTn id="14" dur="750"/>
                                        <p:tgtEl>
                                          <p:spTgt spid="4"/>
                                        </p:tgtEl>
                                      </p:cBhvr>
                                    </p:animEffect>
                                  </p:childTnLst>
                                </p:cTn>
                              </p:par>
                              <p:par>
                                <p:cTn id="15" presetID="12" presetClass="entr" presetSubtype="4"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p:tgtEl>
                                          <p:spTgt spid="3"/>
                                        </p:tgtEl>
                                        <p:attrNameLst>
                                          <p:attrName>ppt_y</p:attrName>
                                        </p:attrNameLst>
                                      </p:cBhvr>
                                      <p:tavLst>
                                        <p:tav tm="0">
                                          <p:val>
                                            <p:strVal val="#ppt_y+#ppt_h*1.125000"/>
                                          </p:val>
                                        </p:tav>
                                        <p:tav tm="100000">
                                          <p:val>
                                            <p:strVal val="#ppt_y"/>
                                          </p:val>
                                        </p:tav>
                                      </p:tavLst>
                                    </p:anim>
                                    <p:animEffect transition="in" filter="wipe(up)">
                                      <p:cBhvr>
                                        <p:cTn id="18" dur="750"/>
                                        <p:tgtEl>
                                          <p:spTgt spid="3"/>
                                        </p:tgtEl>
                                      </p:cBhvr>
                                    </p:animEffect>
                                  </p:childTnLst>
                                </p:cTn>
                              </p:par>
                            </p:childTnLst>
                          </p:cTn>
                        </p:par>
                        <p:par>
                          <p:cTn id="19" fill="hold">
                            <p:stCondLst>
                              <p:cond delay="2000"/>
                            </p:stCondLst>
                            <p:childTnLst>
                              <p:par>
                                <p:cTn id="20" presetID="2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1000"/>
                                        <p:tgtEl>
                                          <p:spTgt spid="6"/>
                                        </p:tgtEl>
                                      </p:cBhvr>
                                    </p:animEffect>
                                  </p:childTnLst>
                                </p:cTn>
                              </p:par>
                              <p:par>
                                <p:cTn id="23" presetID="2" presetClass="entr" presetSubtype="2"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1000" fill="hold"/>
                                        <p:tgtEl>
                                          <p:spTgt spid="12"/>
                                        </p:tgtEl>
                                        <p:attrNameLst>
                                          <p:attrName>ppt_x</p:attrName>
                                        </p:attrNameLst>
                                      </p:cBhvr>
                                      <p:tavLst>
                                        <p:tav tm="0">
                                          <p:val>
                                            <p:strVal val="1+#ppt_w/2"/>
                                          </p:val>
                                        </p:tav>
                                        <p:tav tm="100000">
                                          <p:val>
                                            <p:strVal val="#ppt_x"/>
                                          </p:val>
                                        </p:tav>
                                      </p:tavLst>
                                    </p:anim>
                                    <p:anim calcmode="lin" valueType="num">
                                      <p:cBhvr additive="base">
                                        <p:cTn id="26" dur="10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bldLvl="0" animBg="1"/>
      <p:bldP spid="13"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p:nvPr/>
        </p:nvSpPr>
        <p:spPr>
          <a:xfrm>
            <a:off x="963930" y="4874260"/>
            <a:ext cx="4502150" cy="1814830"/>
          </a:xfrm>
          <a:prstGeom prst="rect">
            <a:avLst/>
          </a:prstGeom>
        </p:spPr>
        <p:txBody>
          <a:bodyPr wrap="square">
            <a:spAutoFit/>
          </a:bodyPr>
          <a:lstStyle/>
          <a:p>
            <a:pPr algn="just" eaLnBrk="1"/>
            <a:r>
              <a:rPr lang="en-US" altLang="zh-CN" sz="1865" dirty="0">
                <a:solidFill>
                  <a:srgbClr val="5F0F05"/>
                </a:solidFill>
                <a:latin typeface="+mj-ea"/>
                <a:ea typeface="+mj-ea"/>
              </a:rPr>
              <a:t>1992</a:t>
            </a:r>
            <a:r>
              <a:rPr lang="zh-CN" altLang="en-US" sz="1865" dirty="0">
                <a:solidFill>
                  <a:srgbClr val="5F0F05"/>
                </a:solidFill>
                <a:latin typeface="+mj-ea"/>
                <a:ea typeface="+mj-ea"/>
              </a:rPr>
              <a:t>年，</a:t>
            </a:r>
            <a:r>
              <a:rPr lang="zh-CN" altLang="en-US" sz="1865" b="1" dirty="0">
                <a:solidFill>
                  <a:srgbClr val="C00000"/>
                </a:solidFill>
                <a:latin typeface="+mj-ea"/>
                <a:ea typeface="+mj-ea"/>
              </a:rPr>
              <a:t>以邓小平南方谈话和中共十四大为标志</a:t>
            </a:r>
            <a:r>
              <a:rPr lang="zh-CN" altLang="en-US" sz="1865" dirty="0">
                <a:solidFill>
                  <a:srgbClr val="5F0F05"/>
                </a:solidFill>
                <a:latin typeface="+mj-ea"/>
                <a:ea typeface="+mj-ea"/>
              </a:rPr>
              <a:t>，中国的改革开放和现代化建设进入到了一个历史的新阶段。</a:t>
            </a:r>
            <a:r>
              <a:rPr lang="zh-CN" altLang="en-US" sz="1865" b="1" dirty="0">
                <a:solidFill>
                  <a:srgbClr val="C00000"/>
                </a:solidFill>
                <a:latin typeface="+mj-ea"/>
                <a:ea typeface="+mj-ea"/>
              </a:rPr>
              <a:t>南方谈话为建设中国特色社会主义理论贡献了新的重要论点</a:t>
            </a:r>
            <a:r>
              <a:rPr lang="zh-CN" altLang="en-US" sz="1865" dirty="0">
                <a:solidFill>
                  <a:srgbClr val="5F0F05"/>
                </a:solidFill>
                <a:latin typeface="+mj-ea"/>
                <a:ea typeface="+mj-ea"/>
              </a:rPr>
              <a:t>，党的十四大明确了经济体制改革的目标是建立社会主义市场经济体制。</a:t>
            </a:r>
            <a:endParaRPr lang="zh-CN" altLang="en-US" sz="1865" dirty="0">
              <a:solidFill>
                <a:srgbClr val="5F0F05"/>
              </a:solidFill>
              <a:latin typeface="+mj-ea"/>
              <a:ea typeface="+mj-ea"/>
            </a:endParaRPr>
          </a:p>
        </p:txBody>
      </p:sp>
      <p:pic>
        <p:nvPicPr>
          <p:cNvPr id="4" name="图片 3"/>
          <p:cNvPicPr>
            <a:picLocks noChangeAspect="1"/>
          </p:cNvPicPr>
          <p:nvPr/>
        </p:nvPicPr>
        <p:blipFill rotWithShape="1">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rcRect/>
          <a:stretch>
            <a:fillRect/>
          </a:stretch>
        </p:blipFill>
        <p:spPr>
          <a:xfrm>
            <a:off x="8208237" y="2467119"/>
            <a:ext cx="3252720" cy="1856364"/>
          </a:xfrm>
          <a:prstGeom prst="rect">
            <a:avLst/>
          </a:prstGeom>
        </p:spPr>
      </p:pic>
      <p:pic>
        <p:nvPicPr>
          <p:cNvPr id="5" name="图片 4"/>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11500"/>
                    </a14:imgEffect>
                    <a14:imgEffect>
                      <a14:saturation sat="400000"/>
                    </a14:imgEffect>
                  </a14:imgLayer>
                </a14:imgProps>
              </a:ext>
            </a:extLst>
          </a:blip>
          <a:stretch>
            <a:fillRect/>
          </a:stretch>
        </p:blipFill>
        <p:spPr>
          <a:xfrm>
            <a:off x="731044" y="2474594"/>
            <a:ext cx="3252723" cy="1856364"/>
          </a:xfrm>
          <a:prstGeom prst="rect">
            <a:avLst/>
          </a:prstGeom>
        </p:spPr>
      </p:pic>
      <p:sp>
        <p:nvSpPr>
          <p:cNvPr id="11" name="矩形 10"/>
          <p:cNvSpPr>
            <a:spLocks noChangeAspect="1"/>
          </p:cNvSpPr>
          <p:nvPr/>
        </p:nvSpPr>
        <p:spPr>
          <a:xfrm>
            <a:off x="731044" y="150878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5" b="1" dirty="0">
                <a:solidFill>
                  <a:srgbClr val="FFF8E6"/>
                </a:solidFill>
                <a:latin typeface="微软雅黑" panose="020B0503020204020204" pitchFamily="34" charset="-122"/>
                <a:ea typeface="微软雅黑" panose="020B0503020204020204" pitchFamily="34" charset="-122"/>
              </a:rPr>
              <a:t>中国共产党第十四次全国代表大会</a:t>
            </a:r>
            <a:endParaRPr lang="zh-CN" altLang="en-US" sz="3735" b="1" dirty="0">
              <a:solidFill>
                <a:srgbClr val="FFF8E6"/>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a:off x="4175787" y="2467119"/>
            <a:ext cx="3840427" cy="1856364"/>
            <a:chOff x="3131840" y="1850339"/>
            <a:chExt cx="2880320" cy="1392273"/>
          </a:xfrm>
        </p:grpSpPr>
        <p:sp>
          <p:nvSpPr>
            <p:cNvPr id="12" name="矩形 11"/>
            <p:cNvSpPr>
              <a:spLocks noChangeAspect="1"/>
            </p:cNvSpPr>
            <p:nvPr/>
          </p:nvSpPr>
          <p:spPr>
            <a:xfrm>
              <a:off x="3131840" y="1850339"/>
              <a:ext cx="2880320" cy="1392273"/>
            </a:xfrm>
            <a:prstGeom prst="rect">
              <a:avLst/>
            </a:prstGeom>
            <a:solidFill>
              <a:srgbClr val="5F0F0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865" dirty="0">
                <a:solidFill>
                  <a:srgbClr val="FFF8E6"/>
                </a:solidFill>
                <a:latin typeface="微软雅黑" panose="020B0503020204020204" pitchFamily="34" charset="-122"/>
                <a:ea typeface="微软雅黑" panose="020B0503020204020204" pitchFamily="34" charset="-122"/>
              </a:endParaRPr>
            </a:p>
            <a:p>
              <a:pPr algn="ctr"/>
              <a:endParaRPr lang="en-US" altLang="zh-CN" sz="1865" dirty="0">
                <a:solidFill>
                  <a:srgbClr val="FFF8E6"/>
                </a:solidFill>
                <a:latin typeface="微软雅黑" panose="020B0503020204020204" pitchFamily="34" charset="-122"/>
                <a:ea typeface="微软雅黑" panose="020B0503020204020204" pitchFamily="34" charset="-122"/>
              </a:endParaRPr>
            </a:p>
            <a:p>
              <a:pPr algn="ctr"/>
              <a:endParaRPr lang="en-US" altLang="zh-CN" sz="1865" dirty="0">
                <a:solidFill>
                  <a:srgbClr val="FFF8E6"/>
                </a:solidFill>
                <a:latin typeface="微软雅黑" panose="020B0503020204020204" pitchFamily="34" charset="-122"/>
                <a:ea typeface="微软雅黑" panose="020B0503020204020204" pitchFamily="34" charset="-122"/>
              </a:endParaRPr>
            </a:p>
            <a:p>
              <a:pPr algn="ctr"/>
              <a:r>
                <a:rPr lang="zh-CN" altLang="en-US" sz="1865" dirty="0">
                  <a:solidFill>
                    <a:srgbClr val="FFF8E6"/>
                  </a:solidFill>
                  <a:latin typeface="微软雅黑" panose="020B0503020204020204" pitchFamily="34" charset="-122"/>
                  <a:ea typeface="微软雅黑" panose="020B0503020204020204" pitchFamily="34" charset="-122"/>
                </a:rPr>
                <a:t>时间：</a:t>
              </a:r>
              <a:r>
                <a:rPr lang="en-US" altLang="zh-CN" sz="1865" dirty="0">
                  <a:solidFill>
                    <a:srgbClr val="FFF8E6"/>
                  </a:solidFill>
                  <a:latin typeface="微软雅黑" panose="020B0503020204020204" pitchFamily="34" charset="-122"/>
                  <a:ea typeface="微软雅黑" panose="020B0503020204020204" pitchFamily="34" charset="-122"/>
                </a:rPr>
                <a:t>1992</a:t>
              </a:r>
              <a:r>
                <a:rPr lang="zh-CN" altLang="en-US" sz="1865" dirty="0">
                  <a:solidFill>
                    <a:srgbClr val="FFF8E6"/>
                  </a:solidFill>
                  <a:latin typeface="微软雅黑" panose="020B0503020204020204" pitchFamily="34" charset="-122"/>
                  <a:ea typeface="微软雅黑" panose="020B0503020204020204" pitchFamily="34" charset="-122"/>
                </a:rPr>
                <a:t>年</a:t>
              </a:r>
              <a:r>
                <a:rPr lang="en-US" altLang="zh-CN" sz="1865" dirty="0">
                  <a:solidFill>
                    <a:srgbClr val="FFF8E6"/>
                  </a:solidFill>
                  <a:latin typeface="微软雅黑" panose="020B0503020204020204" pitchFamily="34" charset="-122"/>
                  <a:ea typeface="微软雅黑" panose="020B0503020204020204" pitchFamily="34" charset="-122"/>
                </a:rPr>
                <a:t>10</a:t>
              </a:r>
              <a:r>
                <a:rPr lang="zh-CN" altLang="en-US" sz="1865" dirty="0">
                  <a:solidFill>
                    <a:srgbClr val="FFF8E6"/>
                  </a:solidFill>
                  <a:latin typeface="微软雅黑" panose="020B0503020204020204" pitchFamily="34" charset="-122"/>
                  <a:ea typeface="微软雅黑" panose="020B0503020204020204" pitchFamily="34" charset="-122"/>
                </a:rPr>
                <a:t>月</a:t>
              </a:r>
              <a:r>
                <a:rPr lang="en-US" altLang="zh-CN" sz="1865" dirty="0">
                  <a:solidFill>
                    <a:srgbClr val="FFF8E6"/>
                  </a:solidFill>
                  <a:latin typeface="微软雅黑" panose="020B0503020204020204" pitchFamily="34" charset="-122"/>
                  <a:ea typeface="微软雅黑" panose="020B0503020204020204" pitchFamily="34" charset="-122"/>
                </a:rPr>
                <a:t>12</a:t>
              </a:r>
              <a:r>
                <a:rPr lang="zh-CN" altLang="en-US" sz="1865" dirty="0">
                  <a:solidFill>
                    <a:srgbClr val="FFF8E6"/>
                  </a:solidFill>
                  <a:latin typeface="微软雅黑" panose="020B0503020204020204" pitchFamily="34" charset="-122"/>
                  <a:ea typeface="微软雅黑" panose="020B0503020204020204" pitchFamily="34" charset="-122"/>
                </a:rPr>
                <a:t>日</a:t>
              </a:r>
              <a:r>
                <a:rPr lang="en-US" altLang="zh-CN" sz="1865" dirty="0">
                  <a:solidFill>
                    <a:srgbClr val="FFF8E6"/>
                  </a:solidFill>
                  <a:latin typeface="微软雅黑" panose="020B0503020204020204" pitchFamily="34" charset="-122"/>
                  <a:ea typeface="微软雅黑" panose="020B0503020204020204" pitchFamily="34" charset="-122"/>
                </a:rPr>
                <a:t>-18</a:t>
              </a:r>
              <a:r>
                <a:rPr lang="zh-CN" altLang="en-US" sz="1865" dirty="0">
                  <a:solidFill>
                    <a:srgbClr val="FFF8E6"/>
                  </a:solidFill>
                  <a:latin typeface="微软雅黑" panose="020B0503020204020204" pitchFamily="34" charset="-122"/>
                  <a:ea typeface="微软雅黑" panose="020B0503020204020204" pitchFamily="34" charset="-122"/>
                </a:rPr>
                <a:t>日</a:t>
              </a:r>
              <a:endParaRPr lang="en-US" altLang="zh-CN" sz="1865" dirty="0">
                <a:solidFill>
                  <a:srgbClr val="FFF8E6"/>
                </a:solidFill>
                <a:latin typeface="微软雅黑" panose="020B0503020204020204" pitchFamily="34" charset="-122"/>
                <a:ea typeface="微软雅黑" panose="020B0503020204020204" pitchFamily="34" charset="-122"/>
              </a:endParaRPr>
            </a:p>
            <a:p>
              <a:pPr algn="ctr"/>
              <a:r>
                <a:rPr lang="zh-CN" altLang="en-US" sz="1865" dirty="0">
                  <a:solidFill>
                    <a:srgbClr val="FFF8E6"/>
                  </a:solidFill>
                  <a:latin typeface="微软雅黑" panose="020B0503020204020204" pitchFamily="34" charset="-122"/>
                  <a:ea typeface="微软雅黑" panose="020B0503020204020204" pitchFamily="34" charset="-122"/>
                </a:rPr>
                <a:t>地点：北京</a:t>
              </a:r>
              <a:endParaRPr lang="en-US" altLang="zh-CN" sz="1865" dirty="0">
                <a:solidFill>
                  <a:srgbClr val="FFF8E6"/>
                </a:solidFill>
                <a:latin typeface="微软雅黑" panose="020B0503020204020204" pitchFamily="34" charset="-122"/>
                <a:ea typeface="微软雅黑" panose="020B0503020204020204" pitchFamily="34" charset="-122"/>
              </a:endParaRPr>
            </a:p>
          </p:txBody>
        </p:sp>
        <p:sp>
          <p:nvSpPr>
            <p:cNvPr id="13" name="Freeform 5"/>
            <p:cNvSpPr>
              <a:spLocks noChangeAspect="1"/>
            </p:cNvSpPr>
            <p:nvPr/>
          </p:nvSpPr>
          <p:spPr bwMode="auto">
            <a:xfrm>
              <a:off x="4325162" y="1992533"/>
              <a:ext cx="508915" cy="517496"/>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lstStyle/>
            <a:p>
              <a:endParaRPr lang="zh-CN" altLang="en-US" sz="2400" b="1"/>
            </a:p>
          </p:txBody>
        </p:sp>
      </p:grpSp>
      <p:sp>
        <p:nvSpPr>
          <p:cNvPr id="15" name="矩形: 圆角 14"/>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16" name="矩形 15"/>
          <p:cNvSpPr/>
          <p:nvPr/>
        </p:nvSpPr>
        <p:spPr>
          <a:xfrm>
            <a:off x="1165922" y="304882"/>
            <a:ext cx="6894836"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改革开放和现代化建设的新阶段</a:t>
            </a:r>
            <a:endParaRPr lang="zh-CN" altLang="en-US" sz="3600" dirty="0">
              <a:solidFill>
                <a:srgbClr val="C00000"/>
              </a:solidFill>
              <a:latin typeface="TypeLand 康熙字典體試用版" pitchFamily="50" charset="-120"/>
              <a:ea typeface="TypeLand 康熙字典體試用版" pitchFamily="50" charset="-120"/>
            </a:endParaRPr>
          </a:p>
        </p:txBody>
      </p:sp>
      <p:pic>
        <p:nvPicPr>
          <p:cNvPr id="6" name="图片 5"/>
          <p:cNvPicPr>
            <a:picLocks noChangeAspect="1"/>
          </p:cNvPicPr>
          <p:nvPr/>
        </p:nvPicPr>
        <p:blipFill>
          <a:blip r:embed="rId5"/>
          <a:stretch>
            <a:fillRect/>
          </a:stretch>
        </p:blipFill>
        <p:spPr>
          <a:xfrm>
            <a:off x="6517640" y="4471670"/>
            <a:ext cx="4876800" cy="22174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2" presetClass="entr" presetSubtype="4"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750"/>
                                        <p:tgtEl>
                                          <p:spTgt spid="5"/>
                                        </p:tgtEl>
                                        <p:attrNameLst>
                                          <p:attrName>ppt_y</p:attrName>
                                        </p:attrNameLst>
                                      </p:cBhvr>
                                      <p:tavLst>
                                        <p:tav tm="0">
                                          <p:val>
                                            <p:strVal val="#ppt_y+#ppt_h*1.125000"/>
                                          </p:val>
                                        </p:tav>
                                        <p:tav tm="100000">
                                          <p:val>
                                            <p:strVal val="#ppt_y"/>
                                          </p:val>
                                        </p:tav>
                                      </p:tavLst>
                                    </p:anim>
                                    <p:animEffect transition="in" filter="wipe(up)">
                                      <p:cBhvr>
                                        <p:cTn id="14" dur="750"/>
                                        <p:tgtEl>
                                          <p:spTgt spid="5"/>
                                        </p:tgtEl>
                                      </p:cBhvr>
                                    </p:animEffect>
                                  </p:childTnLst>
                                </p:cTn>
                              </p:par>
                              <p:par>
                                <p:cTn id="15" presetID="12" presetClass="entr" presetSubtype="4" fill="hold" nodeType="withEffect">
                                  <p:stCondLst>
                                    <p:cond delay="1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750"/>
                                        <p:tgtEl>
                                          <p:spTgt spid="14"/>
                                        </p:tgtEl>
                                        <p:attrNameLst>
                                          <p:attrName>ppt_y</p:attrName>
                                        </p:attrNameLst>
                                      </p:cBhvr>
                                      <p:tavLst>
                                        <p:tav tm="0">
                                          <p:val>
                                            <p:strVal val="#ppt_y+#ppt_h*1.125000"/>
                                          </p:val>
                                        </p:tav>
                                        <p:tav tm="100000">
                                          <p:val>
                                            <p:strVal val="#ppt_y"/>
                                          </p:val>
                                        </p:tav>
                                      </p:tavLst>
                                    </p:anim>
                                    <p:animEffect transition="in" filter="wipe(up)">
                                      <p:cBhvr>
                                        <p:cTn id="18" dur="750"/>
                                        <p:tgtEl>
                                          <p:spTgt spid="14"/>
                                        </p:tgtEl>
                                      </p:cBhvr>
                                    </p:animEffect>
                                  </p:childTnLst>
                                </p:cTn>
                              </p:par>
                              <p:par>
                                <p:cTn id="19" presetID="12" presetClass="entr" presetSubtype="4" fill="hold" nodeType="withEffect">
                                  <p:stCondLst>
                                    <p:cond delay="20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750"/>
                                        <p:tgtEl>
                                          <p:spTgt spid="4"/>
                                        </p:tgtEl>
                                        <p:attrNameLst>
                                          <p:attrName>ppt_y</p:attrName>
                                        </p:attrNameLst>
                                      </p:cBhvr>
                                      <p:tavLst>
                                        <p:tav tm="0">
                                          <p:val>
                                            <p:strVal val="#ppt_y+#ppt_h*1.125000"/>
                                          </p:val>
                                        </p:tav>
                                        <p:tav tm="100000">
                                          <p:val>
                                            <p:strVal val="#ppt_y"/>
                                          </p:val>
                                        </p:tav>
                                      </p:tavLst>
                                    </p:anim>
                                    <p:animEffect transition="in" filter="wipe(up)">
                                      <p:cBhvr>
                                        <p:cTn id="22" dur="750"/>
                                        <p:tgtEl>
                                          <p:spTgt spid="4"/>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up)">
                                      <p:cBhvr>
                                        <p:cTn id="26" dur="750"/>
                                        <p:tgtEl>
                                          <p:spTgt spid="3"/>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bldLvl="0" animBg="1"/>
      <p:bldP spid="15"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a:spLocks noChangeAspect="1"/>
          </p:cNvSpPr>
          <p:nvPr/>
        </p:nvSpPr>
        <p:spPr>
          <a:xfrm>
            <a:off x="731044" y="1306857"/>
            <a:ext cx="10729912" cy="84639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5" b="1" dirty="0">
                <a:solidFill>
                  <a:srgbClr val="FFF8E6"/>
                </a:solidFill>
                <a:latin typeface="微软雅黑" panose="020B0503020204020204" pitchFamily="34" charset="-122"/>
                <a:ea typeface="微软雅黑" panose="020B0503020204020204" pitchFamily="34" charset="-122"/>
              </a:rPr>
              <a:t>中国共产党第十八次全国代表大会</a:t>
            </a:r>
            <a:endParaRPr lang="zh-CN" altLang="en-US" sz="3735" b="1" dirty="0">
              <a:solidFill>
                <a:srgbClr val="FFF8E6"/>
              </a:solidFill>
              <a:latin typeface="微软雅黑" panose="020B0503020204020204" pitchFamily="34" charset="-122"/>
              <a:ea typeface="微软雅黑" panose="020B0503020204020204" pitchFamily="34" charset="-122"/>
            </a:endParaRPr>
          </a:p>
        </p:txBody>
      </p:sp>
      <p:sp>
        <p:nvSpPr>
          <p:cNvPr id="4" name="TextBox 4"/>
          <p:cNvSpPr txBox="1"/>
          <p:nvPr/>
        </p:nvSpPr>
        <p:spPr>
          <a:xfrm>
            <a:off x="2548890" y="4298315"/>
            <a:ext cx="6494780" cy="2389505"/>
          </a:xfrm>
          <a:prstGeom prst="rect">
            <a:avLst/>
          </a:prstGeom>
        </p:spPr>
        <p:txBody>
          <a:bodyPr wrap="square">
            <a:spAutoFit/>
          </a:bodyPr>
          <a:lstStyle>
            <a:defPPr>
              <a:defRPr lang="zh-CN"/>
            </a:defPPr>
            <a:lvl1pPr algn="just">
              <a:defRPr sz="2000">
                <a:solidFill>
                  <a:schemeClr val="tx2"/>
                </a:solidFill>
                <a:latin typeface="+mj-ea"/>
                <a:ea typeface="+mj-ea"/>
              </a:defRPr>
            </a:lvl1pPr>
          </a:lstStyle>
          <a:p>
            <a:r>
              <a:rPr lang="zh-CN" altLang="en-US" sz="1865" dirty="0">
                <a:solidFill>
                  <a:srgbClr val="5F0F05"/>
                </a:solidFill>
              </a:rPr>
              <a:t>高举中国特色社会主义伟大旗帜，</a:t>
            </a:r>
            <a:r>
              <a:rPr lang="zh-CN" altLang="en-US" sz="1865" b="1" dirty="0">
                <a:solidFill>
                  <a:srgbClr val="C00000"/>
                </a:solidFill>
              </a:rPr>
              <a:t>以邓小平理论、“三个代表”重要思想、科学发展观为指导</a:t>
            </a:r>
            <a:r>
              <a:rPr lang="zh-CN" altLang="en-US" sz="1865" dirty="0">
                <a:solidFill>
                  <a:srgbClr val="5F0F05"/>
                </a:solidFill>
              </a:rPr>
              <a:t>，解放思想，改革开放，凝聚力量，攻坚克难，坚定不移沿着中国特色社会主义道路前行，</a:t>
            </a:r>
            <a:r>
              <a:rPr lang="zh-CN" altLang="en-US" sz="1865" b="1" dirty="0">
                <a:solidFill>
                  <a:srgbClr val="C00000"/>
                </a:solidFill>
              </a:rPr>
              <a:t>为全面建成小康社会而奋斗</a:t>
            </a:r>
            <a:r>
              <a:rPr lang="zh-CN" altLang="en-US" sz="1865" dirty="0">
                <a:solidFill>
                  <a:srgbClr val="5F0F05"/>
                </a:solidFill>
              </a:rPr>
              <a:t>。我们坚定不移高举中国特色社会主义伟大旗帜，既不走封闭僵化的老路、也不走改旗易帜的邪路。中国特色社会主义道路，中国特色社会主义理论体系，中国特色社会主义制度，是党和人民九十多年奋斗、创造、积累的根本成就，必须倍加珍惜、始终坚持、不断发展。</a:t>
            </a:r>
            <a:endParaRPr lang="en-US" altLang="zh-CN" sz="1865" dirty="0">
              <a:solidFill>
                <a:srgbClr val="5F0F05"/>
              </a:solidFill>
            </a:endParaRPr>
          </a:p>
        </p:txBody>
      </p:sp>
      <p:pic>
        <p:nvPicPr>
          <p:cNvPr id="5" name="图片 4"/>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11500"/>
                    </a14:imgEffect>
                    <a14:imgEffect>
                      <a14:saturation sat="400000"/>
                    </a14:imgEffect>
                  </a14:imgLayer>
                </a14:imgProps>
              </a:ext>
            </a:extLst>
          </a:blip>
          <a:stretch>
            <a:fillRect/>
          </a:stretch>
        </p:blipFill>
        <p:spPr>
          <a:xfrm>
            <a:off x="568960" y="2275840"/>
            <a:ext cx="4310380" cy="1818640"/>
          </a:xfrm>
          <a:prstGeom prst="rect">
            <a:avLst/>
          </a:prstGeom>
        </p:spPr>
      </p:pic>
      <p:grpSp>
        <p:nvGrpSpPr>
          <p:cNvPr id="15" name="组合 14"/>
          <p:cNvGrpSpPr/>
          <p:nvPr/>
        </p:nvGrpSpPr>
        <p:grpSpPr>
          <a:xfrm>
            <a:off x="5299075" y="2281555"/>
            <a:ext cx="3261360" cy="1818640"/>
            <a:chOff x="4644008" y="1965351"/>
            <a:chExt cx="3951709" cy="1364193"/>
          </a:xfrm>
        </p:grpSpPr>
        <p:grpSp>
          <p:nvGrpSpPr>
            <p:cNvPr id="11" name="组合 10"/>
            <p:cNvGrpSpPr/>
            <p:nvPr/>
          </p:nvGrpSpPr>
          <p:grpSpPr>
            <a:xfrm>
              <a:off x="4644008" y="1965351"/>
              <a:ext cx="3951709" cy="1364193"/>
              <a:chOff x="6794071" y="2021834"/>
              <a:chExt cx="3951709" cy="1364193"/>
            </a:xfrm>
          </p:grpSpPr>
          <p:sp>
            <p:nvSpPr>
              <p:cNvPr id="12" name="矩形 11"/>
              <p:cNvSpPr>
                <a:spLocks noChangeAspect="1"/>
              </p:cNvSpPr>
              <p:nvPr/>
            </p:nvSpPr>
            <p:spPr>
              <a:xfrm>
                <a:off x="6794071" y="2021834"/>
                <a:ext cx="3951709" cy="1364193"/>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865" b="1" dirty="0">
                  <a:solidFill>
                    <a:srgbClr val="FFF8E6"/>
                  </a:solidFill>
                  <a:latin typeface="微软雅黑" panose="020B0503020204020204" pitchFamily="34" charset="-122"/>
                  <a:ea typeface="微软雅黑" panose="020B0503020204020204" pitchFamily="34" charset="-122"/>
                </a:endParaRPr>
              </a:p>
              <a:p>
                <a:pPr algn="ctr"/>
                <a:endParaRPr lang="en-US" altLang="zh-CN" sz="1865" b="1" dirty="0">
                  <a:solidFill>
                    <a:srgbClr val="FFF8E6"/>
                  </a:solidFill>
                  <a:latin typeface="微软雅黑" panose="020B0503020204020204" pitchFamily="34" charset="-122"/>
                  <a:ea typeface="微软雅黑" panose="020B0503020204020204" pitchFamily="34" charset="-122"/>
                </a:endParaRPr>
              </a:p>
              <a:p>
                <a:pPr algn="ctr"/>
                <a:endParaRPr lang="en-US" altLang="zh-CN" sz="1865" b="1" dirty="0">
                  <a:solidFill>
                    <a:srgbClr val="FFF8E6"/>
                  </a:solidFill>
                  <a:latin typeface="微软雅黑" panose="020B0503020204020204" pitchFamily="34" charset="-122"/>
                  <a:ea typeface="微软雅黑" panose="020B0503020204020204" pitchFamily="34" charset="-122"/>
                </a:endParaRPr>
              </a:p>
            </p:txBody>
          </p:sp>
          <p:sp>
            <p:nvSpPr>
              <p:cNvPr id="13" name="Freeform 5"/>
              <p:cNvSpPr>
                <a:spLocks noChangeAspect="1"/>
              </p:cNvSpPr>
              <p:nvPr/>
            </p:nvSpPr>
            <p:spPr bwMode="auto">
              <a:xfrm>
                <a:off x="7226119" y="2282740"/>
                <a:ext cx="679528" cy="690985"/>
              </a:xfrm>
              <a:custGeom>
                <a:avLst/>
                <a:gdLst>
                  <a:gd name="T0" fmla="*/ 2313 w 16074"/>
                  <a:gd name="T1" fmla="*/ 11564 h 16128"/>
                  <a:gd name="T2" fmla="*/ 3529 w 16074"/>
                  <a:gd name="T3" fmla="*/ 12395 h 16128"/>
                  <a:gd name="T4" fmla="*/ 4818 w 16074"/>
                  <a:gd name="T5" fmla="*/ 13031 h 16128"/>
                  <a:gd name="T6" fmla="*/ 6189 w 16074"/>
                  <a:gd name="T7" fmla="*/ 13418 h 16128"/>
                  <a:gd name="T8" fmla="*/ 7653 w 16074"/>
                  <a:gd name="T9" fmla="*/ 13501 h 16128"/>
                  <a:gd name="T10" fmla="*/ 9219 w 16074"/>
                  <a:gd name="T11" fmla="*/ 13224 h 16128"/>
                  <a:gd name="T12" fmla="*/ 5225 w 16074"/>
                  <a:gd name="T13" fmla="*/ 7326 h 16128"/>
                  <a:gd name="T14" fmla="*/ 5604 w 16074"/>
                  <a:gd name="T15" fmla="*/ 2588 h 16128"/>
                  <a:gd name="T16" fmla="*/ 5918 w 16074"/>
                  <a:gd name="T17" fmla="*/ 2680 h 16128"/>
                  <a:gd name="T18" fmla="*/ 6274 w 16074"/>
                  <a:gd name="T19" fmla="*/ 2719 h 16128"/>
                  <a:gd name="T20" fmla="*/ 6671 w 16074"/>
                  <a:gd name="T21" fmla="*/ 2688 h 16128"/>
                  <a:gd name="T22" fmla="*/ 7102 w 16074"/>
                  <a:gd name="T23" fmla="*/ 2577 h 16128"/>
                  <a:gd name="T24" fmla="*/ 7563 w 16074"/>
                  <a:gd name="T25" fmla="*/ 2375 h 16128"/>
                  <a:gd name="T26" fmla="*/ 8053 w 16074"/>
                  <a:gd name="T27" fmla="*/ 2066 h 16128"/>
                  <a:gd name="T28" fmla="*/ 12930 w 16074"/>
                  <a:gd name="T29" fmla="*/ 10057 h 16128"/>
                  <a:gd name="T30" fmla="*/ 13396 w 16074"/>
                  <a:gd name="T31" fmla="*/ 8301 h 16128"/>
                  <a:gd name="T32" fmla="*/ 13347 w 16074"/>
                  <a:gd name="T33" fmla="*/ 6443 h 16128"/>
                  <a:gd name="T34" fmla="*/ 12801 w 16074"/>
                  <a:gd name="T35" fmla="*/ 4583 h 16128"/>
                  <a:gd name="T36" fmla="*/ 11773 w 16074"/>
                  <a:gd name="T37" fmla="*/ 2822 h 16128"/>
                  <a:gd name="T38" fmla="*/ 10277 w 16074"/>
                  <a:gd name="T39" fmla="*/ 1262 h 16128"/>
                  <a:gd name="T40" fmla="*/ 8329 w 16074"/>
                  <a:gd name="T41" fmla="*/ 0 h 16128"/>
                  <a:gd name="T42" fmla="*/ 10526 w 16074"/>
                  <a:gd name="T43" fmla="*/ 458 h 16128"/>
                  <a:gd name="T44" fmla="*/ 12659 w 16074"/>
                  <a:gd name="T45" fmla="*/ 1583 h 16128"/>
                  <a:gd name="T46" fmla="*/ 14464 w 16074"/>
                  <a:gd name="T47" fmla="*/ 3304 h 16128"/>
                  <a:gd name="T48" fmla="*/ 15679 w 16074"/>
                  <a:gd name="T49" fmla="*/ 5557 h 16128"/>
                  <a:gd name="T50" fmla="*/ 16044 w 16074"/>
                  <a:gd name="T51" fmla="*/ 8271 h 16128"/>
                  <a:gd name="T52" fmla="*/ 15294 w 16074"/>
                  <a:gd name="T53" fmla="*/ 11379 h 16128"/>
                  <a:gd name="T54" fmla="*/ 12655 w 16074"/>
                  <a:gd name="T55" fmla="*/ 14684 h 16128"/>
                  <a:gd name="T56" fmla="*/ 10870 w 16074"/>
                  <a:gd name="T57" fmla="*/ 15495 h 16128"/>
                  <a:gd name="T58" fmla="*/ 9145 w 16074"/>
                  <a:gd name="T59" fmla="*/ 15974 h 16128"/>
                  <a:gd name="T60" fmla="*/ 7486 w 16074"/>
                  <a:gd name="T61" fmla="*/ 16128 h 16128"/>
                  <a:gd name="T62" fmla="*/ 5906 w 16074"/>
                  <a:gd name="T63" fmla="*/ 15967 h 16128"/>
                  <a:gd name="T64" fmla="*/ 4415 w 16074"/>
                  <a:gd name="T65" fmla="*/ 15498 h 16128"/>
                  <a:gd name="T66" fmla="*/ 3023 w 16074"/>
                  <a:gd name="T67" fmla="*/ 14731 h 16128"/>
                  <a:gd name="T68" fmla="*/ 2528 w 16074"/>
                  <a:gd name="T69" fmla="*/ 14487 h 16128"/>
                  <a:gd name="T70" fmla="*/ 2530 w 16074"/>
                  <a:gd name="T71" fmla="*/ 14735 h 16128"/>
                  <a:gd name="T72" fmla="*/ 2473 w 16074"/>
                  <a:gd name="T73" fmla="*/ 14983 h 16128"/>
                  <a:gd name="T74" fmla="*/ 2363 w 16074"/>
                  <a:gd name="T75" fmla="*/ 15222 h 16128"/>
                  <a:gd name="T76" fmla="*/ 2207 w 16074"/>
                  <a:gd name="T77" fmla="*/ 15444 h 16128"/>
                  <a:gd name="T78" fmla="*/ 2013 w 16074"/>
                  <a:gd name="T79" fmla="*/ 15642 h 16128"/>
                  <a:gd name="T80" fmla="*/ 1779 w 16074"/>
                  <a:gd name="T81" fmla="*/ 15812 h 16128"/>
                  <a:gd name="T82" fmla="*/ 1496 w 16074"/>
                  <a:gd name="T83" fmla="*/ 15944 h 16128"/>
                  <a:gd name="T84" fmla="*/ 1210 w 16074"/>
                  <a:gd name="T85" fmla="*/ 16001 h 16128"/>
                  <a:gd name="T86" fmla="*/ 933 w 16074"/>
                  <a:gd name="T87" fmla="*/ 15986 h 16128"/>
                  <a:gd name="T88" fmla="*/ 671 w 16074"/>
                  <a:gd name="T89" fmla="*/ 15902 h 16128"/>
                  <a:gd name="T90" fmla="*/ 436 w 16074"/>
                  <a:gd name="T91" fmla="*/ 15751 h 16128"/>
                  <a:gd name="T92" fmla="*/ 234 w 16074"/>
                  <a:gd name="T93" fmla="*/ 15534 h 16128"/>
                  <a:gd name="T94" fmla="*/ 33 w 16074"/>
                  <a:gd name="T95" fmla="*/ 15112 h 16128"/>
                  <a:gd name="T96" fmla="*/ 17 w 16074"/>
                  <a:gd name="T97" fmla="*/ 14651 h 16128"/>
                  <a:gd name="T98" fmla="*/ 179 w 16074"/>
                  <a:gd name="T99" fmla="*/ 14226 h 16128"/>
                  <a:gd name="T100" fmla="*/ 478 w 16074"/>
                  <a:gd name="T101" fmla="*/ 13874 h 16128"/>
                  <a:gd name="T102" fmla="*/ 878 w 16074"/>
                  <a:gd name="T103" fmla="*/ 13632 h 16128"/>
                  <a:gd name="T104" fmla="*/ 1339 w 16074"/>
                  <a:gd name="T105" fmla="*/ 13536 h 16128"/>
                  <a:gd name="T106" fmla="*/ 1477 w 16074"/>
                  <a:gd name="T107" fmla="*/ 13406 h 16128"/>
                  <a:gd name="T108" fmla="*/ 1100 w 16074"/>
                  <a:gd name="T109" fmla="*/ 12990 h 16128"/>
                  <a:gd name="T110" fmla="*/ 736 w 16074"/>
                  <a:gd name="T111" fmla="*/ 12545 h 16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074" h="16128">
                    <a:moveTo>
                      <a:pt x="454" y="12169"/>
                    </a:moveTo>
                    <a:lnTo>
                      <a:pt x="1614" y="10993"/>
                    </a:lnTo>
                    <a:lnTo>
                      <a:pt x="1844" y="11188"/>
                    </a:lnTo>
                    <a:lnTo>
                      <a:pt x="2077" y="11378"/>
                    </a:lnTo>
                    <a:lnTo>
                      <a:pt x="2313" y="11564"/>
                    </a:lnTo>
                    <a:lnTo>
                      <a:pt x="2550" y="11742"/>
                    </a:lnTo>
                    <a:lnTo>
                      <a:pt x="2792" y="11916"/>
                    </a:lnTo>
                    <a:lnTo>
                      <a:pt x="3035" y="12083"/>
                    </a:lnTo>
                    <a:lnTo>
                      <a:pt x="3280" y="12242"/>
                    </a:lnTo>
                    <a:lnTo>
                      <a:pt x="3529" y="12395"/>
                    </a:lnTo>
                    <a:lnTo>
                      <a:pt x="3781" y="12540"/>
                    </a:lnTo>
                    <a:lnTo>
                      <a:pt x="4035" y="12677"/>
                    </a:lnTo>
                    <a:lnTo>
                      <a:pt x="4293" y="12804"/>
                    </a:lnTo>
                    <a:lnTo>
                      <a:pt x="4554" y="12923"/>
                    </a:lnTo>
                    <a:lnTo>
                      <a:pt x="4818" y="13031"/>
                    </a:lnTo>
                    <a:lnTo>
                      <a:pt x="5086" y="13131"/>
                    </a:lnTo>
                    <a:lnTo>
                      <a:pt x="5356" y="13220"/>
                    </a:lnTo>
                    <a:lnTo>
                      <a:pt x="5630" y="13298"/>
                    </a:lnTo>
                    <a:lnTo>
                      <a:pt x="5908" y="13364"/>
                    </a:lnTo>
                    <a:lnTo>
                      <a:pt x="6189" y="13418"/>
                    </a:lnTo>
                    <a:lnTo>
                      <a:pt x="6474" y="13461"/>
                    </a:lnTo>
                    <a:lnTo>
                      <a:pt x="6763" y="13491"/>
                    </a:lnTo>
                    <a:lnTo>
                      <a:pt x="7056" y="13508"/>
                    </a:lnTo>
                    <a:lnTo>
                      <a:pt x="7352" y="13511"/>
                    </a:lnTo>
                    <a:lnTo>
                      <a:pt x="7653" y="13501"/>
                    </a:lnTo>
                    <a:lnTo>
                      <a:pt x="7958" y="13476"/>
                    </a:lnTo>
                    <a:lnTo>
                      <a:pt x="8267" y="13437"/>
                    </a:lnTo>
                    <a:lnTo>
                      <a:pt x="8579" y="13381"/>
                    </a:lnTo>
                    <a:lnTo>
                      <a:pt x="8897" y="13311"/>
                    </a:lnTo>
                    <a:lnTo>
                      <a:pt x="9219" y="13224"/>
                    </a:lnTo>
                    <a:lnTo>
                      <a:pt x="9546" y="13121"/>
                    </a:lnTo>
                    <a:lnTo>
                      <a:pt x="9877" y="13001"/>
                    </a:lnTo>
                    <a:lnTo>
                      <a:pt x="10212" y="12863"/>
                    </a:lnTo>
                    <a:lnTo>
                      <a:pt x="10554" y="12708"/>
                    </a:lnTo>
                    <a:lnTo>
                      <a:pt x="5225" y="7326"/>
                    </a:lnTo>
                    <a:lnTo>
                      <a:pt x="3765" y="8813"/>
                    </a:lnTo>
                    <a:lnTo>
                      <a:pt x="1503" y="6582"/>
                    </a:lnTo>
                    <a:lnTo>
                      <a:pt x="5491" y="2537"/>
                    </a:lnTo>
                    <a:lnTo>
                      <a:pt x="5547" y="2563"/>
                    </a:lnTo>
                    <a:lnTo>
                      <a:pt x="5604" y="2588"/>
                    </a:lnTo>
                    <a:lnTo>
                      <a:pt x="5663" y="2610"/>
                    </a:lnTo>
                    <a:lnTo>
                      <a:pt x="5724" y="2631"/>
                    </a:lnTo>
                    <a:lnTo>
                      <a:pt x="5787" y="2649"/>
                    </a:lnTo>
                    <a:lnTo>
                      <a:pt x="5852" y="2666"/>
                    </a:lnTo>
                    <a:lnTo>
                      <a:pt x="5918" y="2680"/>
                    </a:lnTo>
                    <a:lnTo>
                      <a:pt x="5986" y="2693"/>
                    </a:lnTo>
                    <a:lnTo>
                      <a:pt x="6055" y="2703"/>
                    </a:lnTo>
                    <a:lnTo>
                      <a:pt x="6127" y="2711"/>
                    </a:lnTo>
                    <a:lnTo>
                      <a:pt x="6200" y="2716"/>
                    </a:lnTo>
                    <a:lnTo>
                      <a:pt x="6274" y="2719"/>
                    </a:lnTo>
                    <a:lnTo>
                      <a:pt x="6351" y="2719"/>
                    </a:lnTo>
                    <a:lnTo>
                      <a:pt x="6429" y="2716"/>
                    </a:lnTo>
                    <a:lnTo>
                      <a:pt x="6508" y="2710"/>
                    </a:lnTo>
                    <a:lnTo>
                      <a:pt x="6588" y="2700"/>
                    </a:lnTo>
                    <a:lnTo>
                      <a:pt x="6671" y="2688"/>
                    </a:lnTo>
                    <a:lnTo>
                      <a:pt x="6755" y="2673"/>
                    </a:lnTo>
                    <a:lnTo>
                      <a:pt x="6840" y="2654"/>
                    </a:lnTo>
                    <a:lnTo>
                      <a:pt x="6925" y="2632"/>
                    </a:lnTo>
                    <a:lnTo>
                      <a:pt x="7013" y="2607"/>
                    </a:lnTo>
                    <a:lnTo>
                      <a:pt x="7102" y="2577"/>
                    </a:lnTo>
                    <a:lnTo>
                      <a:pt x="7192" y="2545"/>
                    </a:lnTo>
                    <a:lnTo>
                      <a:pt x="7283" y="2508"/>
                    </a:lnTo>
                    <a:lnTo>
                      <a:pt x="7375" y="2468"/>
                    </a:lnTo>
                    <a:lnTo>
                      <a:pt x="7469" y="2423"/>
                    </a:lnTo>
                    <a:lnTo>
                      <a:pt x="7563" y="2375"/>
                    </a:lnTo>
                    <a:lnTo>
                      <a:pt x="7659" y="2321"/>
                    </a:lnTo>
                    <a:lnTo>
                      <a:pt x="7756" y="2265"/>
                    </a:lnTo>
                    <a:lnTo>
                      <a:pt x="7854" y="2203"/>
                    </a:lnTo>
                    <a:lnTo>
                      <a:pt x="7953" y="2137"/>
                    </a:lnTo>
                    <a:lnTo>
                      <a:pt x="8053" y="2066"/>
                    </a:lnTo>
                    <a:lnTo>
                      <a:pt x="9204" y="3243"/>
                    </a:lnTo>
                    <a:lnTo>
                      <a:pt x="7220" y="5296"/>
                    </a:lnTo>
                    <a:lnTo>
                      <a:pt x="12597" y="10708"/>
                    </a:lnTo>
                    <a:lnTo>
                      <a:pt x="12775" y="10387"/>
                    </a:lnTo>
                    <a:lnTo>
                      <a:pt x="12930" y="10057"/>
                    </a:lnTo>
                    <a:lnTo>
                      <a:pt x="13065" y="9719"/>
                    </a:lnTo>
                    <a:lnTo>
                      <a:pt x="13179" y="9373"/>
                    </a:lnTo>
                    <a:lnTo>
                      <a:pt x="13271" y="9022"/>
                    </a:lnTo>
                    <a:lnTo>
                      <a:pt x="13344" y="8664"/>
                    </a:lnTo>
                    <a:lnTo>
                      <a:pt x="13396" y="8301"/>
                    </a:lnTo>
                    <a:lnTo>
                      <a:pt x="13426" y="7934"/>
                    </a:lnTo>
                    <a:lnTo>
                      <a:pt x="13437" y="7564"/>
                    </a:lnTo>
                    <a:lnTo>
                      <a:pt x="13427" y="7192"/>
                    </a:lnTo>
                    <a:lnTo>
                      <a:pt x="13398" y="6818"/>
                    </a:lnTo>
                    <a:lnTo>
                      <a:pt x="13347" y="6443"/>
                    </a:lnTo>
                    <a:lnTo>
                      <a:pt x="13277" y="6068"/>
                    </a:lnTo>
                    <a:lnTo>
                      <a:pt x="13188" y="5694"/>
                    </a:lnTo>
                    <a:lnTo>
                      <a:pt x="13079" y="5321"/>
                    </a:lnTo>
                    <a:lnTo>
                      <a:pt x="12949" y="4950"/>
                    </a:lnTo>
                    <a:lnTo>
                      <a:pt x="12801" y="4583"/>
                    </a:lnTo>
                    <a:lnTo>
                      <a:pt x="12634" y="4220"/>
                    </a:lnTo>
                    <a:lnTo>
                      <a:pt x="12447" y="3862"/>
                    </a:lnTo>
                    <a:lnTo>
                      <a:pt x="12241" y="3509"/>
                    </a:lnTo>
                    <a:lnTo>
                      <a:pt x="12017" y="3162"/>
                    </a:lnTo>
                    <a:lnTo>
                      <a:pt x="11773" y="2822"/>
                    </a:lnTo>
                    <a:lnTo>
                      <a:pt x="11511" y="2492"/>
                    </a:lnTo>
                    <a:lnTo>
                      <a:pt x="11230" y="2169"/>
                    </a:lnTo>
                    <a:lnTo>
                      <a:pt x="10931" y="1856"/>
                    </a:lnTo>
                    <a:lnTo>
                      <a:pt x="10613" y="1553"/>
                    </a:lnTo>
                    <a:lnTo>
                      <a:pt x="10277" y="1262"/>
                    </a:lnTo>
                    <a:lnTo>
                      <a:pt x="9924" y="982"/>
                    </a:lnTo>
                    <a:lnTo>
                      <a:pt x="9551" y="716"/>
                    </a:lnTo>
                    <a:lnTo>
                      <a:pt x="9162" y="463"/>
                    </a:lnTo>
                    <a:lnTo>
                      <a:pt x="8754" y="224"/>
                    </a:lnTo>
                    <a:lnTo>
                      <a:pt x="8329" y="0"/>
                    </a:lnTo>
                    <a:lnTo>
                      <a:pt x="8761" y="35"/>
                    </a:lnTo>
                    <a:lnTo>
                      <a:pt x="9199" y="99"/>
                    </a:lnTo>
                    <a:lnTo>
                      <a:pt x="9641" y="192"/>
                    </a:lnTo>
                    <a:lnTo>
                      <a:pt x="10084" y="310"/>
                    </a:lnTo>
                    <a:lnTo>
                      <a:pt x="10526" y="458"/>
                    </a:lnTo>
                    <a:lnTo>
                      <a:pt x="10966" y="632"/>
                    </a:lnTo>
                    <a:lnTo>
                      <a:pt x="11402" y="832"/>
                    </a:lnTo>
                    <a:lnTo>
                      <a:pt x="11830" y="1057"/>
                    </a:lnTo>
                    <a:lnTo>
                      <a:pt x="12250" y="1307"/>
                    </a:lnTo>
                    <a:lnTo>
                      <a:pt x="12659" y="1583"/>
                    </a:lnTo>
                    <a:lnTo>
                      <a:pt x="13054" y="1881"/>
                    </a:lnTo>
                    <a:lnTo>
                      <a:pt x="13435" y="2203"/>
                    </a:lnTo>
                    <a:lnTo>
                      <a:pt x="13798" y="2548"/>
                    </a:lnTo>
                    <a:lnTo>
                      <a:pt x="14141" y="2915"/>
                    </a:lnTo>
                    <a:lnTo>
                      <a:pt x="14464" y="3304"/>
                    </a:lnTo>
                    <a:lnTo>
                      <a:pt x="14762" y="3714"/>
                    </a:lnTo>
                    <a:lnTo>
                      <a:pt x="15036" y="4146"/>
                    </a:lnTo>
                    <a:lnTo>
                      <a:pt x="15281" y="4596"/>
                    </a:lnTo>
                    <a:lnTo>
                      <a:pt x="15496" y="5067"/>
                    </a:lnTo>
                    <a:lnTo>
                      <a:pt x="15679" y="5557"/>
                    </a:lnTo>
                    <a:lnTo>
                      <a:pt x="15829" y="6065"/>
                    </a:lnTo>
                    <a:lnTo>
                      <a:pt x="15942" y="6591"/>
                    </a:lnTo>
                    <a:lnTo>
                      <a:pt x="16016" y="7135"/>
                    </a:lnTo>
                    <a:lnTo>
                      <a:pt x="16052" y="7695"/>
                    </a:lnTo>
                    <a:lnTo>
                      <a:pt x="16044" y="8271"/>
                    </a:lnTo>
                    <a:lnTo>
                      <a:pt x="15991" y="8863"/>
                    </a:lnTo>
                    <a:lnTo>
                      <a:pt x="15892" y="9471"/>
                    </a:lnTo>
                    <a:lnTo>
                      <a:pt x="15744" y="10093"/>
                    </a:lnTo>
                    <a:lnTo>
                      <a:pt x="15545" y="10729"/>
                    </a:lnTo>
                    <a:lnTo>
                      <a:pt x="15294" y="11379"/>
                    </a:lnTo>
                    <a:lnTo>
                      <a:pt x="14987" y="12042"/>
                    </a:lnTo>
                    <a:lnTo>
                      <a:pt x="14623" y="12717"/>
                    </a:lnTo>
                    <a:lnTo>
                      <a:pt x="16074" y="14218"/>
                    </a:lnTo>
                    <a:lnTo>
                      <a:pt x="14156" y="16081"/>
                    </a:lnTo>
                    <a:lnTo>
                      <a:pt x="12655" y="14684"/>
                    </a:lnTo>
                    <a:lnTo>
                      <a:pt x="12293" y="14873"/>
                    </a:lnTo>
                    <a:lnTo>
                      <a:pt x="11934" y="15048"/>
                    </a:lnTo>
                    <a:lnTo>
                      <a:pt x="11578" y="15211"/>
                    </a:lnTo>
                    <a:lnTo>
                      <a:pt x="11223" y="15360"/>
                    </a:lnTo>
                    <a:lnTo>
                      <a:pt x="10870" y="15495"/>
                    </a:lnTo>
                    <a:lnTo>
                      <a:pt x="10520" y="15617"/>
                    </a:lnTo>
                    <a:lnTo>
                      <a:pt x="10173" y="15726"/>
                    </a:lnTo>
                    <a:lnTo>
                      <a:pt x="9828" y="15822"/>
                    </a:lnTo>
                    <a:lnTo>
                      <a:pt x="9485" y="15904"/>
                    </a:lnTo>
                    <a:lnTo>
                      <a:pt x="9145" y="15974"/>
                    </a:lnTo>
                    <a:lnTo>
                      <a:pt x="8808" y="16030"/>
                    </a:lnTo>
                    <a:lnTo>
                      <a:pt x="8472" y="16074"/>
                    </a:lnTo>
                    <a:lnTo>
                      <a:pt x="8140" y="16105"/>
                    </a:lnTo>
                    <a:lnTo>
                      <a:pt x="7812" y="16123"/>
                    </a:lnTo>
                    <a:lnTo>
                      <a:pt x="7486" y="16128"/>
                    </a:lnTo>
                    <a:lnTo>
                      <a:pt x="7164" y="16121"/>
                    </a:lnTo>
                    <a:lnTo>
                      <a:pt x="6845" y="16101"/>
                    </a:lnTo>
                    <a:lnTo>
                      <a:pt x="6529" y="16069"/>
                    </a:lnTo>
                    <a:lnTo>
                      <a:pt x="6216" y="16024"/>
                    </a:lnTo>
                    <a:lnTo>
                      <a:pt x="5906" y="15967"/>
                    </a:lnTo>
                    <a:lnTo>
                      <a:pt x="5601" y="15897"/>
                    </a:lnTo>
                    <a:lnTo>
                      <a:pt x="5298" y="15816"/>
                    </a:lnTo>
                    <a:lnTo>
                      <a:pt x="5001" y="15722"/>
                    </a:lnTo>
                    <a:lnTo>
                      <a:pt x="4706" y="15616"/>
                    </a:lnTo>
                    <a:lnTo>
                      <a:pt x="4415" y="15498"/>
                    </a:lnTo>
                    <a:lnTo>
                      <a:pt x="4129" y="15368"/>
                    </a:lnTo>
                    <a:lnTo>
                      <a:pt x="3846" y="15227"/>
                    </a:lnTo>
                    <a:lnTo>
                      <a:pt x="3568" y="15073"/>
                    </a:lnTo>
                    <a:lnTo>
                      <a:pt x="3293" y="14907"/>
                    </a:lnTo>
                    <a:lnTo>
                      <a:pt x="3023" y="14731"/>
                    </a:lnTo>
                    <a:lnTo>
                      <a:pt x="2757" y="14542"/>
                    </a:lnTo>
                    <a:lnTo>
                      <a:pt x="2496" y="14342"/>
                    </a:lnTo>
                    <a:lnTo>
                      <a:pt x="2509" y="14390"/>
                    </a:lnTo>
                    <a:lnTo>
                      <a:pt x="2520" y="14439"/>
                    </a:lnTo>
                    <a:lnTo>
                      <a:pt x="2528" y="14487"/>
                    </a:lnTo>
                    <a:lnTo>
                      <a:pt x="2533" y="14536"/>
                    </a:lnTo>
                    <a:lnTo>
                      <a:pt x="2536" y="14586"/>
                    </a:lnTo>
                    <a:lnTo>
                      <a:pt x="2537" y="14635"/>
                    </a:lnTo>
                    <a:lnTo>
                      <a:pt x="2534" y="14686"/>
                    </a:lnTo>
                    <a:lnTo>
                      <a:pt x="2530" y="14735"/>
                    </a:lnTo>
                    <a:lnTo>
                      <a:pt x="2523" y="14785"/>
                    </a:lnTo>
                    <a:lnTo>
                      <a:pt x="2514" y="14835"/>
                    </a:lnTo>
                    <a:lnTo>
                      <a:pt x="2502" y="14884"/>
                    </a:lnTo>
                    <a:lnTo>
                      <a:pt x="2489" y="14934"/>
                    </a:lnTo>
                    <a:lnTo>
                      <a:pt x="2473" y="14983"/>
                    </a:lnTo>
                    <a:lnTo>
                      <a:pt x="2454" y="15031"/>
                    </a:lnTo>
                    <a:lnTo>
                      <a:pt x="2434" y="15080"/>
                    </a:lnTo>
                    <a:lnTo>
                      <a:pt x="2412" y="15127"/>
                    </a:lnTo>
                    <a:lnTo>
                      <a:pt x="2388" y="15174"/>
                    </a:lnTo>
                    <a:lnTo>
                      <a:pt x="2363" y="15222"/>
                    </a:lnTo>
                    <a:lnTo>
                      <a:pt x="2334" y="15267"/>
                    </a:lnTo>
                    <a:lnTo>
                      <a:pt x="2305" y="15313"/>
                    </a:lnTo>
                    <a:lnTo>
                      <a:pt x="2275" y="15358"/>
                    </a:lnTo>
                    <a:lnTo>
                      <a:pt x="2241" y="15401"/>
                    </a:lnTo>
                    <a:lnTo>
                      <a:pt x="2207" y="15444"/>
                    </a:lnTo>
                    <a:lnTo>
                      <a:pt x="2171" y="15486"/>
                    </a:lnTo>
                    <a:lnTo>
                      <a:pt x="2134" y="15526"/>
                    </a:lnTo>
                    <a:lnTo>
                      <a:pt x="2095" y="15567"/>
                    </a:lnTo>
                    <a:lnTo>
                      <a:pt x="2055" y="15605"/>
                    </a:lnTo>
                    <a:lnTo>
                      <a:pt x="2013" y="15642"/>
                    </a:lnTo>
                    <a:lnTo>
                      <a:pt x="1971" y="15677"/>
                    </a:lnTo>
                    <a:lnTo>
                      <a:pt x="1927" y="15713"/>
                    </a:lnTo>
                    <a:lnTo>
                      <a:pt x="1881" y="15745"/>
                    </a:lnTo>
                    <a:lnTo>
                      <a:pt x="1836" y="15777"/>
                    </a:lnTo>
                    <a:lnTo>
                      <a:pt x="1779" y="15812"/>
                    </a:lnTo>
                    <a:lnTo>
                      <a:pt x="1723" y="15845"/>
                    </a:lnTo>
                    <a:lnTo>
                      <a:pt x="1666" y="15874"/>
                    </a:lnTo>
                    <a:lnTo>
                      <a:pt x="1610" y="15900"/>
                    </a:lnTo>
                    <a:lnTo>
                      <a:pt x="1552" y="15923"/>
                    </a:lnTo>
                    <a:lnTo>
                      <a:pt x="1496" y="15944"/>
                    </a:lnTo>
                    <a:lnTo>
                      <a:pt x="1438" y="15961"/>
                    </a:lnTo>
                    <a:lnTo>
                      <a:pt x="1381" y="15975"/>
                    </a:lnTo>
                    <a:lnTo>
                      <a:pt x="1324" y="15987"/>
                    </a:lnTo>
                    <a:lnTo>
                      <a:pt x="1267" y="15995"/>
                    </a:lnTo>
                    <a:lnTo>
                      <a:pt x="1210" y="16001"/>
                    </a:lnTo>
                    <a:lnTo>
                      <a:pt x="1154" y="16003"/>
                    </a:lnTo>
                    <a:lnTo>
                      <a:pt x="1098" y="16003"/>
                    </a:lnTo>
                    <a:lnTo>
                      <a:pt x="1043" y="16000"/>
                    </a:lnTo>
                    <a:lnTo>
                      <a:pt x="987" y="15995"/>
                    </a:lnTo>
                    <a:lnTo>
                      <a:pt x="933" y="15986"/>
                    </a:lnTo>
                    <a:lnTo>
                      <a:pt x="879" y="15975"/>
                    </a:lnTo>
                    <a:lnTo>
                      <a:pt x="826" y="15961"/>
                    </a:lnTo>
                    <a:lnTo>
                      <a:pt x="773" y="15944"/>
                    </a:lnTo>
                    <a:lnTo>
                      <a:pt x="722" y="15924"/>
                    </a:lnTo>
                    <a:lnTo>
                      <a:pt x="671" y="15902"/>
                    </a:lnTo>
                    <a:lnTo>
                      <a:pt x="622" y="15877"/>
                    </a:lnTo>
                    <a:lnTo>
                      <a:pt x="573" y="15849"/>
                    </a:lnTo>
                    <a:lnTo>
                      <a:pt x="527" y="15819"/>
                    </a:lnTo>
                    <a:lnTo>
                      <a:pt x="480" y="15786"/>
                    </a:lnTo>
                    <a:lnTo>
                      <a:pt x="436" y="15751"/>
                    </a:lnTo>
                    <a:lnTo>
                      <a:pt x="393" y="15713"/>
                    </a:lnTo>
                    <a:lnTo>
                      <a:pt x="350" y="15671"/>
                    </a:lnTo>
                    <a:lnTo>
                      <a:pt x="310" y="15628"/>
                    </a:lnTo>
                    <a:lnTo>
                      <a:pt x="271" y="15583"/>
                    </a:lnTo>
                    <a:lnTo>
                      <a:pt x="234" y="15534"/>
                    </a:lnTo>
                    <a:lnTo>
                      <a:pt x="199" y="15483"/>
                    </a:lnTo>
                    <a:lnTo>
                      <a:pt x="143" y="15391"/>
                    </a:lnTo>
                    <a:lnTo>
                      <a:pt x="98" y="15299"/>
                    </a:lnTo>
                    <a:lnTo>
                      <a:pt x="61" y="15206"/>
                    </a:lnTo>
                    <a:lnTo>
                      <a:pt x="33" y="15112"/>
                    </a:lnTo>
                    <a:lnTo>
                      <a:pt x="14" y="15019"/>
                    </a:lnTo>
                    <a:lnTo>
                      <a:pt x="3" y="14925"/>
                    </a:lnTo>
                    <a:lnTo>
                      <a:pt x="0" y="14833"/>
                    </a:lnTo>
                    <a:lnTo>
                      <a:pt x="5" y="14741"/>
                    </a:lnTo>
                    <a:lnTo>
                      <a:pt x="17" y="14651"/>
                    </a:lnTo>
                    <a:lnTo>
                      <a:pt x="36" y="14562"/>
                    </a:lnTo>
                    <a:lnTo>
                      <a:pt x="63" y="14475"/>
                    </a:lnTo>
                    <a:lnTo>
                      <a:pt x="95" y="14389"/>
                    </a:lnTo>
                    <a:lnTo>
                      <a:pt x="133" y="14307"/>
                    </a:lnTo>
                    <a:lnTo>
                      <a:pt x="179" y="14226"/>
                    </a:lnTo>
                    <a:lnTo>
                      <a:pt x="228" y="14148"/>
                    </a:lnTo>
                    <a:lnTo>
                      <a:pt x="284" y="14075"/>
                    </a:lnTo>
                    <a:lnTo>
                      <a:pt x="344" y="14004"/>
                    </a:lnTo>
                    <a:lnTo>
                      <a:pt x="409" y="13938"/>
                    </a:lnTo>
                    <a:lnTo>
                      <a:pt x="478" y="13874"/>
                    </a:lnTo>
                    <a:lnTo>
                      <a:pt x="551" y="13816"/>
                    </a:lnTo>
                    <a:lnTo>
                      <a:pt x="628" y="13762"/>
                    </a:lnTo>
                    <a:lnTo>
                      <a:pt x="708" y="13714"/>
                    </a:lnTo>
                    <a:lnTo>
                      <a:pt x="791" y="13670"/>
                    </a:lnTo>
                    <a:lnTo>
                      <a:pt x="878" y="13632"/>
                    </a:lnTo>
                    <a:lnTo>
                      <a:pt x="967" y="13601"/>
                    </a:lnTo>
                    <a:lnTo>
                      <a:pt x="1057" y="13575"/>
                    </a:lnTo>
                    <a:lnTo>
                      <a:pt x="1150" y="13556"/>
                    </a:lnTo>
                    <a:lnTo>
                      <a:pt x="1244" y="13542"/>
                    </a:lnTo>
                    <a:lnTo>
                      <a:pt x="1339" y="13536"/>
                    </a:lnTo>
                    <a:lnTo>
                      <a:pt x="1436" y="13538"/>
                    </a:lnTo>
                    <a:lnTo>
                      <a:pt x="1533" y="13548"/>
                    </a:lnTo>
                    <a:lnTo>
                      <a:pt x="1630" y="13565"/>
                    </a:lnTo>
                    <a:lnTo>
                      <a:pt x="1553" y="13486"/>
                    </a:lnTo>
                    <a:lnTo>
                      <a:pt x="1477" y="13406"/>
                    </a:lnTo>
                    <a:lnTo>
                      <a:pt x="1400" y="13325"/>
                    </a:lnTo>
                    <a:lnTo>
                      <a:pt x="1324" y="13243"/>
                    </a:lnTo>
                    <a:lnTo>
                      <a:pt x="1248" y="13159"/>
                    </a:lnTo>
                    <a:lnTo>
                      <a:pt x="1174" y="13075"/>
                    </a:lnTo>
                    <a:lnTo>
                      <a:pt x="1100" y="12990"/>
                    </a:lnTo>
                    <a:lnTo>
                      <a:pt x="1026" y="12903"/>
                    </a:lnTo>
                    <a:lnTo>
                      <a:pt x="953" y="12815"/>
                    </a:lnTo>
                    <a:lnTo>
                      <a:pt x="880" y="12726"/>
                    </a:lnTo>
                    <a:lnTo>
                      <a:pt x="807" y="12636"/>
                    </a:lnTo>
                    <a:lnTo>
                      <a:pt x="736" y="12545"/>
                    </a:lnTo>
                    <a:lnTo>
                      <a:pt x="665" y="12453"/>
                    </a:lnTo>
                    <a:lnTo>
                      <a:pt x="594" y="12359"/>
                    </a:lnTo>
                    <a:lnTo>
                      <a:pt x="524" y="12264"/>
                    </a:lnTo>
                    <a:lnTo>
                      <a:pt x="454" y="12169"/>
                    </a:lnTo>
                    <a:close/>
                  </a:path>
                </a:pathLst>
              </a:custGeom>
              <a:solidFill>
                <a:srgbClr val="F8F0DC"/>
              </a:solidFill>
              <a:ln>
                <a:noFill/>
              </a:ln>
              <a:effectLst/>
            </p:spPr>
            <p:txBody>
              <a:bodyPr vert="horz" wrap="square" lIns="121920" tIns="60960" rIns="121920" bIns="60960" numCol="1" anchor="t" anchorCtr="0" compatLnSpc="1"/>
              <a:lstStyle/>
              <a:p>
                <a:endParaRPr lang="zh-CN" altLang="en-US" sz="2400" b="1"/>
              </a:p>
            </p:txBody>
          </p:sp>
        </p:grpSp>
        <p:sp>
          <p:nvSpPr>
            <p:cNvPr id="14" name="矩形 13"/>
            <p:cNvSpPr/>
            <p:nvPr/>
          </p:nvSpPr>
          <p:spPr>
            <a:xfrm>
              <a:off x="5940153" y="2345013"/>
              <a:ext cx="2655564" cy="714963"/>
            </a:xfrm>
            <a:prstGeom prst="rect">
              <a:avLst/>
            </a:prstGeom>
          </p:spPr>
          <p:txBody>
            <a:bodyPr wrap="square">
              <a:spAutoFit/>
            </a:bodyPr>
            <a:lstStyle/>
            <a:p>
              <a:r>
                <a:rPr lang="zh-CN" altLang="en-US" sz="1865" dirty="0">
                  <a:solidFill>
                    <a:srgbClr val="FFF8E6"/>
                  </a:solidFill>
                  <a:latin typeface="微软雅黑" panose="020B0503020204020204" pitchFamily="34" charset="-122"/>
                  <a:ea typeface="微软雅黑" panose="020B0503020204020204" pitchFamily="34" charset="-122"/>
                </a:rPr>
                <a:t>时间：</a:t>
              </a:r>
              <a:r>
                <a:rPr lang="en-US" altLang="zh-CN" sz="1865" dirty="0">
                  <a:solidFill>
                    <a:srgbClr val="FFF8E6"/>
                  </a:solidFill>
                  <a:latin typeface="微软雅黑" panose="020B0503020204020204" pitchFamily="34" charset="-122"/>
                  <a:ea typeface="微软雅黑" panose="020B0503020204020204" pitchFamily="34" charset="-122"/>
                </a:rPr>
                <a:t>2012.11.08-11.12</a:t>
              </a:r>
              <a:endParaRPr lang="en-US" altLang="zh-CN" sz="1865" dirty="0">
                <a:solidFill>
                  <a:srgbClr val="FFF8E6"/>
                </a:solidFill>
                <a:latin typeface="微软雅黑" panose="020B0503020204020204" pitchFamily="34" charset="-122"/>
                <a:ea typeface="微软雅黑" panose="020B0503020204020204" pitchFamily="34" charset="-122"/>
              </a:endParaRPr>
            </a:p>
            <a:p>
              <a:r>
                <a:rPr lang="zh-CN" altLang="en-US" sz="1865" dirty="0">
                  <a:solidFill>
                    <a:srgbClr val="FFF8E6"/>
                  </a:solidFill>
                  <a:latin typeface="微软雅黑" panose="020B0503020204020204" pitchFamily="34" charset="-122"/>
                  <a:ea typeface="微软雅黑" panose="020B0503020204020204" pitchFamily="34" charset="-122"/>
                </a:rPr>
                <a:t>地点：北京</a:t>
              </a:r>
              <a:endParaRPr lang="en-US" altLang="zh-CN" sz="1865" dirty="0">
                <a:solidFill>
                  <a:srgbClr val="FFF8E6"/>
                </a:solidFill>
                <a:latin typeface="微软雅黑" panose="020B0503020204020204" pitchFamily="34" charset="-122"/>
                <a:ea typeface="微软雅黑" panose="020B0503020204020204" pitchFamily="34" charset="-122"/>
              </a:endParaRPr>
            </a:p>
          </p:txBody>
        </p:sp>
      </p:grpSp>
      <p:sp>
        <p:nvSpPr>
          <p:cNvPr id="16" name="矩形 15"/>
          <p:cNvSpPr>
            <a:spLocks noChangeAspect="1"/>
          </p:cNvSpPr>
          <p:nvPr/>
        </p:nvSpPr>
        <p:spPr>
          <a:xfrm>
            <a:off x="467519" y="4654548"/>
            <a:ext cx="1824000" cy="1824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265" b="1" dirty="0">
                <a:solidFill>
                  <a:srgbClr val="FFF8E6"/>
                </a:solidFill>
                <a:latin typeface="+mj-ea"/>
              </a:rPr>
              <a:t>大会主题</a:t>
            </a:r>
            <a:endParaRPr lang="en-US" altLang="zh-CN" sz="4265" b="1" dirty="0">
              <a:solidFill>
                <a:srgbClr val="FFF8E6"/>
              </a:solidFill>
              <a:latin typeface="+mj-ea"/>
            </a:endParaRPr>
          </a:p>
        </p:txBody>
      </p:sp>
      <p:sp>
        <p:nvSpPr>
          <p:cNvPr id="17" name="矩形: 圆角 16"/>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18" name="矩形 17"/>
          <p:cNvSpPr/>
          <p:nvPr/>
        </p:nvSpPr>
        <p:spPr>
          <a:xfrm>
            <a:off x="1165922" y="304882"/>
            <a:ext cx="6894836"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改革开放和现代化建设的新阶段</a:t>
            </a:r>
            <a:endParaRPr lang="zh-CN" altLang="en-US" sz="3600" dirty="0">
              <a:solidFill>
                <a:srgbClr val="C00000"/>
              </a:solidFill>
              <a:latin typeface="TypeLand 康熙字典體試用版" pitchFamily="50" charset="-120"/>
              <a:ea typeface="TypeLand 康熙字典體試用版" pitchFamily="50" charset="-120"/>
            </a:endParaRPr>
          </a:p>
        </p:txBody>
      </p:sp>
      <p:pic>
        <p:nvPicPr>
          <p:cNvPr id="3" name="图片 2"/>
          <p:cNvPicPr>
            <a:picLocks noChangeAspect="1"/>
          </p:cNvPicPr>
          <p:nvPr/>
        </p:nvPicPr>
        <p:blipFill>
          <a:blip r:embed="rId3"/>
          <a:stretch>
            <a:fillRect/>
          </a:stretch>
        </p:blipFill>
        <p:spPr>
          <a:xfrm>
            <a:off x="9404985" y="4399915"/>
            <a:ext cx="2761615" cy="2361565"/>
          </a:xfrm>
          <a:prstGeom prst="rect">
            <a:avLst/>
          </a:prstGeom>
        </p:spPr>
      </p:pic>
      <p:pic>
        <p:nvPicPr>
          <p:cNvPr id="6" name="图片 5"/>
          <p:cNvPicPr>
            <a:picLocks noChangeAspect="1"/>
          </p:cNvPicPr>
          <p:nvPr/>
        </p:nvPicPr>
        <p:blipFill>
          <a:blip r:embed="rId4"/>
          <a:stretch>
            <a:fillRect/>
          </a:stretch>
        </p:blipFill>
        <p:spPr>
          <a:xfrm>
            <a:off x="9041130" y="2281555"/>
            <a:ext cx="3065780" cy="1889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22" presetClass="entr" presetSubtype="2"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right)">
                                      <p:cBhvr>
                                        <p:cTn id="16" dur="1000"/>
                                        <p:tgtEl>
                                          <p:spTgt spid="15"/>
                                        </p:tgtEl>
                                      </p:cBhvr>
                                    </p:animEffect>
                                  </p:childTnLst>
                                </p:cTn>
                              </p:par>
                            </p:childTnLst>
                          </p:cTn>
                        </p:par>
                        <p:par>
                          <p:cTn id="17" fill="hold">
                            <p:stCondLst>
                              <p:cond delay="2000"/>
                            </p:stCondLst>
                            <p:childTnLst>
                              <p:par>
                                <p:cTn id="18" presetID="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1000" fill="hold"/>
                                        <p:tgtEl>
                                          <p:spTgt spid="16"/>
                                        </p:tgtEl>
                                        <p:attrNameLst>
                                          <p:attrName>ppt_x</p:attrName>
                                        </p:attrNameLst>
                                      </p:cBhvr>
                                      <p:tavLst>
                                        <p:tav tm="0">
                                          <p:val>
                                            <p:strVal val="0-#ppt_w/2"/>
                                          </p:val>
                                        </p:tav>
                                        <p:tav tm="100000">
                                          <p:val>
                                            <p:strVal val="#ppt_x"/>
                                          </p:val>
                                        </p:tav>
                                      </p:tavLst>
                                    </p:anim>
                                    <p:anim calcmode="lin" valueType="num">
                                      <p:cBhvr additive="base">
                                        <p:cTn id="21" dur="1000" fill="hold"/>
                                        <p:tgtEl>
                                          <p:spTgt spid="16"/>
                                        </p:tgtEl>
                                        <p:attrNameLst>
                                          <p:attrName>ppt_y</p:attrName>
                                        </p:attrNameLst>
                                      </p:cBhvr>
                                      <p:tavLst>
                                        <p:tav tm="0">
                                          <p:val>
                                            <p:strVal val="#ppt_y"/>
                                          </p:val>
                                        </p:tav>
                                        <p:tav tm="100000">
                                          <p:val>
                                            <p:strVal val="#ppt_y"/>
                                          </p:val>
                                        </p:tav>
                                      </p:tavLst>
                                    </p:anim>
                                  </p:childTnLst>
                                </p:cTn>
                              </p:par>
                              <p:par>
                                <p:cTn id="22" presetID="22" presetClass="entr" presetSubtype="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1000"/>
                                        <p:tgtEl>
                                          <p:spTgt spid="4"/>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4" grpId="0"/>
      <p:bldP spid="16" grpId="0" bldLvl="0" animBg="1"/>
      <p:bldP spid="17"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a:spLocks noChangeAspect="1"/>
          </p:cNvSpPr>
          <p:nvPr/>
        </p:nvSpPr>
        <p:spPr>
          <a:xfrm>
            <a:off x="815841" y="1592709"/>
            <a:ext cx="10580639" cy="848185"/>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5" b="1" dirty="0">
                <a:solidFill>
                  <a:srgbClr val="FFF8E6"/>
                </a:solidFill>
                <a:latin typeface="微软雅黑" panose="020B0503020204020204" pitchFamily="34" charset="-122"/>
                <a:ea typeface="微软雅黑" panose="020B0503020204020204" pitchFamily="34" charset="-122"/>
              </a:rPr>
              <a:t>中华民族伟大复兴的中国梦</a:t>
            </a:r>
            <a:endParaRPr lang="zh-CN" altLang="en-US" sz="3735" b="1" dirty="0">
              <a:solidFill>
                <a:srgbClr val="FFF8E6"/>
              </a:solidFill>
              <a:latin typeface="微软雅黑" panose="020B0503020204020204" pitchFamily="34" charset="-122"/>
              <a:ea typeface="微软雅黑" panose="020B0503020204020204" pitchFamily="34" charset="-122"/>
            </a:endParaRPr>
          </a:p>
        </p:txBody>
      </p:sp>
      <p:sp>
        <p:nvSpPr>
          <p:cNvPr id="21" name="矩形 20"/>
          <p:cNvSpPr>
            <a:spLocks noChangeAspect="1"/>
          </p:cNvSpPr>
          <p:nvPr/>
        </p:nvSpPr>
        <p:spPr>
          <a:xfrm>
            <a:off x="815840" y="2616017"/>
            <a:ext cx="3840000" cy="57763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a:solidFill>
                  <a:srgbClr val="FFF8E6"/>
                </a:solidFill>
                <a:latin typeface="+mj-ea"/>
              </a:rPr>
              <a:t>中国梦的核心目标</a:t>
            </a:r>
            <a:endParaRPr lang="zh-CN" altLang="en-US" sz="2135" b="1" dirty="0">
              <a:solidFill>
                <a:srgbClr val="FFF8E6"/>
              </a:solidFill>
              <a:latin typeface="+mj-ea"/>
            </a:endParaRPr>
          </a:p>
        </p:txBody>
      </p:sp>
      <p:grpSp>
        <p:nvGrpSpPr>
          <p:cNvPr id="30" name="组合 29"/>
          <p:cNvGrpSpPr/>
          <p:nvPr/>
        </p:nvGrpSpPr>
        <p:grpSpPr>
          <a:xfrm>
            <a:off x="815842" y="3370588"/>
            <a:ext cx="3839999" cy="2671471"/>
            <a:chOff x="611881" y="2527941"/>
            <a:chExt cx="2879999" cy="2003603"/>
          </a:xfrm>
        </p:grpSpPr>
        <p:sp>
          <p:nvSpPr>
            <p:cNvPr id="22" name="矩形 21"/>
            <p:cNvSpPr>
              <a:spLocks noChangeAspect="1"/>
            </p:cNvSpPr>
            <p:nvPr/>
          </p:nvSpPr>
          <p:spPr>
            <a:xfrm>
              <a:off x="628513" y="2527941"/>
              <a:ext cx="2847593" cy="33796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rgbClr val="C00000"/>
                  </a:solidFill>
                  <a:latin typeface="微软雅黑" panose="020B0503020204020204" pitchFamily="34" charset="-122"/>
                  <a:ea typeface="微软雅黑" panose="020B0503020204020204" pitchFamily="34" charset="-122"/>
                </a:rPr>
                <a:t>第一个一百年（</a:t>
              </a:r>
              <a:r>
                <a:rPr lang="en-US" altLang="zh-CN" sz="1865" b="1" dirty="0">
                  <a:solidFill>
                    <a:srgbClr val="C00000"/>
                  </a:solidFill>
                  <a:latin typeface="微软雅黑" panose="020B0503020204020204" pitchFamily="34" charset="-122"/>
                  <a:ea typeface="微软雅黑" panose="020B0503020204020204" pitchFamily="34" charset="-122"/>
                </a:rPr>
                <a:t> 1921-2021 </a:t>
              </a:r>
              <a:r>
                <a:rPr lang="zh-CN" altLang="en-US" sz="1865" b="1" dirty="0">
                  <a:solidFill>
                    <a:srgbClr val="C00000"/>
                  </a:solidFill>
                  <a:latin typeface="微软雅黑" panose="020B0503020204020204" pitchFamily="34" charset="-122"/>
                  <a:ea typeface="微软雅黑" panose="020B0503020204020204" pitchFamily="34" charset="-122"/>
                </a:rPr>
                <a:t>）</a:t>
              </a:r>
              <a:endParaRPr lang="zh-CN" altLang="en-US" sz="1865" b="1" dirty="0">
                <a:solidFill>
                  <a:srgbClr val="C00000"/>
                </a:solidFill>
                <a:latin typeface="微软雅黑" panose="020B0503020204020204" pitchFamily="34" charset="-122"/>
                <a:ea typeface="微软雅黑" panose="020B0503020204020204" pitchFamily="34" charset="-122"/>
              </a:endParaRPr>
            </a:p>
          </p:txBody>
        </p:sp>
        <p:sp>
          <p:nvSpPr>
            <p:cNvPr id="10" name="矩形 9"/>
            <p:cNvSpPr/>
            <p:nvPr/>
          </p:nvSpPr>
          <p:spPr>
            <a:xfrm>
              <a:off x="611881" y="2817949"/>
              <a:ext cx="2879999" cy="500233"/>
            </a:xfrm>
            <a:prstGeom prst="rect">
              <a:avLst/>
            </a:prstGeom>
          </p:spPr>
          <p:txBody>
            <a:bodyPr wrap="square">
              <a:spAutoFit/>
            </a:bodyPr>
            <a:lstStyle/>
            <a:p>
              <a:pPr algn="just"/>
              <a:r>
                <a:rPr lang="zh-CN" altLang="en-US" sz="1865" dirty="0">
                  <a:solidFill>
                    <a:srgbClr val="5F0F05"/>
                  </a:solidFill>
                  <a:latin typeface="+mj-ea"/>
                  <a:ea typeface="+mj-ea"/>
                </a:rPr>
                <a:t>到建党一百年时，建成惠及十几亿人口的更高水平的小康社会</a:t>
              </a:r>
              <a:endParaRPr lang="zh-CN" altLang="en-US" sz="1865" dirty="0">
                <a:solidFill>
                  <a:srgbClr val="5F0F05"/>
                </a:solidFill>
                <a:latin typeface="+mj-ea"/>
                <a:ea typeface="+mj-ea"/>
              </a:endParaRPr>
            </a:p>
          </p:txBody>
        </p:sp>
        <p:sp>
          <p:nvSpPr>
            <p:cNvPr id="12" name="矩形 11"/>
            <p:cNvSpPr/>
            <p:nvPr/>
          </p:nvSpPr>
          <p:spPr>
            <a:xfrm>
              <a:off x="628513" y="3815819"/>
              <a:ext cx="2847593" cy="715725"/>
            </a:xfrm>
            <a:prstGeom prst="rect">
              <a:avLst/>
            </a:prstGeom>
          </p:spPr>
          <p:txBody>
            <a:bodyPr wrap="square">
              <a:spAutoFit/>
            </a:bodyPr>
            <a:lstStyle/>
            <a:p>
              <a:pPr algn="just" eaLnBrk="1"/>
              <a:r>
                <a:rPr lang="zh-CN" altLang="en-US" sz="1865" dirty="0">
                  <a:solidFill>
                    <a:srgbClr val="5F0F05"/>
                  </a:solidFill>
                  <a:latin typeface="+mj-ea"/>
                  <a:ea typeface="+mj-ea"/>
                </a:rPr>
                <a:t>到建国一百年时，人均国内生产总值达到中等国家水平，基本实现现代化。</a:t>
              </a:r>
              <a:endParaRPr lang="zh-CN" altLang="en-US" sz="1865" dirty="0">
                <a:solidFill>
                  <a:srgbClr val="5F0F05"/>
                </a:solidFill>
                <a:latin typeface="+mj-ea"/>
                <a:ea typeface="+mj-ea"/>
              </a:endParaRPr>
            </a:p>
          </p:txBody>
        </p:sp>
        <p:sp>
          <p:nvSpPr>
            <p:cNvPr id="23" name="矩形 22"/>
            <p:cNvSpPr>
              <a:spLocks noChangeAspect="1"/>
            </p:cNvSpPr>
            <p:nvPr/>
          </p:nvSpPr>
          <p:spPr>
            <a:xfrm>
              <a:off x="628513" y="3486466"/>
              <a:ext cx="2847593" cy="41419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5" b="1" dirty="0">
                  <a:solidFill>
                    <a:srgbClr val="C00000"/>
                  </a:solidFill>
                  <a:latin typeface="微软雅黑" panose="020B0503020204020204" pitchFamily="34" charset="-122"/>
                  <a:ea typeface="微软雅黑" panose="020B0503020204020204" pitchFamily="34" charset="-122"/>
                </a:rPr>
                <a:t>第一个一百年（</a:t>
              </a:r>
              <a:r>
                <a:rPr lang="en-US" altLang="zh-CN" sz="1865" b="1" dirty="0">
                  <a:solidFill>
                    <a:srgbClr val="C00000"/>
                  </a:solidFill>
                  <a:latin typeface="微软雅黑" panose="020B0503020204020204" pitchFamily="34" charset="-122"/>
                  <a:ea typeface="微软雅黑" panose="020B0503020204020204" pitchFamily="34" charset="-122"/>
                </a:rPr>
                <a:t> 1949-2049</a:t>
              </a:r>
              <a:r>
                <a:rPr lang="zh-CN" altLang="en-US" sz="1865" b="1" dirty="0">
                  <a:solidFill>
                    <a:srgbClr val="C00000"/>
                  </a:solidFill>
                  <a:latin typeface="微软雅黑" panose="020B0503020204020204" pitchFamily="34" charset="-122"/>
                  <a:ea typeface="微软雅黑" panose="020B0503020204020204" pitchFamily="34" charset="-122"/>
                </a:rPr>
                <a:t>）</a:t>
              </a:r>
              <a:endParaRPr lang="zh-CN" altLang="en-US" sz="1865" b="1" dirty="0">
                <a:solidFill>
                  <a:srgbClr val="C00000"/>
                </a:solidFill>
                <a:latin typeface="微软雅黑" panose="020B0503020204020204" pitchFamily="34" charset="-122"/>
                <a:ea typeface="微软雅黑" panose="020B0503020204020204" pitchFamily="34" charset="-122"/>
              </a:endParaRPr>
            </a:p>
          </p:txBody>
        </p:sp>
      </p:grpSp>
      <p:sp>
        <p:nvSpPr>
          <p:cNvPr id="24" name="矩形 23"/>
          <p:cNvSpPr>
            <a:spLocks noChangeAspect="1"/>
          </p:cNvSpPr>
          <p:nvPr/>
        </p:nvSpPr>
        <p:spPr>
          <a:xfrm>
            <a:off x="7556478" y="2616017"/>
            <a:ext cx="3840001" cy="578249"/>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5" b="1">
                <a:solidFill>
                  <a:srgbClr val="FFF8E6"/>
                </a:solidFill>
                <a:latin typeface="+mj-ea"/>
              </a:rPr>
              <a:t>中国梦的实现路径</a:t>
            </a:r>
            <a:endParaRPr lang="zh-CN" altLang="en-US" sz="2135" b="1" dirty="0">
              <a:solidFill>
                <a:srgbClr val="FFF8E6"/>
              </a:solidFill>
              <a:latin typeface="+mj-ea"/>
            </a:endParaRPr>
          </a:p>
        </p:txBody>
      </p:sp>
      <p:grpSp>
        <p:nvGrpSpPr>
          <p:cNvPr id="31" name="组合 30"/>
          <p:cNvGrpSpPr/>
          <p:nvPr/>
        </p:nvGrpSpPr>
        <p:grpSpPr>
          <a:xfrm>
            <a:off x="7556479" y="3390314"/>
            <a:ext cx="3840000" cy="2801617"/>
            <a:chOff x="5667359" y="2542735"/>
            <a:chExt cx="2880000" cy="2101213"/>
          </a:xfrm>
        </p:grpSpPr>
        <p:sp>
          <p:nvSpPr>
            <p:cNvPr id="5" name="矩形 4"/>
            <p:cNvSpPr/>
            <p:nvPr/>
          </p:nvSpPr>
          <p:spPr>
            <a:xfrm>
              <a:off x="6159355" y="4144838"/>
              <a:ext cx="2388004" cy="499110"/>
            </a:xfrm>
            <a:prstGeom prst="rect">
              <a:avLst/>
            </a:prstGeom>
          </p:spPr>
          <p:txBody>
            <a:bodyPr wrap="square">
              <a:spAutoFit/>
            </a:bodyPr>
            <a:lstStyle/>
            <a:p>
              <a:pPr algn="just"/>
              <a:r>
                <a:rPr lang="zh-CN" altLang="en-US" sz="1865" dirty="0">
                  <a:solidFill>
                    <a:srgbClr val="5F0F05"/>
                  </a:solidFill>
                  <a:latin typeface="+mj-ea"/>
                </a:rPr>
                <a:t>凝聚中国力量，这就是全国各族人民大团结的力量。</a:t>
              </a:r>
              <a:endParaRPr lang="zh-CN" altLang="en-US" sz="1865" dirty="0">
                <a:solidFill>
                  <a:srgbClr val="5F0F05"/>
                </a:solidFill>
                <a:latin typeface="+mj-ea"/>
                <a:ea typeface="+mj-ea"/>
              </a:endParaRPr>
            </a:p>
          </p:txBody>
        </p:sp>
        <p:sp>
          <p:nvSpPr>
            <p:cNvPr id="25" name="矩形 24"/>
            <p:cNvSpPr>
              <a:spLocks noChangeAspect="1"/>
            </p:cNvSpPr>
            <p:nvPr/>
          </p:nvSpPr>
          <p:spPr>
            <a:xfrm>
              <a:off x="5667359" y="2584713"/>
              <a:ext cx="430433" cy="432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5" dirty="0">
                  <a:solidFill>
                    <a:srgbClr val="FFF8E6"/>
                  </a:solidFill>
                  <a:latin typeface="+mj-ea"/>
                </a:rPr>
                <a:t>1</a:t>
              </a:r>
              <a:endParaRPr lang="zh-CN" altLang="en-US" sz="1865" dirty="0">
                <a:solidFill>
                  <a:srgbClr val="FFF8E6"/>
                </a:solidFill>
                <a:latin typeface="+mj-ea"/>
              </a:endParaRPr>
            </a:p>
          </p:txBody>
        </p:sp>
        <p:sp>
          <p:nvSpPr>
            <p:cNvPr id="26" name="矩形 25"/>
            <p:cNvSpPr>
              <a:spLocks noChangeAspect="1"/>
            </p:cNvSpPr>
            <p:nvPr/>
          </p:nvSpPr>
          <p:spPr>
            <a:xfrm>
              <a:off x="5667359" y="4190448"/>
              <a:ext cx="430433" cy="432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5" dirty="0">
                  <a:solidFill>
                    <a:srgbClr val="FFF8E6"/>
                  </a:solidFill>
                  <a:latin typeface="+mj-ea"/>
                </a:rPr>
                <a:t>3</a:t>
              </a:r>
              <a:endParaRPr lang="zh-CN" altLang="en-US" sz="1865" dirty="0">
                <a:solidFill>
                  <a:srgbClr val="FFF8E6"/>
                </a:solidFill>
                <a:latin typeface="+mj-ea"/>
              </a:endParaRPr>
            </a:p>
          </p:txBody>
        </p:sp>
        <p:sp>
          <p:nvSpPr>
            <p:cNvPr id="27" name="矩形 26"/>
            <p:cNvSpPr>
              <a:spLocks noChangeAspect="1"/>
            </p:cNvSpPr>
            <p:nvPr/>
          </p:nvSpPr>
          <p:spPr>
            <a:xfrm>
              <a:off x="5667359" y="3384932"/>
              <a:ext cx="430433" cy="43200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65" dirty="0">
                  <a:solidFill>
                    <a:srgbClr val="FFF8E6"/>
                  </a:solidFill>
                  <a:latin typeface="+mj-ea"/>
                </a:rPr>
                <a:t>2</a:t>
              </a:r>
              <a:endParaRPr lang="zh-CN" altLang="en-US" sz="1865" dirty="0">
                <a:solidFill>
                  <a:srgbClr val="FFF8E6"/>
                </a:solidFill>
                <a:latin typeface="+mj-ea"/>
              </a:endParaRPr>
            </a:p>
          </p:txBody>
        </p:sp>
        <p:sp>
          <p:nvSpPr>
            <p:cNvPr id="28" name="矩形 27"/>
            <p:cNvSpPr/>
            <p:nvPr/>
          </p:nvSpPr>
          <p:spPr>
            <a:xfrm>
              <a:off x="6159355" y="2542735"/>
              <a:ext cx="2388004" cy="500233"/>
            </a:xfrm>
            <a:prstGeom prst="rect">
              <a:avLst/>
            </a:prstGeom>
          </p:spPr>
          <p:txBody>
            <a:bodyPr wrap="square">
              <a:spAutoFit/>
            </a:bodyPr>
            <a:lstStyle/>
            <a:p>
              <a:pPr algn="just"/>
              <a:r>
                <a:rPr lang="zh-CN" altLang="en-US" sz="1865" dirty="0">
                  <a:solidFill>
                    <a:srgbClr val="5F0F05"/>
                  </a:solidFill>
                  <a:latin typeface="+mj-ea"/>
                </a:rPr>
                <a:t>必须走中国道路，这就是中国特色社会主义道路。</a:t>
              </a:r>
              <a:endParaRPr lang="zh-CN" altLang="en-US" sz="1865" dirty="0">
                <a:solidFill>
                  <a:srgbClr val="5F0F05"/>
                </a:solidFill>
                <a:latin typeface="+mj-ea"/>
              </a:endParaRPr>
            </a:p>
          </p:txBody>
        </p:sp>
        <p:sp>
          <p:nvSpPr>
            <p:cNvPr id="29" name="矩形 28"/>
            <p:cNvSpPr/>
            <p:nvPr/>
          </p:nvSpPr>
          <p:spPr>
            <a:xfrm>
              <a:off x="6159355" y="3123878"/>
              <a:ext cx="2388004" cy="930116"/>
            </a:xfrm>
            <a:prstGeom prst="rect">
              <a:avLst/>
            </a:prstGeom>
          </p:spPr>
          <p:txBody>
            <a:bodyPr wrap="square">
              <a:spAutoFit/>
            </a:bodyPr>
            <a:lstStyle/>
            <a:p>
              <a:pPr algn="just"/>
              <a:r>
                <a:rPr lang="zh-CN" altLang="en-US" sz="1865" dirty="0">
                  <a:solidFill>
                    <a:srgbClr val="5F0F05"/>
                  </a:solidFill>
                  <a:latin typeface="+mj-ea"/>
                </a:rPr>
                <a:t>弘扬中国精神，这就是以爱国主义为核心的民族精神和以改革创新为核心的时代精神。</a:t>
              </a:r>
              <a:endParaRPr lang="zh-CN" altLang="en-US" sz="1865" dirty="0">
                <a:solidFill>
                  <a:srgbClr val="5F0F05"/>
                </a:solidFill>
                <a:latin typeface="+mj-ea"/>
              </a:endParaRPr>
            </a:p>
          </p:txBody>
        </p:sp>
      </p:grpSp>
      <p:sp>
        <p:nvSpPr>
          <p:cNvPr id="32" name="矩形: 圆角 31"/>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
        <p:nvSpPr>
          <p:cNvPr id="20" name="矩形 19"/>
          <p:cNvSpPr/>
          <p:nvPr/>
        </p:nvSpPr>
        <p:spPr>
          <a:xfrm>
            <a:off x="1165922" y="304882"/>
            <a:ext cx="6894836" cy="666786"/>
          </a:xfrm>
          <a:prstGeom prst="rect">
            <a:avLst/>
          </a:prstGeom>
        </p:spPr>
        <p:txBody>
          <a:bodyPr wrap="none">
            <a:spAutoFit/>
          </a:bodyPr>
          <a:lstStyle/>
          <a:p>
            <a:r>
              <a:rPr lang="zh-CN" altLang="en-US" sz="3600" dirty="0">
                <a:solidFill>
                  <a:srgbClr val="C00000"/>
                </a:solidFill>
                <a:latin typeface="TypeLand 康熙字典體試用版" pitchFamily="50" charset="-120"/>
                <a:ea typeface="TypeLand 康熙字典體試用版" pitchFamily="50" charset="-120"/>
              </a:rPr>
              <a:t>改革开放和现代化建设的新阶段</a:t>
            </a:r>
            <a:endParaRPr lang="zh-CN" altLang="en-US" sz="3600" dirty="0">
              <a:solidFill>
                <a:srgbClr val="C00000"/>
              </a:solidFill>
              <a:latin typeface="TypeLand 康熙字典體試用版" pitchFamily="50" charset="-120"/>
              <a:ea typeface="TypeLand 康熙字典體試用版" pitchFamily="50" charset="-120"/>
            </a:endParaRPr>
          </a:p>
        </p:txBody>
      </p:sp>
      <p:pic>
        <p:nvPicPr>
          <p:cNvPr id="2" name="图片 1"/>
          <p:cNvPicPr>
            <a:picLocks noChangeAspect="1"/>
          </p:cNvPicPr>
          <p:nvPr/>
        </p:nvPicPr>
        <p:blipFill>
          <a:blip r:embed="rId1"/>
          <a:stretch>
            <a:fillRect/>
          </a:stretch>
        </p:blipFill>
        <p:spPr>
          <a:xfrm>
            <a:off x="4834890" y="2616200"/>
            <a:ext cx="2375535" cy="36880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750" fill="hold"/>
                                        <p:tgtEl>
                                          <p:spTgt spid="21"/>
                                        </p:tgtEl>
                                        <p:attrNameLst>
                                          <p:attrName>ppt_x</p:attrName>
                                        </p:attrNameLst>
                                      </p:cBhvr>
                                      <p:tavLst>
                                        <p:tav tm="0">
                                          <p:val>
                                            <p:strVal val="0-#ppt_w/2"/>
                                          </p:val>
                                        </p:tav>
                                        <p:tav tm="100000">
                                          <p:val>
                                            <p:strVal val="#ppt_x"/>
                                          </p:val>
                                        </p:tav>
                                      </p:tavLst>
                                    </p:anim>
                                    <p:anim calcmode="lin" valueType="num">
                                      <p:cBhvr additive="base">
                                        <p:cTn id="14" dur="750" fill="hold"/>
                                        <p:tgtEl>
                                          <p:spTgt spid="21"/>
                                        </p:tgtEl>
                                        <p:attrNameLst>
                                          <p:attrName>ppt_y</p:attrName>
                                        </p:attrNameLst>
                                      </p:cBhvr>
                                      <p:tavLst>
                                        <p:tav tm="0">
                                          <p:val>
                                            <p:strVal val="#ppt_y"/>
                                          </p:val>
                                        </p:tav>
                                        <p:tav tm="100000">
                                          <p:val>
                                            <p:strVal val="#ppt_y"/>
                                          </p:val>
                                        </p:tav>
                                      </p:tavLst>
                                    </p:anim>
                                  </p:childTnLst>
                                </p:cTn>
                              </p:par>
                              <p:par>
                                <p:cTn id="15" presetID="2" presetClass="entr" presetSubtype="2"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750" fill="hold"/>
                                        <p:tgtEl>
                                          <p:spTgt spid="24"/>
                                        </p:tgtEl>
                                        <p:attrNameLst>
                                          <p:attrName>ppt_x</p:attrName>
                                        </p:attrNameLst>
                                      </p:cBhvr>
                                      <p:tavLst>
                                        <p:tav tm="0">
                                          <p:val>
                                            <p:strVal val="1+#ppt_w/2"/>
                                          </p:val>
                                        </p:tav>
                                        <p:tav tm="100000">
                                          <p:val>
                                            <p:strVal val="#ppt_x"/>
                                          </p:val>
                                        </p:tav>
                                      </p:tavLst>
                                    </p:anim>
                                    <p:anim calcmode="lin" valueType="num">
                                      <p:cBhvr additive="base">
                                        <p:cTn id="18" dur="750" fill="hold"/>
                                        <p:tgtEl>
                                          <p:spTgt spid="24"/>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2" presetClass="entr" presetSubtype="1" fill="hold" nodeType="after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up)">
                                      <p:cBhvr>
                                        <p:cTn id="22" dur="1000"/>
                                        <p:tgtEl>
                                          <p:spTgt spid="30"/>
                                        </p:tgtEl>
                                      </p:cBhvr>
                                    </p:animEffect>
                                  </p:childTnLst>
                                </p:cTn>
                              </p:par>
                              <p:par>
                                <p:cTn id="23" presetID="22" presetClass="entr" presetSubtype="1"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up)">
                                      <p:cBhvr>
                                        <p:cTn id="25" dur="1000"/>
                                        <p:tgtEl>
                                          <p:spTgt spid="31"/>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21" grpId="0" bldLvl="0" animBg="1"/>
      <p:bldP spid="24" grpId="0" bldLvl="0" animBg="1"/>
      <p:bldP spid="32" grpId="0" bldLvl="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email">
            <a:extLst>
              <a:ext uri="{BEBA8EAE-BF5A-486C-A8C5-ECC9F3942E4B}">
                <a14:imgProps xmlns:a14="http://schemas.microsoft.com/office/drawing/2010/main">
                  <a14:imgLayer r:embed="rId2">
                    <a14:imgEffect>
                      <a14:colorTemperature colorTemp="4200"/>
                    </a14:imgEffect>
                  </a14:imgLayer>
                </a14:imgProps>
              </a:ext>
            </a:extLst>
          </a:blip>
          <a:stretch>
            <a:fillRect/>
          </a:stretch>
        </p:blipFill>
        <p:spPr>
          <a:xfrm>
            <a:off x="176047" y="3581400"/>
            <a:ext cx="1562100" cy="3276600"/>
          </a:xfrm>
          <a:prstGeom prst="rect">
            <a:avLst/>
          </a:prstGeom>
        </p:spPr>
      </p:pic>
      <p:pic>
        <p:nvPicPr>
          <p:cNvPr id="2" name="图片 1"/>
          <p:cNvPicPr>
            <a:picLocks noChangeAspect="1"/>
          </p:cNvPicPr>
          <p:nvPr/>
        </p:nvPicPr>
        <p:blipFill rotWithShape="1">
          <a:blip r:embed="rId3" cstate="email"/>
          <a:srcRect/>
          <a:stretch>
            <a:fillRect/>
          </a:stretch>
        </p:blipFill>
        <p:spPr>
          <a:xfrm>
            <a:off x="1298992" y="5141929"/>
            <a:ext cx="3186242" cy="1734457"/>
          </a:xfrm>
          <a:prstGeom prst="rect">
            <a:avLst/>
          </a:prstGeom>
        </p:spPr>
      </p:pic>
      <p:grpSp>
        <p:nvGrpSpPr>
          <p:cNvPr id="126" name="组合 125"/>
          <p:cNvGrpSpPr/>
          <p:nvPr/>
        </p:nvGrpSpPr>
        <p:grpSpPr>
          <a:xfrm>
            <a:off x="1776113" y="1662155"/>
            <a:ext cx="2232000" cy="2232000"/>
            <a:chOff x="3851921" y="107991"/>
            <a:chExt cx="1792566" cy="1792567"/>
          </a:xfrm>
        </p:grpSpPr>
        <p:sp>
          <p:nvSpPr>
            <p:cNvPr id="127"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8" name="任意多边形 127"/>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5" name="直接连接符 4"/>
          <p:cNvCxnSpPr/>
          <p:nvPr/>
        </p:nvCxnSpPr>
        <p:spPr>
          <a:xfrm>
            <a:off x="4640776" y="1976222"/>
            <a:ext cx="6480000" cy="0"/>
          </a:xfrm>
          <a:prstGeom prst="line">
            <a:avLst/>
          </a:prstGeom>
          <a:ln>
            <a:solidFill>
              <a:srgbClr val="C00000"/>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4579479" y="988171"/>
            <a:ext cx="2916504" cy="830997"/>
            <a:chOff x="5143377" y="988171"/>
            <a:chExt cx="2916504" cy="830997"/>
          </a:xfrm>
        </p:grpSpPr>
        <p:sp>
          <p:nvSpPr>
            <p:cNvPr id="8" name="矩形 7"/>
            <p:cNvSpPr/>
            <p:nvPr/>
          </p:nvSpPr>
          <p:spPr>
            <a:xfrm>
              <a:off x="5143377" y="988171"/>
              <a:ext cx="1447832" cy="830997"/>
            </a:xfrm>
            <a:prstGeom prst="rect">
              <a:avLst/>
            </a:prstGeom>
          </p:spPr>
          <p:txBody>
            <a:bodyPr wrap="none">
              <a:spAutoFit/>
            </a:bodyPr>
            <a:lstStyle/>
            <a:p>
              <a:r>
                <a:rPr lang="zh-CN" altLang="en-US" sz="4800" i="0" dirty="0">
                  <a:solidFill>
                    <a:srgbClr val="C00000"/>
                  </a:solidFill>
                  <a:latin typeface="TypeLand 康熙字典體試用版" pitchFamily="50" charset="-120"/>
                  <a:ea typeface="TypeLand 康熙字典體試用版" pitchFamily="50" charset="-120"/>
                  <a:cs typeface="方正苏新诗柳楷简体-yolan" panose="02000000000000000000" pitchFamily="2" charset="-122"/>
                </a:rPr>
                <a:t>后记</a:t>
              </a:r>
              <a:endParaRPr lang="zh-CN" altLang="en-US" sz="4800" i="0" dirty="0">
                <a:solidFill>
                  <a:srgbClr val="C00000"/>
                </a:solidFill>
                <a:latin typeface="TypeLand 康熙字典體試用版" pitchFamily="50" charset="-120"/>
                <a:ea typeface="TypeLand 康熙字典體試用版" pitchFamily="50" charset="-120"/>
                <a:cs typeface="方正苏新诗柳楷简体-yolan" panose="02000000000000000000" pitchFamily="2" charset="-122"/>
              </a:endParaRPr>
            </a:p>
          </p:txBody>
        </p:sp>
        <p:sp>
          <p:nvSpPr>
            <p:cNvPr id="13" name="矩形 12"/>
            <p:cNvSpPr/>
            <p:nvPr/>
          </p:nvSpPr>
          <p:spPr>
            <a:xfrm>
              <a:off x="6591209" y="1080505"/>
              <a:ext cx="1468672" cy="646331"/>
            </a:xfrm>
            <a:prstGeom prst="rect">
              <a:avLst/>
            </a:prstGeom>
          </p:spPr>
          <p:txBody>
            <a:bodyPr wrap="none">
              <a:spAutoFit/>
            </a:bodyPr>
            <a:lstStyle/>
            <a:p>
              <a:r>
                <a:rPr lang="en-US" altLang="zh-CN" sz="3600" i="0" dirty="0">
                  <a:solidFill>
                    <a:srgbClr val="C00000"/>
                  </a:solidFill>
                  <a:latin typeface="方正清刻本悦宋简体" panose="02000000000000000000" pitchFamily="2" charset="-122"/>
                  <a:ea typeface="方正清刻本悦宋简体" panose="02000000000000000000" pitchFamily="2" charset="-122"/>
                  <a:cs typeface="方正苏新诗柳楷简体-yolan" panose="02000000000000000000" pitchFamily="2" charset="-122"/>
                </a:rPr>
                <a:t>HOU JI</a:t>
              </a:r>
              <a:endParaRPr lang="zh-CN" altLang="en-US" sz="3600" i="0" dirty="0">
                <a:solidFill>
                  <a:srgbClr val="C00000"/>
                </a:solidFill>
                <a:latin typeface="方正清刻本悦宋简体" panose="02000000000000000000" pitchFamily="2" charset="-122"/>
                <a:ea typeface="方正清刻本悦宋简体" panose="02000000000000000000" pitchFamily="2" charset="-122"/>
                <a:cs typeface="方正苏新诗柳楷简体-yolan" panose="02000000000000000000" pitchFamily="2" charset="-122"/>
              </a:endParaRPr>
            </a:p>
          </p:txBody>
        </p:sp>
      </p:grpSp>
      <p:sp>
        <p:nvSpPr>
          <p:cNvPr id="10" name="矩形 9"/>
          <p:cNvSpPr/>
          <p:nvPr/>
        </p:nvSpPr>
        <p:spPr>
          <a:xfrm>
            <a:off x="4579479" y="2133277"/>
            <a:ext cx="6787036" cy="3784600"/>
          </a:xfrm>
          <a:prstGeom prst="rect">
            <a:avLst/>
          </a:prstGeom>
        </p:spPr>
        <p:txBody>
          <a:bodyPr wrap="square">
            <a:spAutoFit/>
          </a:bodyPr>
          <a:lstStyle/>
          <a:p>
            <a:pPr>
              <a:lnSpc>
                <a:spcPct val="150000"/>
              </a:lnSpc>
            </a:pPr>
            <a:r>
              <a:rPr lang="zh-CN" altLang="en-US" sz="1600" dirty="0">
                <a:solidFill>
                  <a:srgbClr val="663300"/>
                </a:solidFill>
                <a:latin typeface="汉仪大宋简" panose="02010609000101010101" pitchFamily="49" charset="-122"/>
                <a:ea typeface="汉仪大宋简" panose="02010609000101010101" pitchFamily="49" charset="-122"/>
              </a:rPr>
              <a:t>    历史事实雄辩地告诉我们，没有共产党就没有新中国，只有社会主义才能求中国，只有改革开放才能发展中国，发展社会主义，发展马克思主义，只有中国共产党才是中国特色社会主义事业的坚强领导核心。</a:t>
            </a:r>
            <a:endParaRPr lang="en-US" altLang="zh-CN" sz="1600" dirty="0">
              <a:solidFill>
                <a:srgbClr val="663300"/>
              </a:solidFill>
              <a:latin typeface="汉仪大宋简" panose="02010609000101010101" pitchFamily="49" charset="-122"/>
              <a:ea typeface="汉仪大宋简" panose="02010609000101010101" pitchFamily="49" charset="-122"/>
            </a:endParaRPr>
          </a:p>
          <a:p>
            <a:pPr>
              <a:lnSpc>
                <a:spcPct val="150000"/>
              </a:lnSpc>
            </a:pPr>
            <a:r>
              <a:rPr lang="zh-CN" altLang="en-US" sz="1600" dirty="0">
                <a:solidFill>
                  <a:srgbClr val="663300"/>
                </a:solidFill>
                <a:latin typeface="汉仪大宋简" panose="02010609000101010101" pitchFamily="49" charset="-122"/>
                <a:ea typeface="汉仪大宋简" panose="02010609000101010101" pitchFamily="49" charset="-122"/>
              </a:rPr>
              <a:t>    当今世界，和平与发展成为时代主题，科技进步日新月异，经济全球化进程加快发展，世界格局多极化趋势不可逆转，以综合国力为基础的竞争日趋激烈。继续推进社会主义现代化建设，完成祖国统一大业，维护世界和平与促进共同发展，是党在新世纪的三大任务。</a:t>
            </a:r>
            <a:endParaRPr lang="zh-CN" altLang="en-US" sz="1600" dirty="0">
              <a:solidFill>
                <a:srgbClr val="663300"/>
              </a:solidFill>
              <a:latin typeface="汉仪大宋简" panose="02010609000101010101" pitchFamily="49" charset="-122"/>
              <a:ea typeface="汉仪大宋简" panose="02010609000101010101" pitchFamily="49" charset="-122"/>
            </a:endParaRPr>
          </a:p>
          <a:p>
            <a:pPr>
              <a:lnSpc>
                <a:spcPct val="150000"/>
              </a:lnSpc>
            </a:pPr>
            <a:r>
              <a:rPr lang="zh-CN" altLang="en-US" sz="1600" dirty="0">
                <a:solidFill>
                  <a:srgbClr val="663300"/>
                </a:solidFill>
                <a:latin typeface="汉仪大宋简" panose="02010609000101010101" pitchFamily="49" charset="-122"/>
                <a:ea typeface="汉仪大宋简" panose="02010609000101010101" pitchFamily="49" charset="-122"/>
              </a:rPr>
              <a:t>    抓住机遇，加快发展，实现中华民族的伟大复兴，是历史赋予中国共产党的光荣使命。党领导人民在过去的</a:t>
            </a:r>
            <a:r>
              <a:rPr lang="en-US" altLang="zh-CN" sz="1600" dirty="0">
                <a:solidFill>
                  <a:srgbClr val="663300"/>
                </a:solidFill>
                <a:latin typeface="汉仪大宋简" panose="02010609000101010101" pitchFamily="49" charset="-122"/>
                <a:ea typeface="汉仪大宋简" panose="02010609000101010101" pitchFamily="49" charset="-122"/>
              </a:rPr>
              <a:t>100</a:t>
            </a:r>
            <a:r>
              <a:rPr lang="zh-CN" altLang="en-US" sz="1600" dirty="0">
                <a:solidFill>
                  <a:srgbClr val="663300"/>
                </a:solidFill>
                <a:latin typeface="汉仪大宋简" panose="02010609000101010101" pitchFamily="49" charset="-122"/>
                <a:ea typeface="汉仪大宋简" panose="02010609000101010101" pitchFamily="49" charset="-122"/>
              </a:rPr>
              <a:t>年里写下的光辉篇章，我们坚信也一定能够在新的世纪继续写出更加壮丽的篇章。</a:t>
            </a:r>
            <a:endParaRPr lang="zh-CN" altLang="en-US" sz="1600" dirty="0">
              <a:solidFill>
                <a:srgbClr val="663300"/>
              </a:solidFill>
              <a:latin typeface="汉仪大宋简" panose="02010609000101010101" pitchFamily="49" charset="-122"/>
              <a:ea typeface="汉仪大宋简" panose="02010609000101010101" pitchFamily="49" charset="-122"/>
            </a:endParaRPr>
          </a:p>
        </p:txBody>
      </p:sp>
      <p:pic>
        <p:nvPicPr>
          <p:cNvPr id="16" name="图片 15"/>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5355"/>
                    </a14:imgEffect>
                  </a14:imgLayer>
                </a14:imgProps>
              </a:ext>
            </a:extLst>
          </a:blip>
          <a:srcRect t="-1"/>
          <a:stretch>
            <a:fillRect/>
          </a:stretch>
        </p:blipFill>
        <p:spPr>
          <a:xfrm rot="16200000">
            <a:off x="5698443" y="382829"/>
            <a:ext cx="799436" cy="12187678"/>
          </a:xfrm>
          <a:custGeom>
            <a:avLst/>
            <a:gdLst>
              <a:gd name="connsiteX0" fmla="*/ 233836 w 233836"/>
              <a:gd name="connsiteY0" fmla="*/ 0 h 12187678"/>
              <a:gd name="connsiteX1" fmla="*/ 233836 w 233836"/>
              <a:gd name="connsiteY1" fmla="*/ 12187678 h 12187678"/>
              <a:gd name="connsiteX2" fmla="*/ 0 w 233836"/>
              <a:gd name="connsiteY2" fmla="*/ 12187678 h 12187678"/>
              <a:gd name="connsiteX3" fmla="*/ 0 w 233836"/>
              <a:gd name="connsiteY3" fmla="*/ 0 h 12187678"/>
            </a:gdLst>
            <a:ahLst/>
            <a:cxnLst>
              <a:cxn ang="0">
                <a:pos x="connsiteX0" y="connsiteY0"/>
              </a:cxn>
              <a:cxn ang="0">
                <a:pos x="connsiteX1" y="connsiteY1"/>
              </a:cxn>
              <a:cxn ang="0">
                <a:pos x="connsiteX2" y="connsiteY2"/>
              </a:cxn>
              <a:cxn ang="0">
                <a:pos x="connsiteX3" y="connsiteY3"/>
              </a:cxn>
            </a:cxnLst>
            <a:rect l="l" t="t" r="r" b="b"/>
            <a:pathLst>
              <a:path w="233836" h="12187678">
                <a:moveTo>
                  <a:pt x="233836" y="0"/>
                </a:moveTo>
                <a:lnTo>
                  <a:pt x="233836" y="12187678"/>
                </a:lnTo>
                <a:lnTo>
                  <a:pt x="0" y="12187678"/>
                </a:lnTo>
                <a:lnTo>
                  <a:pt x="0" y="0"/>
                </a:lnTo>
                <a:close/>
              </a:path>
            </a:pathLst>
          </a:custGeom>
        </p:spPr>
      </p:pic>
      <p:sp>
        <p:nvSpPr>
          <p:cNvPr id="20" name="矩形: 圆角 19"/>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pic>
        <p:nvPicPr>
          <p:cNvPr id="4" name="图片 3"/>
          <p:cNvPicPr>
            <a:picLocks noChangeAspect="1"/>
          </p:cNvPicPr>
          <p:nvPr/>
        </p:nvPicPr>
        <p:blipFill>
          <a:blip r:embed="rId6"/>
          <a:stretch>
            <a:fillRect/>
          </a:stretch>
        </p:blipFill>
        <p:spPr>
          <a:xfrm>
            <a:off x="124460" y="113665"/>
            <a:ext cx="4516120" cy="14681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42" presetClass="entr" presetSubtype="0"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2" presetClass="entr" presetSubtype="8" decel="10000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750" fill="hold"/>
                                        <p:tgtEl>
                                          <p:spTgt spid="3"/>
                                        </p:tgtEl>
                                        <p:attrNameLst>
                                          <p:attrName>ppt_x</p:attrName>
                                        </p:attrNameLst>
                                      </p:cBhvr>
                                      <p:tavLst>
                                        <p:tav tm="0">
                                          <p:val>
                                            <p:strVal val="0-#ppt_w/2"/>
                                          </p:val>
                                        </p:tav>
                                        <p:tav tm="100000">
                                          <p:val>
                                            <p:strVal val="#ppt_x"/>
                                          </p:val>
                                        </p:tav>
                                      </p:tavLst>
                                    </p:anim>
                                    <p:anim calcmode="lin" valueType="num">
                                      <p:cBhvr additive="base">
                                        <p:cTn id="16" dur="750" fill="hold"/>
                                        <p:tgtEl>
                                          <p:spTgt spid="3"/>
                                        </p:tgtEl>
                                        <p:attrNameLst>
                                          <p:attrName>ppt_y</p:attrName>
                                        </p:attrNameLst>
                                      </p:cBhvr>
                                      <p:tavLst>
                                        <p:tav tm="0">
                                          <p:val>
                                            <p:strVal val="#ppt_y"/>
                                          </p:val>
                                        </p:tav>
                                        <p:tav tm="100000">
                                          <p:val>
                                            <p:strVal val="#ppt_y"/>
                                          </p:val>
                                        </p:tav>
                                      </p:tavLst>
                                    </p:anim>
                                  </p:childTnLst>
                                </p:cTn>
                              </p:par>
                              <p:par>
                                <p:cTn id="17" presetID="53" presetClass="entr" presetSubtype="16" fill="hold" nodeType="withEffect">
                                  <p:stCondLst>
                                    <p:cond delay="1000"/>
                                  </p:stCondLst>
                                  <p:childTnLst>
                                    <p:set>
                                      <p:cBhvr>
                                        <p:cTn id="18" dur="1" fill="hold">
                                          <p:stCondLst>
                                            <p:cond delay="0"/>
                                          </p:stCondLst>
                                        </p:cTn>
                                        <p:tgtEl>
                                          <p:spTgt spid="126"/>
                                        </p:tgtEl>
                                        <p:attrNameLst>
                                          <p:attrName>style.visibility</p:attrName>
                                        </p:attrNameLst>
                                      </p:cBhvr>
                                      <p:to>
                                        <p:strVal val="visible"/>
                                      </p:to>
                                    </p:set>
                                    <p:anim calcmode="lin" valueType="num">
                                      <p:cBhvr>
                                        <p:cTn id="19" dur="500" fill="hold"/>
                                        <p:tgtEl>
                                          <p:spTgt spid="126"/>
                                        </p:tgtEl>
                                        <p:attrNameLst>
                                          <p:attrName>ppt_w</p:attrName>
                                        </p:attrNameLst>
                                      </p:cBhvr>
                                      <p:tavLst>
                                        <p:tav tm="0">
                                          <p:val>
                                            <p:fltVal val="0"/>
                                          </p:val>
                                        </p:tav>
                                        <p:tav tm="100000">
                                          <p:val>
                                            <p:strVal val="#ppt_w"/>
                                          </p:val>
                                        </p:tav>
                                      </p:tavLst>
                                    </p:anim>
                                    <p:anim calcmode="lin" valueType="num">
                                      <p:cBhvr>
                                        <p:cTn id="20" dur="500" fill="hold"/>
                                        <p:tgtEl>
                                          <p:spTgt spid="126"/>
                                        </p:tgtEl>
                                        <p:attrNameLst>
                                          <p:attrName>ppt_h</p:attrName>
                                        </p:attrNameLst>
                                      </p:cBhvr>
                                      <p:tavLst>
                                        <p:tav tm="0">
                                          <p:val>
                                            <p:fltVal val="0"/>
                                          </p:val>
                                        </p:tav>
                                        <p:tav tm="100000">
                                          <p:val>
                                            <p:strVal val="#ppt_h"/>
                                          </p:val>
                                        </p:tav>
                                      </p:tavLst>
                                    </p:anim>
                                    <p:animEffect transition="in" filter="fade">
                                      <p:cBhvr>
                                        <p:cTn id="21" dur="500"/>
                                        <p:tgtEl>
                                          <p:spTgt spid="126"/>
                                        </p:tgtEl>
                                      </p:cBhvr>
                                    </p:animEffect>
                                  </p:childTnLst>
                                </p:cTn>
                              </p:par>
                              <p:par>
                                <p:cTn id="22" presetID="26" presetClass="emph" presetSubtype="0" fill="hold" nodeType="withEffect">
                                  <p:stCondLst>
                                    <p:cond delay="1500"/>
                                  </p:stCondLst>
                                  <p:childTnLst>
                                    <p:animEffect transition="out" filter="fade">
                                      <p:cBhvr>
                                        <p:cTn id="23" dur="500" tmFilter="0, 0; .2, .5; .8, .5; 1, 0"/>
                                        <p:tgtEl>
                                          <p:spTgt spid="126"/>
                                        </p:tgtEl>
                                      </p:cBhvr>
                                    </p:animEffect>
                                    <p:animScale>
                                      <p:cBhvr>
                                        <p:cTn id="24" dur="250" autoRev="1" fill="hold"/>
                                        <p:tgtEl>
                                          <p:spTgt spid="126"/>
                                        </p:tgtEl>
                                      </p:cBhvr>
                                      <p:by x="105000" y="105000"/>
                                    </p:animScale>
                                  </p:childTnLst>
                                </p:cTn>
                              </p:par>
                              <p:par>
                                <p:cTn id="25" presetID="22" presetClass="entr" presetSubtype="8" fill="hold" nodeType="withEffect">
                                  <p:stCondLst>
                                    <p:cond delay="2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par>
                                <p:cTn id="28" presetID="22" presetClass="entr" presetSubtype="8" fill="hold" nodeType="withEffect">
                                  <p:stCondLst>
                                    <p:cond delay="2500"/>
                                  </p:stCondLst>
                                  <p:childTnLst>
                                    <p:set>
                                      <p:cBhvr>
                                        <p:cTn id="29" dur="1" fill="hold">
                                          <p:stCondLst>
                                            <p:cond delay="0"/>
                                          </p:stCondLst>
                                        </p:cTn>
                                        <p:tgtEl>
                                          <p:spTgt spid="5"/>
                                        </p:tgtEl>
                                        <p:attrNameLst>
                                          <p:attrName>style.visibility</p:attrName>
                                        </p:attrNameLst>
                                      </p:cBhvr>
                                      <p:to>
                                        <p:strVal val="visible"/>
                                      </p:to>
                                    </p:set>
                                    <p:animEffect transition="in" filter="wipe(left)">
                                      <p:cBhvr>
                                        <p:cTn id="30" dur="500"/>
                                        <p:tgtEl>
                                          <p:spTgt spid="5"/>
                                        </p:tgtEl>
                                      </p:cBhvr>
                                    </p:animEffect>
                                  </p:childTnLst>
                                </p:cTn>
                              </p:par>
                              <p:par>
                                <p:cTn id="31" presetID="42" presetClass="entr" presetSubtype="0" fill="hold" grpId="0" nodeType="withEffect">
                                  <p:stCondLst>
                                    <p:cond delay="2750"/>
                                  </p:stCondLst>
                                  <p:iterate type="lt">
                                    <p:tmPct val="1554"/>
                                  </p:iterate>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8489"/>
                            </p:stCondLst>
                            <p:childTnLst>
                              <p:par>
                                <p:cTn id="37" presetID="10"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1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algn="l"/>
            <a:r>
              <a:rPr lang="en-US" altLang="zh-CN" b="0" i="0" dirty="0">
                <a:solidFill>
                  <a:srgbClr val="191919"/>
                </a:solidFill>
                <a:effectLst/>
                <a:latin typeface="PingFang SC"/>
              </a:rPr>
              <a:t>1921—2021</a:t>
            </a:r>
            <a:r>
              <a:rPr lang="zh-CN" altLang="en-US" b="0" i="0" dirty="0">
                <a:solidFill>
                  <a:srgbClr val="191919"/>
                </a:solidFill>
                <a:effectLst/>
                <a:latin typeface="PingFang SC"/>
              </a:rPr>
              <a:t>，中国共产党建党</a:t>
            </a:r>
            <a:r>
              <a:rPr lang="en-US" altLang="zh-CN" b="0" i="0" dirty="0">
                <a:solidFill>
                  <a:srgbClr val="191919"/>
                </a:solidFill>
                <a:effectLst/>
                <a:latin typeface="PingFang SC"/>
              </a:rPr>
              <a:t>100</a:t>
            </a:r>
            <a:r>
              <a:rPr lang="zh-CN" altLang="en-US" b="0" i="0" dirty="0">
                <a:solidFill>
                  <a:srgbClr val="191919"/>
                </a:solidFill>
                <a:effectLst/>
                <a:latin typeface="PingFang SC"/>
              </a:rPr>
              <a:t>周年。</a:t>
            </a:r>
            <a:endParaRPr lang="zh-CN" altLang="en-US" b="0" i="0" dirty="0">
              <a:solidFill>
                <a:srgbClr val="191919"/>
              </a:solidFill>
              <a:effectLst/>
              <a:latin typeface="PingFang SC"/>
            </a:endParaRPr>
          </a:p>
          <a:p>
            <a:pPr algn="l"/>
            <a:r>
              <a:rPr lang="en-US" altLang="zh-CN" b="0" i="0" dirty="0">
                <a:solidFill>
                  <a:srgbClr val="191919"/>
                </a:solidFill>
                <a:effectLst/>
                <a:latin typeface="PingFang SC"/>
              </a:rPr>
              <a:t>100</a:t>
            </a:r>
            <a:r>
              <a:rPr lang="zh-CN" altLang="en-US" b="0" i="0" dirty="0">
                <a:solidFill>
                  <a:srgbClr val="191919"/>
                </a:solidFill>
                <a:effectLst/>
                <a:latin typeface="PingFang SC"/>
              </a:rPr>
              <a:t>年来，中国社会沧桑巨变。从石库门到天安门，从兴业路到复兴路，从站起来、富起来到强起来</a:t>
            </a:r>
            <a:r>
              <a:rPr lang="en-US" altLang="zh-CN" b="0" i="0" dirty="0">
                <a:solidFill>
                  <a:srgbClr val="191919"/>
                </a:solidFill>
                <a:effectLst/>
                <a:latin typeface="PingFang SC"/>
              </a:rPr>
              <a:t>,</a:t>
            </a:r>
            <a:r>
              <a:rPr lang="zh-CN" altLang="en-US" b="0" i="0" dirty="0">
                <a:solidFill>
                  <a:srgbClr val="191919"/>
                </a:solidFill>
                <a:effectLst/>
                <a:latin typeface="PingFang SC"/>
              </a:rPr>
              <a:t>中国共产党与时代同步伐、与人民共命运，跨过一道又一道沟坎，取得一个又一个辉煌胜利。</a:t>
            </a:r>
            <a:endParaRPr lang="zh-CN" altLang="en-US" b="0" i="0" dirty="0">
              <a:solidFill>
                <a:srgbClr val="191919"/>
              </a:solidFill>
              <a:effectLst/>
              <a:latin typeface="PingFang SC"/>
            </a:endParaRPr>
          </a:p>
          <a:p>
            <a:pPr algn="l"/>
            <a:r>
              <a:rPr lang="zh-CN" altLang="en-US" b="0" i="0" dirty="0">
                <a:solidFill>
                  <a:srgbClr val="191919"/>
                </a:solidFill>
                <a:effectLst/>
                <a:latin typeface="PingFang SC"/>
              </a:rPr>
              <a:t>百年恰是风华正茂，迈向新征程的中国共产党，举世瞩目。</a:t>
            </a:r>
            <a:endParaRPr lang="en-US" altLang="zh-CN" b="0" i="0" dirty="0">
              <a:solidFill>
                <a:srgbClr val="191919"/>
              </a:solidFill>
              <a:effectLst/>
              <a:latin typeface="PingFang SC"/>
            </a:endParaRPr>
          </a:p>
          <a:p>
            <a:pPr algn="l"/>
            <a:r>
              <a:rPr lang="zh-CN" altLang="en-US" dirty="0">
                <a:solidFill>
                  <a:srgbClr val="191919"/>
                </a:solidFill>
                <a:latin typeface="PingFang SC"/>
              </a:rPr>
              <a:t>我们认为这百年来一共可分为四个阶段。</a:t>
            </a:r>
            <a:endParaRPr lang="zh-CN" altLang="en-US" b="0" i="0" dirty="0">
              <a:solidFill>
                <a:srgbClr val="191919"/>
              </a:solidFill>
              <a:effectLst/>
              <a:latin typeface="PingFang SC"/>
            </a:endParaRPr>
          </a:p>
          <a:p>
            <a:endParaRPr lang="zh-CN" altLang="en-US" dirty="0"/>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党"/>
          <p:cNvSpPr txBox="1"/>
          <p:nvPr/>
        </p:nvSpPr>
        <p:spPr>
          <a:xfrm>
            <a:off x="1205472" y="2454734"/>
            <a:ext cx="9781055" cy="1680460"/>
          </a:xfrm>
          <a:prstGeom prst="rect">
            <a:avLst/>
          </a:prstGeom>
          <a:noFill/>
          <a:ln>
            <a:noFill/>
          </a:ln>
          <a:effectLst>
            <a:innerShdw blurRad="63500" dist="50800" dir="16200000">
              <a:prstClr val="black">
                <a:alpha val="50000"/>
              </a:prstClr>
            </a:innerShdw>
          </a:effectLst>
        </p:spPr>
        <p:txBody>
          <a:bodyPr wrap="square" rtlCol="0">
            <a:spAutoFit/>
          </a:bodyPr>
          <a:lstStyle/>
          <a:p>
            <a:pPr algn="ctr">
              <a:lnSpc>
                <a:spcPct val="110000"/>
              </a:lnSpc>
            </a:pPr>
            <a:r>
              <a:rPr lang="zh-CN" altLang="en-US" sz="9600" dirty="0">
                <a:ln w="3175">
                  <a:noFill/>
                </a:ln>
                <a:solidFill>
                  <a:srgbClr val="C00000"/>
                </a:solidFill>
                <a:latin typeface="TypeLand 康熙字典體試用版" pitchFamily="50" charset="-120"/>
                <a:ea typeface="TypeLand 康熙字典體試用版" pitchFamily="50" charset="-120"/>
                <a:cs typeface="方正苏新诗柳楷简体-yolan" panose="02000000000000000000" pitchFamily="2" charset="-122"/>
              </a:rPr>
              <a:t>感谢观看</a:t>
            </a:r>
            <a:endParaRPr lang="en-US" altLang="zh-CN" sz="9600" dirty="0">
              <a:ln w="3175">
                <a:noFill/>
              </a:ln>
              <a:solidFill>
                <a:srgbClr val="C00000"/>
              </a:solidFill>
              <a:latin typeface="TypeLand 康熙字典體試用版" pitchFamily="50" charset="-120"/>
              <a:ea typeface="TypeLand 康熙字典體試用版" pitchFamily="50" charset="-120"/>
              <a:cs typeface="方正苏新诗柳楷简体-yolan" panose="02000000000000000000" pitchFamily="2" charset="-122"/>
            </a:endParaRPr>
          </a:p>
        </p:txBody>
      </p:sp>
      <p:pic>
        <p:nvPicPr>
          <p:cNvPr id="2" name="图片 1"/>
          <p:cNvPicPr>
            <a:picLocks noChangeAspect="1"/>
          </p:cNvPicPr>
          <p:nvPr/>
        </p:nvPicPr>
        <p:blipFill>
          <a:blip r:embed="rId1" cstate="email"/>
          <a:stretch>
            <a:fillRect/>
          </a:stretch>
        </p:blipFill>
        <p:spPr>
          <a:xfrm>
            <a:off x="4321" y="3210482"/>
            <a:ext cx="5645265" cy="3665904"/>
          </a:xfrm>
          <a:prstGeom prst="rect">
            <a:avLst/>
          </a:prstGeom>
        </p:spPr>
      </p:pic>
      <p:pic>
        <p:nvPicPr>
          <p:cNvPr id="6" name="图片 5"/>
          <p:cNvPicPr>
            <a:picLocks noChangeAspect="1"/>
          </p:cNvPicPr>
          <p:nvPr/>
        </p:nvPicPr>
        <p:blipFill>
          <a:blip r:embed="rId2" cstate="email"/>
          <a:stretch>
            <a:fillRect/>
          </a:stretch>
        </p:blipFill>
        <p:spPr>
          <a:xfrm>
            <a:off x="5101737" y="5279096"/>
            <a:ext cx="7090263" cy="1597290"/>
          </a:xfrm>
          <a:prstGeom prst="rect">
            <a:avLst/>
          </a:prstGeom>
        </p:spPr>
      </p:pic>
      <p:pic>
        <p:nvPicPr>
          <p:cNvPr id="3" name="图片 2"/>
          <p:cNvPicPr>
            <a:picLocks noChangeAspect="1"/>
          </p:cNvPicPr>
          <p:nvPr/>
        </p:nvPicPr>
        <p:blipFill>
          <a:blip r:embed="rId3"/>
          <a:stretch>
            <a:fillRect/>
          </a:stretch>
        </p:blipFill>
        <p:spPr>
          <a:xfrm>
            <a:off x="5040" y="6058650"/>
            <a:ext cx="12186960" cy="817736"/>
          </a:xfrm>
          <a:prstGeom prst="rect">
            <a:avLst/>
          </a:prstGeom>
        </p:spPr>
      </p:pic>
      <p:pic>
        <p:nvPicPr>
          <p:cNvPr id="7" name="图片 6"/>
          <p:cNvPicPr>
            <a:picLocks noChangeAspect="1"/>
          </p:cNvPicPr>
          <p:nvPr/>
        </p:nvPicPr>
        <p:blipFill>
          <a:blip r:embed="rId4" cstate="email"/>
          <a:stretch>
            <a:fillRect/>
          </a:stretch>
        </p:blipFill>
        <p:spPr>
          <a:xfrm>
            <a:off x="7398066" y="4961146"/>
            <a:ext cx="1152244" cy="664522"/>
          </a:xfrm>
          <a:prstGeom prst="rect">
            <a:avLst/>
          </a:prstGeom>
        </p:spPr>
      </p:pic>
      <p:pic>
        <p:nvPicPr>
          <p:cNvPr id="8" name="图片 7"/>
          <p:cNvPicPr>
            <a:picLocks noChangeAspect="1"/>
          </p:cNvPicPr>
          <p:nvPr/>
        </p:nvPicPr>
        <p:blipFill>
          <a:blip r:embed="rId5" cstate="email"/>
          <a:stretch>
            <a:fillRect/>
          </a:stretch>
        </p:blipFill>
        <p:spPr>
          <a:xfrm>
            <a:off x="8799240" y="4937690"/>
            <a:ext cx="1066892" cy="682811"/>
          </a:xfrm>
          <a:prstGeom prst="rect">
            <a:avLst/>
          </a:prstGeom>
        </p:spPr>
      </p:pic>
      <p:grpSp>
        <p:nvGrpSpPr>
          <p:cNvPr id="9" name="组合 8"/>
          <p:cNvGrpSpPr>
            <a:grpSpLocks noChangeAspect="1"/>
          </p:cNvGrpSpPr>
          <p:nvPr/>
        </p:nvGrpSpPr>
        <p:grpSpPr>
          <a:xfrm>
            <a:off x="5136000" y="452669"/>
            <a:ext cx="1920000" cy="1920000"/>
            <a:chOff x="3851921" y="107991"/>
            <a:chExt cx="1792566" cy="1792567"/>
          </a:xfrm>
        </p:grpSpPr>
        <p:sp>
          <p:nvSpPr>
            <p:cNvPr id="10" name="Freeform 29"/>
            <p:cNvSpPr/>
            <p:nvPr/>
          </p:nvSpPr>
          <p:spPr bwMode="auto">
            <a:xfrm>
              <a:off x="4401088" y="564469"/>
              <a:ext cx="867835" cy="775494"/>
            </a:xfrm>
            <a:custGeom>
              <a:avLst/>
              <a:gdLst>
                <a:gd name="T0" fmla="*/ 803 w 1880"/>
                <a:gd name="T1" fmla="*/ 15 h 1680"/>
                <a:gd name="T2" fmla="*/ 1253 w 1880"/>
                <a:gd name="T3" fmla="*/ 1067 h 1680"/>
                <a:gd name="T4" fmla="*/ 728 w 1880"/>
                <a:gd name="T5" fmla="*/ 540 h 1680"/>
                <a:gd name="T6" fmla="*/ 928 w 1880"/>
                <a:gd name="T7" fmla="*/ 339 h 1680"/>
                <a:gd name="T8" fmla="*/ 803 w 1880"/>
                <a:gd name="T9" fmla="*/ 215 h 1680"/>
                <a:gd name="T10" fmla="*/ 549 w 1880"/>
                <a:gd name="T11" fmla="*/ 267 h 1680"/>
                <a:gd name="T12" fmla="*/ 150 w 1880"/>
                <a:gd name="T13" fmla="*/ 666 h 1680"/>
                <a:gd name="T14" fmla="*/ 376 w 1880"/>
                <a:gd name="T15" fmla="*/ 890 h 1680"/>
                <a:gd name="T16" fmla="*/ 527 w 1880"/>
                <a:gd name="T17" fmla="*/ 741 h 1680"/>
                <a:gd name="T18" fmla="*/ 1052 w 1880"/>
                <a:gd name="T19" fmla="*/ 1266 h 1680"/>
                <a:gd name="T20" fmla="*/ 176 w 1880"/>
                <a:gd name="T21" fmla="*/ 1090 h 1680"/>
                <a:gd name="T22" fmla="*/ 49 w 1880"/>
                <a:gd name="T23" fmla="*/ 1217 h 1680"/>
                <a:gd name="T24" fmla="*/ 159 w 1880"/>
                <a:gd name="T25" fmla="*/ 1357 h 1680"/>
                <a:gd name="T26" fmla="*/ 144 w 1880"/>
                <a:gd name="T27" fmla="*/ 1371 h 1680"/>
                <a:gd name="T28" fmla="*/ 122 w 1880"/>
                <a:gd name="T29" fmla="*/ 1367 h 1680"/>
                <a:gd name="T30" fmla="*/ 0 w 1880"/>
                <a:gd name="T31" fmla="*/ 1494 h 1680"/>
                <a:gd name="T32" fmla="*/ 123 w 1880"/>
                <a:gd name="T33" fmla="*/ 1616 h 1680"/>
                <a:gd name="T34" fmla="*/ 249 w 1880"/>
                <a:gd name="T35" fmla="*/ 1493 h 1680"/>
                <a:gd name="T36" fmla="*/ 245 w 1880"/>
                <a:gd name="T37" fmla="*/ 1470 h 1680"/>
                <a:gd name="T38" fmla="*/ 265 w 1880"/>
                <a:gd name="T39" fmla="*/ 1451 h 1680"/>
                <a:gd name="T40" fmla="*/ 1255 w 1880"/>
                <a:gd name="T41" fmla="*/ 1467 h 1680"/>
                <a:gd name="T42" fmla="*/ 1402 w 1880"/>
                <a:gd name="T43" fmla="*/ 1615 h 1680"/>
                <a:gd name="T44" fmla="*/ 1603 w 1880"/>
                <a:gd name="T45" fmla="*/ 1416 h 1680"/>
                <a:gd name="T46" fmla="*/ 1455 w 1880"/>
                <a:gd name="T47" fmla="*/ 1267 h 1680"/>
                <a:gd name="T48" fmla="*/ 803 w 1880"/>
                <a:gd name="T49" fmla="*/ 15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80" h="1680">
                  <a:moveTo>
                    <a:pt x="803" y="15"/>
                  </a:moveTo>
                  <a:cubicBezTo>
                    <a:pt x="1217" y="170"/>
                    <a:pt x="1468" y="665"/>
                    <a:pt x="1253" y="1067"/>
                  </a:cubicBezTo>
                  <a:cubicBezTo>
                    <a:pt x="728" y="540"/>
                    <a:pt x="728" y="540"/>
                    <a:pt x="728" y="540"/>
                  </a:cubicBezTo>
                  <a:cubicBezTo>
                    <a:pt x="928" y="339"/>
                    <a:pt x="928" y="339"/>
                    <a:pt x="928" y="339"/>
                  </a:cubicBezTo>
                  <a:cubicBezTo>
                    <a:pt x="803" y="215"/>
                    <a:pt x="803" y="215"/>
                    <a:pt x="803" y="215"/>
                  </a:cubicBezTo>
                  <a:cubicBezTo>
                    <a:pt x="733" y="282"/>
                    <a:pt x="623" y="297"/>
                    <a:pt x="549" y="267"/>
                  </a:cubicBezTo>
                  <a:cubicBezTo>
                    <a:pt x="150" y="666"/>
                    <a:pt x="150" y="666"/>
                    <a:pt x="150" y="666"/>
                  </a:cubicBezTo>
                  <a:cubicBezTo>
                    <a:pt x="376" y="890"/>
                    <a:pt x="376" y="890"/>
                    <a:pt x="376" y="890"/>
                  </a:cubicBezTo>
                  <a:cubicBezTo>
                    <a:pt x="527" y="741"/>
                    <a:pt x="527" y="741"/>
                    <a:pt x="527" y="741"/>
                  </a:cubicBezTo>
                  <a:cubicBezTo>
                    <a:pt x="1052" y="1266"/>
                    <a:pt x="1052" y="1266"/>
                    <a:pt x="1052" y="1266"/>
                  </a:cubicBezTo>
                  <a:cubicBezTo>
                    <a:pt x="795" y="1407"/>
                    <a:pt x="439" y="1363"/>
                    <a:pt x="176" y="1090"/>
                  </a:cubicBezTo>
                  <a:cubicBezTo>
                    <a:pt x="49" y="1217"/>
                    <a:pt x="49" y="1217"/>
                    <a:pt x="49" y="1217"/>
                  </a:cubicBezTo>
                  <a:cubicBezTo>
                    <a:pt x="87" y="1270"/>
                    <a:pt x="119" y="1317"/>
                    <a:pt x="159" y="1357"/>
                  </a:cubicBezTo>
                  <a:cubicBezTo>
                    <a:pt x="155" y="1362"/>
                    <a:pt x="144" y="1371"/>
                    <a:pt x="144" y="1371"/>
                  </a:cubicBezTo>
                  <a:cubicBezTo>
                    <a:pt x="137" y="1370"/>
                    <a:pt x="129" y="1367"/>
                    <a:pt x="122" y="1367"/>
                  </a:cubicBezTo>
                  <a:cubicBezTo>
                    <a:pt x="55" y="1367"/>
                    <a:pt x="0" y="1426"/>
                    <a:pt x="0" y="1494"/>
                  </a:cubicBezTo>
                  <a:cubicBezTo>
                    <a:pt x="0" y="1561"/>
                    <a:pt x="55" y="1616"/>
                    <a:pt x="123" y="1616"/>
                  </a:cubicBezTo>
                  <a:cubicBezTo>
                    <a:pt x="191" y="1616"/>
                    <a:pt x="249" y="1561"/>
                    <a:pt x="249" y="1493"/>
                  </a:cubicBezTo>
                  <a:cubicBezTo>
                    <a:pt x="249" y="1485"/>
                    <a:pt x="247" y="1478"/>
                    <a:pt x="245" y="1470"/>
                  </a:cubicBezTo>
                  <a:cubicBezTo>
                    <a:pt x="265" y="1451"/>
                    <a:pt x="265" y="1451"/>
                    <a:pt x="265" y="1451"/>
                  </a:cubicBezTo>
                  <a:cubicBezTo>
                    <a:pt x="567" y="1655"/>
                    <a:pt x="898" y="1680"/>
                    <a:pt x="1255" y="1467"/>
                  </a:cubicBezTo>
                  <a:cubicBezTo>
                    <a:pt x="1402" y="1615"/>
                    <a:pt x="1402" y="1615"/>
                    <a:pt x="1402" y="1615"/>
                  </a:cubicBezTo>
                  <a:cubicBezTo>
                    <a:pt x="1603" y="1416"/>
                    <a:pt x="1603" y="1416"/>
                    <a:pt x="1603" y="1416"/>
                  </a:cubicBezTo>
                  <a:cubicBezTo>
                    <a:pt x="1455" y="1267"/>
                    <a:pt x="1455" y="1267"/>
                    <a:pt x="1455" y="1267"/>
                  </a:cubicBezTo>
                  <a:cubicBezTo>
                    <a:pt x="1880" y="628"/>
                    <a:pt x="1313" y="0"/>
                    <a:pt x="803" y="15"/>
                  </a:cubicBezTo>
                  <a:close/>
                </a:path>
              </a:pathLst>
            </a:custGeom>
            <a:solidFill>
              <a:srgbClr val="C00000"/>
            </a:solid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zh-CN" altLang="en-US" sz="2400"/>
            </a:p>
          </p:txBody>
        </p:sp>
        <p:sp>
          <p:nvSpPr>
            <p:cNvPr id="11" name="任意多边形 14"/>
            <p:cNvSpPr/>
            <p:nvPr/>
          </p:nvSpPr>
          <p:spPr>
            <a:xfrm>
              <a:off x="3851921" y="107991"/>
              <a:ext cx="1792566" cy="1792567"/>
            </a:xfrm>
            <a:custGeom>
              <a:avLst/>
              <a:gdLst>
                <a:gd name="connsiteX0" fmla="*/ 1677670 w 2407137"/>
                <a:gd name="connsiteY0" fmla="*/ 1837666 h 2407138"/>
                <a:gd name="connsiteX1" fmla="*/ 1683974 w 2407137"/>
                <a:gd name="connsiteY1" fmla="*/ 1833341 h 2407138"/>
                <a:gd name="connsiteX2" fmla="*/ 1689813 w 2407137"/>
                <a:gd name="connsiteY2" fmla="*/ 1828403 h 2407138"/>
                <a:gd name="connsiteX3" fmla="*/ 1945042 w 2407137"/>
                <a:gd name="connsiteY3" fmla="*/ 2162988 h 2407138"/>
                <a:gd name="connsiteX4" fmla="*/ 1932899 w 2407137"/>
                <a:gd name="connsiteY4" fmla="*/ 2172251 h 2407138"/>
                <a:gd name="connsiteX5" fmla="*/ 1592663 w 2407137"/>
                <a:gd name="connsiteY5" fmla="*/ 1892774 h 2407138"/>
                <a:gd name="connsiteX6" fmla="*/ 1605769 w 2407137"/>
                <a:gd name="connsiteY6" fmla="*/ 1884929 h 2407138"/>
                <a:gd name="connsiteX7" fmla="*/ 1748914 w 2407137"/>
                <a:gd name="connsiteY7" fmla="*/ 2132863 h 2407138"/>
                <a:gd name="connsiteX8" fmla="*/ 1735858 w 2407137"/>
                <a:gd name="connsiteY8" fmla="*/ 2140795 h 2407138"/>
                <a:gd name="connsiteX9" fmla="*/ 1768789 w 2407137"/>
                <a:gd name="connsiteY9" fmla="*/ 1757990 h 2407138"/>
                <a:gd name="connsiteX10" fmla="*/ 1971301 w 2407137"/>
                <a:gd name="connsiteY10" fmla="*/ 1960502 h 2407138"/>
                <a:gd name="connsiteX11" fmla="*/ 1966159 w 2407137"/>
                <a:gd name="connsiteY11" fmla="*/ 1966159 h 2407138"/>
                <a:gd name="connsiteX12" fmla="*/ 1960501 w 2407137"/>
                <a:gd name="connsiteY12" fmla="*/ 1971301 h 2407138"/>
                <a:gd name="connsiteX13" fmla="*/ 1758092 w 2407137"/>
                <a:gd name="connsiteY13" fmla="*/ 1768892 h 2407138"/>
                <a:gd name="connsiteX14" fmla="*/ 1765079 w 2407137"/>
                <a:gd name="connsiteY14" fmla="*/ 1762526 h 2407138"/>
                <a:gd name="connsiteX15" fmla="*/ 1834740 w 2407137"/>
                <a:gd name="connsiteY15" fmla="*/ 1681091 h 2407138"/>
                <a:gd name="connsiteX16" fmla="*/ 2168093 w 2407137"/>
                <a:gd name="connsiteY16" fmla="*/ 1938389 h 2407138"/>
                <a:gd name="connsiteX17" fmla="*/ 2158761 w 2407137"/>
                <a:gd name="connsiteY17" fmla="*/ 1950479 h 2407138"/>
                <a:gd name="connsiteX18" fmla="*/ 1825285 w 2407137"/>
                <a:gd name="connsiteY18" fmla="*/ 1693086 h 2407138"/>
                <a:gd name="connsiteX19" fmla="*/ 1497292 w 2407137"/>
                <a:gd name="connsiteY19" fmla="*/ 1938505 h 2407138"/>
                <a:gd name="connsiteX20" fmla="*/ 1511359 w 2407137"/>
                <a:gd name="connsiteY20" fmla="*/ 1932557 h 2407138"/>
                <a:gd name="connsiteX21" fmla="*/ 1671461 w 2407137"/>
                <a:gd name="connsiteY21" fmla="*/ 2322204 h 2407138"/>
                <a:gd name="connsiteX22" fmla="*/ 1657335 w 2407137"/>
                <a:gd name="connsiteY22" fmla="*/ 2328008 h 2407138"/>
                <a:gd name="connsiteX23" fmla="*/ 1400984 w 2407137"/>
                <a:gd name="connsiteY23" fmla="*/ 1969841 h 2407138"/>
                <a:gd name="connsiteX24" fmla="*/ 1415837 w 2407137"/>
                <a:gd name="connsiteY24" fmla="*/ 1966261 h 2407138"/>
                <a:gd name="connsiteX25" fmla="*/ 1489829 w 2407137"/>
                <a:gd name="connsiteY25" fmla="*/ 2242404 h 2407138"/>
                <a:gd name="connsiteX26" fmla="*/ 1475037 w 2407137"/>
                <a:gd name="connsiteY26" fmla="*/ 2246208 h 2407138"/>
                <a:gd name="connsiteX27" fmla="*/ 1890343 w 2407137"/>
                <a:gd name="connsiteY27" fmla="*/ 1591261 h 2407138"/>
                <a:gd name="connsiteX28" fmla="*/ 2140794 w 2407137"/>
                <a:gd name="connsiteY28" fmla="*/ 1735859 h 2407138"/>
                <a:gd name="connsiteX29" fmla="*/ 2132863 w 2407137"/>
                <a:gd name="connsiteY29" fmla="*/ 1748915 h 2407138"/>
                <a:gd name="connsiteX30" fmla="*/ 1883112 w 2407137"/>
                <a:gd name="connsiteY30" fmla="*/ 1604721 h 2407138"/>
                <a:gd name="connsiteX31" fmla="*/ 1934589 w 2407137"/>
                <a:gd name="connsiteY31" fmla="*/ 1500527 h 2407138"/>
                <a:gd name="connsiteX32" fmla="*/ 2325413 w 2407137"/>
                <a:gd name="connsiteY32" fmla="*/ 1663714 h 2407138"/>
                <a:gd name="connsiteX33" fmla="*/ 2319529 w 2407137"/>
                <a:gd name="connsiteY33" fmla="*/ 1677807 h 2407138"/>
                <a:gd name="connsiteX34" fmla="*/ 1928334 w 2407137"/>
                <a:gd name="connsiteY34" fmla="*/ 1514465 h 2407138"/>
                <a:gd name="connsiteX35" fmla="*/ 1296758 w 2407137"/>
                <a:gd name="connsiteY35" fmla="*/ 1987081 h 2407138"/>
                <a:gd name="connsiteX36" fmla="*/ 1311855 w 2407137"/>
                <a:gd name="connsiteY36" fmla="*/ 1984732 h 2407138"/>
                <a:gd name="connsiteX37" fmla="*/ 1365995 w 2407137"/>
                <a:gd name="connsiteY37" fmla="*/ 2405187 h 2407138"/>
                <a:gd name="connsiteX38" fmla="*/ 1350847 w 2407137"/>
                <a:gd name="connsiteY38" fmla="*/ 2407138 h 2407138"/>
                <a:gd name="connsiteX39" fmla="*/ 1195932 w 2407137"/>
                <a:gd name="connsiteY39" fmla="*/ 1995746 h 2407138"/>
                <a:gd name="connsiteX40" fmla="*/ 1211204 w 2407137"/>
                <a:gd name="connsiteY40" fmla="*/ 1995179 h 2407138"/>
                <a:gd name="connsiteX41" fmla="*/ 1211204 w 2407137"/>
                <a:gd name="connsiteY41" fmla="*/ 2281649 h 2407138"/>
                <a:gd name="connsiteX42" fmla="*/ 1203568 w 2407137"/>
                <a:gd name="connsiteY42" fmla="*/ 2282034 h 2407138"/>
                <a:gd name="connsiteX43" fmla="*/ 1195932 w 2407137"/>
                <a:gd name="connsiteY43" fmla="*/ 2281649 h 2407138"/>
                <a:gd name="connsiteX44" fmla="*/ 1968060 w 2407137"/>
                <a:gd name="connsiteY44" fmla="*/ 1400508 h 2407138"/>
                <a:gd name="connsiteX45" fmla="*/ 2246208 w 2407137"/>
                <a:gd name="connsiteY45" fmla="*/ 1475038 h 2407138"/>
                <a:gd name="connsiteX46" fmla="*/ 2242404 w 2407137"/>
                <a:gd name="connsiteY46" fmla="*/ 1489831 h 2407138"/>
                <a:gd name="connsiteX47" fmla="*/ 1963516 w 2407137"/>
                <a:gd name="connsiteY47" fmla="*/ 1415103 h 2407138"/>
                <a:gd name="connsiteX48" fmla="*/ 1090481 w 2407137"/>
                <a:gd name="connsiteY48" fmla="*/ 1986840 h 2407138"/>
                <a:gd name="connsiteX49" fmla="*/ 1097951 w 2407137"/>
                <a:gd name="connsiteY49" fmla="*/ 1988584 h 2407138"/>
                <a:gd name="connsiteX50" fmla="*/ 1105617 w 2407137"/>
                <a:gd name="connsiteY50" fmla="*/ 1988876 h 2407138"/>
                <a:gd name="connsiteX51" fmla="*/ 1049458 w 2407137"/>
                <a:gd name="connsiteY51" fmla="*/ 2406281 h 2407138"/>
                <a:gd name="connsiteX52" fmla="*/ 1034322 w 2407137"/>
                <a:gd name="connsiteY52" fmla="*/ 2404245 h 2407138"/>
                <a:gd name="connsiteX53" fmla="*/ 1988876 w 2407137"/>
                <a:gd name="connsiteY53" fmla="*/ 1301520 h 2407138"/>
                <a:gd name="connsiteX54" fmla="*/ 2406281 w 2407137"/>
                <a:gd name="connsiteY54" fmla="*/ 1357679 h 2407138"/>
                <a:gd name="connsiteX55" fmla="*/ 2404244 w 2407137"/>
                <a:gd name="connsiteY55" fmla="*/ 1372815 h 2407138"/>
                <a:gd name="connsiteX56" fmla="*/ 1986840 w 2407137"/>
                <a:gd name="connsiteY56" fmla="*/ 1316657 h 2407138"/>
                <a:gd name="connsiteX57" fmla="*/ 1988583 w 2407137"/>
                <a:gd name="connsiteY57" fmla="*/ 1309187 h 2407138"/>
                <a:gd name="connsiteX58" fmla="*/ 992036 w 2407137"/>
                <a:gd name="connsiteY58" fmla="*/ 1963517 h 2407138"/>
                <a:gd name="connsiteX59" fmla="*/ 1006629 w 2407137"/>
                <a:gd name="connsiteY59" fmla="*/ 1968061 h 2407138"/>
                <a:gd name="connsiteX60" fmla="*/ 932100 w 2407137"/>
                <a:gd name="connsiteY60" fmla="*/ 2246208 h 2407138"/>
                <a:gd name="connsiteX61" fmla="*/ 917308 w 2407137"/>
                <a:gd name="connsiteY61" fmla="*/ 2242405 h 2407138"/>
                <a:gd name="connsiteX62" fmla="*/ 1995178 w 2407137"/>
                <a:gd name="connsiteY62" fmla="*/ 1195933 h 2407138"/>
                <a:gd name="connsiteX63" fmla="*/ 2281649 w 2407137"/>
                <a:gd name="connsiteY63" fmla="*/ 1195933 h 2407138"/>
                <a:gd name="connsiteX64" fmla="*/ 2282034 w 2407137"/>
                <a:gd name="connsiteY64" fmla="*/ 1203569 h 2407138"/>
                <a:gd name="connsiteX65" fmla="*/ 2281649 w 2407137"/>
                <a:gd name="connsiteY65" fmla="*/ 1211206 h 2407138"/>
                <a:gd name="connsiteX66" fmla="*/ 1995745 w 2407137"/>
                <a:gd name="connsiteY66" fmla="*/ 1211206 h 2407138"/>
                <a:gd name="connsiteX67" fmla="*/ 1984731 w 2407137"/>
                <a:gd name="connsiteY67" fmla="*/ 1095284 h 2407138"/>
                <a:gd name="connsiteX68" fmla="*/ 2405186 w 2407137"/>
                <a:gd name="connsiteY68" fmla="*/ 1041144 h 2407138"/>
                <a:gd name="connsiteX69" fmla="*/ 2407137 w 2407137"/>
                <a:gd name="connsiteY69" fmla="*/ 1056290 h 2407138"/>
                <a:gd name="connsiteX70" fmla="*/ 1987080 w 2407137"/>
                <a:gd name="connsiteY70" fmla="*/ 1110379 h 2407138"/>
                <a:gd name="connsiteX71" fmla="*/ 892672 w 2407137"/>
                <a:gd name="connsiteY71" fmla="*/ 1928335 h 2407138"/>
                <a:gd name="connsiteX72" fmla="*/ 906611 w 2407137"/>
                <a:gd name="connsiteY72" fmla="*/ 1934590 h 2407138"/>
                <a:gd name="connsiteX73" fmla="*/ 743425 w 2407137"/>
                <a:gd name="connsiteY73" fmla="*/ 2325414 h 2407138"/>
                <a:gd name="connsiteX74" fmla="*/ 729331 w 2407137"/>
                <a:gd name="connsiteY74" fmla="*/ 2319529 h 2407138"/>
                <a:gd name="connsiteX75" fmla="*/ 802416 w 2407137"/>
                <a:gd name="connsiteY75" fmla="*/ 1883113 h 2407138"/>
                <a:gd name="connsiteX76" fmla="*/ 815877 w 2407137"/>
                <a:gd name="connsiteY76" fmla="*/ 1890344 h 2407138"/>
                <a:gd name="connsiteX77" fmla="*/ 671279 w 2407137"/>
                <a:gd name="connsiteY77" fmla="*/ 2140796 h 2407138"/>
                <a:gd name="connsiteX78" fmla="*/ 658223 w 2407137"/>
                <a:gd name="connsiteY78" fmla="*/ 2132863 h 2407138"/>
                <a:gd name="connsiteX79" fmla="*/ 1966260 w 2407137"/>
                <a:gd name="connsiteY79" fmla="*/ 991301 h 2407138"/>
                <a:gd name="connsiteX80" fmla="*/ 2242405 w 2407137"/>
                <a:gd name="connsiteY80" fmla="*/ 917309 h 2407138"/>
                <a:gd name="connsiteX81" fmla="*/ 2246208 w 2407137"/>
                <a:gd name="connsiteY81" fmla="*/ 932101 h 2407138"/>
                <a:gd name="connsiteX82" fmla="*/ 1969840 w 2407137"/>
                <a:gd name="connsiteY82" fmla="*/ 1006153 h 2407138"/>
                <a:gd name="connsiteX83" fmla="*/ 1932557 w 2407137"/>
                <a:gd name="connsiteY83" fmla="*/ 895779 h 2407138"/>
                <a:gd name="connsiteX84" fmla="*/ 2322203 w 2407137"/>
                <a:gd name="connsiteY84" fmla="*/ 735676 h 2407138"/>
                <a:gd name="connsiteX85" fmla="*/ 2328008 w 2407137"/>
                <a:gd name="connsiteY85" fmla="*/ 749803 h 2407138"/>
                <a:gd name="connsiteX86" fmla="*/ 1938504 w 2407137"/>
                <a:gd name="connsiteY86" fmla="*/ 909846 h 2407138"/>
                <a:gd name="connsiteX87" fmla="*/ 714051 w 2407137"/>
                <a:gd name="connsiteY87" fmla="*/ 1825286 h 2407138"/>
                <a:gd name="connsiteX88" fmla="*/ 726047 w 2407137"/>
                <a:gd name="connsiteY88" fmla="*/ 1834740 h 2407138"/>
                <a:gd name="connsiteX89" fmla="*/ 468748 w 2407137"/>
                <a:gd name="connsiteY89" fmla="*/ 2168094 h 2407138"/>
                <a:gd name="connsiteX90" fmla="*/ 456659 w 2407137"/>
                <a:gd name="connsiteY90" fmla="*/ 2158762 h 2407138"/>
                <a:gd name="connsiteX91" fmla="*/ 638245 w 2407137"/>
                <a:gd name="connsiteY91" fmla="*/ 1758093 h 2407138"/>
                <a:gd name="connsiteX92" fmla="*/ 644611 w 2407137"/>
                <a:gd name="connsiteY92" fmla="*/ 1765080 h 2407138"/>
                <a:gd name="connsiteX93" fmla="*/ 649147 w 2407137"/>
                <a:gd name="connsiteY93" fmla="*/ 1768790 h 2407138"/>
                <a:gd name="connsiteX94" fmla="*/ 446636 w 2407137"/>
                <a:gd name="connsiteY94" fmla="*/ 1971302 h 2407138"/>
                <a:gd name="connsiteX95" fmla="*/ 440978 w 2407137"/>
                <a:gd name="connsiteY95" fmla="*/ 1966159 h 2407138"/>
                <a:gd name="connsiteX96" fmla="*/ 435836 w 2407137"/>
                <a:gd name="connsiteY96" fmla="*/ 1960502 h 2407138"/>
                <a:gd name="connsiteX97" fmla="*/ 1884928 w 2407137"/>
                <a:gd name="connsiteY97" fmla="*/ 801368 h 2407138"/>
                <a:gd name="connsiteX98" fmla="*/ 2132863 w 2407137"/>
                <a:gd name="connsiteY98" fmla="*/ 658223 h 2407138"/>
                <a:gd name="connsiteX99" fmla="*/ 2140794 w 2407137"/>
                <a:gd name="connsiteY99" fmla="*/ 671279 h 2407138"/>
                <a:gd name="connsiteX100" fmla="*/ 1892773 w 2407137"/>
                <a:gd name="connsiteY100" fmla="*/ 814474 h 2407138"/>
                <a:gd name="connsiteX101" fmla="*/ 1828403 w 2407137"/>
                <a:gd name="connsiteY101" fmla="*/ 717325 h 2407138"/>
                <a:gd name="connsiteX102" fmla="*/ 2162987 w 2407137"/>
                <a:gd name="connsiteY102" fmla="*/ 462095 h 2407138"/>
                <a:gd name="connsiteX103" fmla="*/ 2172250 w 2407137"/>
                <a:gd name="connsiteY103" fmla="*/ 474239 h 2407138"/>
                <a:gd name="connsiteX104" fmla="*/ 1837666 w 2407137"/>
                <a:gd name="connsiteY104" fmla="*/ 729468 h 2407138"/>
                <a:gd name="connsiteX105" fmla="*/ 1833340 w 2407137"/>
                <a:gd name="connsiteY105" fmla="*/ 723163 h 2407138"/>
                <a:gd name="connsiteX106" fmla="*/ 234886 w 2407137"/>
                <a:gd name="connsiteY106" fmla="*/ 1932900 h 2407138"/>
                <a:gd name="connsiteX107" fmla="*/ 569471 w 2407137"/>
                <a:gd name="connsiteY107" fmla="*/ 1677670 h 2407138"/>
                <a:gd name="connsiteX108" fmla="*/ 573796 w 2407137"/>
                <a:gd name="connsiteY108" fmla="*/ 1683975 h 2407138"/>
                <a:gd name="connsiteX109" fmla="*/ 578735 w 2407137"/>
                <a:gd name="connsiteY109" fmla="*/ 1689813 h 2407138"/>
                <a:gd name="connsiteX110" fmla="*/ 244150 w 2407137"/>
                <a:gd name="connsiteY110" fmla="*/ 1945043 h 2407138"/>
                <a:gd name="connsiteX111" fmla="*/ 266342 w 2407137"/>
                <a:gd name="connsiteY111" fmla="*/ 1735860 h 2407138"/>
                <a:gd name="connsiteX112" fmla="*/ 514363 w 2407137"/>
                <a:gd name="connsiteY112" fmla="*/ 1592665 h 2407138"/>
                <a:gd name="connsiteX113" fmla="*/ 522208 w 2407137"/>
                <a:gd name="connsiteY113" fmla="*/ 1605770 h 2407138"/>
                <a:gd name="connsiteX114" fmla="*/ 274274 w 2407137"/>
                <a:gd name="connsiteY114" fmla="*/ 1748916 h 2407138"/>
                <a:gd name="connsiteX115" fmla="*/ 1960501 w 2407137"/>
                <a:gd name="connsiteY115" fmla="*/ 435837 h 2407138"/>
                <a:gd name="connsiteX116" fmla="*/ 1966159 w 2407137"/>
                <a:gd name="connsiteY116" fmla="*/ 440979 h 2407138"/>
                <a:gd name="connsiteX117" fmla="*/ 1971301 w 2407137"/>
                <a:gd name="connsiteY117" fmla="*/ 446637 h 2407138"/>
                <a:gd name="connsiteX118" fmla="*/ 1768891 w 2407137"/>
                <a:gd name="connsiteY118" fmla="*/ 649046 h 2407138"/>
                <a:gd name="connsiteX119" fmla="*/ 1762525 w 2407137"/>
                <a:gd name="connsiteY119" fmla="*/ 642058 h 2407138"/>
                <a:gd name="connsiteX120" fmla="*/ 1757990 w 2407137"/>
                <a:gd name="connsiteY120" fmla="*/ 638348 h 2407138"/>
                <a:gd name="connsiteX121" fmla="*/ 1938389 w 2407137"/>
                <a:gd name="connsiteY121" fmla="*/ 239045 h 2407138"/>
                <a:gd name="connsiteX122" fmla="*/ 1950479 w 2407137"/>
                <a:gd name="connsiteY122" fmla="*/ 248377 h 2407138"/>
                <a:gd name="connsiteX123" fmla="*/ 1693086 w 2407137"/>
                <a:gd name="connsiteY123" fmla="*/ 581852 h 2407138"/>
                <a:gd name="connsiteX124" fmla="*/ 1681090 w 2407137"/>
                <a:gd name="connsiteY124" fmla="*/ 572398 h 2407138"/>
                <a:gd name="connsiteX125" fmla="*/ 79129 w 2407137"/>
                <a:gd name="connsiteY125" fmla="*/ 1657336 h 2407138"/>
                <a:gd name="connsiteX126" fmla="*/ 468633 w 2407137"/>
                <a:gd name="connsiteY126" fmla="*/ 1497292 h 2407138"/>
                <a:gd name="connsiteX127" fmla="*/ 474580 w 2407137"/>
                <a:gd name="connsiteY127" fmla="*/ 1511360 h 2407138"/>
                <a:gd name="connsiteX128" fmla="*/ 84934 w 2407137"/>
                <a:gd name="connsiteY128" fmla="*/ 1671462 h 2407138"/>
                <a:gd name="connsiteX129" fmla="*/ 160929 w 2407137"/>
                <a:gd name="connsiteY129" fmla="*/ 1475039 h 2407138"/>
                <a:gd name="connsiteX130" fmla="*/ 437296 w 2407137"/>
                <a:gd name="connsiteY130" fmla="*/ 1400986 h 2407138"/>
                <a:gd name="connsiteX131" fmla="*/ 440876 w 2407137"/>
                <a:gd name="connsiteY131" fmla="*/ 1415837 h 2407138"/>
                <a:gd name="connsiteX132" fmla="*/ 164732 w 2407137"/>
                <a:gd name="connsiteY132" fmla="*/ 1489830 h 2407138"/>
                <a:gd name="connsiteX133" fmla="*/ 1735859 w 2407137"/>
                <a:gd name="connsiteY133" fmla="*/ 266344 h 2407138"/>
                <a:gd name="connsiteX134" fmla="*/ 1748915 w 2407137"/>
                <a:gd name="connsiteY134" fmla="*/ 274276 h 2407138"/>
                <a:gd name="connsiteX135" fmla="*/ 1604721 w 2407137"/>
                <a:gd name="connsiteY135" fmla="*/ 524026 h 2407138"/>
                <a:gd name="connsiteX136" fmla="*/ 1591261 w 2407137"/>
                <a:gd name="connsiteY136" fmla="*/ 516794 h 2407138"/>
                <a:gd name="connsiteX137" fmla="*/ 1663713 w 2407137"/>
                <a:gd name="connsiteY137" fmla="*/ 81725 h 2407138"/>
                <a:gd name="connsiteX138" fmla="*/ 1677806 w 2407137"/>
                <a:gd name="connsiteY138" fmla="*/ 87609 h 2407138"/>
                <a:gd name="connsiteX139" fmla="*/ 1514465 w 2407137"/>
                <a:gd name="connsiteY139" fmla="*/ 478804 h 2407138"/>
                <a:gd name="connsiteX140" fmla="*/ 1500526 w 2407137"/>
                <a:gd name="connsiteY140" fmla="*/ 472548 h 2407138"/>
                <a:gd name="connsiteX141" fmla="*/ 0 w 2407137"/>
                <a:gd name="connsiteY141" fmla="*/ 1350847 h 2407138"/>
                <a:gd name="connsiteX142" fmla="*/ 420056 w 2407137"/>
                <a:gd name="connsiteY142" fmla="*/ 1296759 h 2407138"/>
                <a:gd name="connsiteX143" fmla="*/ 422405 w 2407137"/>
                <a:gd name="connsiteY143" fmla="*/ 1311854 h 2407138"/>
                <a:gd name="connsiteX144" fmla="*/ 1951 w 2407137"/>
                <a:gd name="connsiteY144" fmla="*/ 1365994 h 2407138"/>
                <a:gd name="connsiteX145" fmla="*/ 125488 w 2407137"/>
                <a:gd name="connsiteY145" fmla="*/ 1195933 h 2407138"/>
                <a:gd name="connsiteX146" fmla="*/ 411391 w 2407137"/>
                <a:gd name="connsiteY146" fmla="*/ 1195933 h 2407138"/>
                <a:gd name="connsiteX147" fmla="*/ 411958 w 2407137"/>
                <a:gd name="connsiteY147" fmla="*/ 1211206 h 2407138"/>
                <a:gd name="connsiteX148" fmla="*/ 125488 w 2407137"/>
                <a:gd name="connsiteY148" fmla="*/ 1211206 h 2407138"/>
                <a:gd name="connsiteX149" fmla="*/ 125102 w 2407137"/>
                <a:gd name="connsiteY149" fmla="*/ 1203569 h 2407138"/>
                <a:gd name="connsiteX150" fmla="*/ 1475037 w 2407137"/>
                <a:gd name="connsiteY150" fmla="*/ 160931 h 2407138"/>
                <a:gd name="connsiteX151" fmla="*/ 1489829 w 2407137"/>
                <a:gd name="connsiteY151" fmla="*/ 164734 h 2407138"/>
                <a:gd name="connsiteX152" fmla="*/ 1415102 w 2407137"/>
                <a:gd name="connsiteY152" fmla="*/ 443621 h 2407138"/>
                <a:gd name="connsiteX153" fmla="*/ 1400508 w 2407137"/>
                <a:gd name="connsiteY153" fmla="*/ 439077 h 2407138"/>
                <a:gd name="connsiteX154" fmla="*/ 164732 w 2407137"/>
                <a:gd name="connsiteY154" fmla="*/ 917309 h 2407138"/>
                <a:gd name="connsiteX155" fmla="*/ 443620 w 2407137"/>
                <a:gd name="connsiteY155" fmla="*/ 992037 h 2407138"/>
                <a:gd name="connsiteX156" fmla="*/ 439076 w 2407137"/>
                <a:gd name="connsiteY156" fmla="*/ 1006630 h 2407138"/>
                <a:gd name="connsiteX157" fmla="*/ 160929 w 2407137"/>
                <a:gd name="connsiteY157" fmla="*/ 932101 h 2407138"/>
                <a:gd name="connsiteX158" fmla="*/ 1195932 w 2407137"/>
                <a:gd name="connsiteY158" fmla="*/ 125490 h 2407138"/>
                <a:gd name="connsiteX159" fmla="*/ 1203568 w 2407137"/>
                <a:gd name="connsiteY159" fmla="*/ 125104 h 2407138"/>
                <a:gd name="connsiteX160" fmla="*/ 1211205 w 2407137"/>
                <a:gd name="connsiteY160" fmla="*/ 125490 h 2407138"/>
                <a:gd name="connsiteX161" fmla="*/ 1211205 w 2407137"/>
                <a:gd name="connsiteY161" fmla="*/ 411392 h 2407138"/>
                <a:gd name="connsiteX162" fmla="*/ 1195932 w 2407137"/>
                <a:gd name="connsiteY162" fmla="*/ 411959 h 2407138"/>
                <a:gd name="connsiteX163" fmla="*/ 1357679 w 2407137"/>
                <a:gd name="connsiteY163" fmla="*/ 856 h 2407138"/>
                <a:gd name="connsiteX164" fmla="*/ 1372816 w 2407137"/>
                <a:gd name="connsiteY164" fmla="*/ 2893 h 2407138"/>
                <a:gd name="connsiteX165" fmla="*/ 1316657 w 2407137"/>
                <a:gd name="connsiteY165" fmla="*/ 420298 h 2407138"/>
                <a:gd name="connsiteX166" fmla="*/ 1309186 w 2407137"/>
                <a:gd name="connsiteY166" fmla="*/ 418554 h 2407138"/>
                <a:gd name="connsiteX167" fmla="*/ 1301520 w 2407137"/>
                <a:gd name="connsiteY167" fmla="*/ 418261 h 2407138"/>
                <a:gd name="connsiteX168" fmla="*/ 2893 w 2407137"/>
                <a:gd name="connsiteY168" fmla="*/ 1034322 h 2407138"/>
                <a:gd name="connsiteX169" fmla="*/ 420297 w 2407137"/>
                <a:gd name="connsiteY169" fmla="*/ 1090480 h 2407138"/>
                <a:gd name="connsiteX170" fmla="*/ 418554 w 2407137"/>
                <a:gd name="connsiteY170" fmla="*/ 1097951 h 2407138"/>
                <a:gd name="connsiteX171" fmla="*/ 418261 w 2407137"/>
                <a:gd name="connsiteY171" fmla="*/ 1105616 h 2407138"/>
                <a:gd name="connsiteX172" fmla="*/ 855 w 2407137"/>
                <a:gd name="connsiteY172" fmla="*/ 1049458 h 2407138"/>
                <a:gd name="connsiteX173" fmla="*/ 274274 w 2407137"/>
                <a:gd name="connsiteY173" fmla="*/ 658223 h 2407138"/>
                <a:gd name="connsiteX174" fmla="*/ 524025 w 2407137"/>
                <a:gd name="connsiteY174" fmla="*/ 802416 h 2407138"/>
                <a:gd name="connsiteX175" fmla="*/ 516793 w 2407137"/>
                <a:gd name="connsiteY175" fmla="*/ 815877 h 2407138"/>
                <a:gd name="connsiteX176" fmla="*/ 266342 w 2407137"/>
                <a:gd name="connsiteY176" fmla="*/ 671279 h 2407138"/>
                <a:gd name="connsiteX177" fmla="*/ 917308 w 2407137"/>
                <a:gd name="connsiteY177" fmla="*/ 164734 h 2407138"/>
                <a:gd name="connsiteX178" fmla="*/ 932100 w 2407137"/>
                <a:gd name="connsiteY178" fmla="*/ 160930 h 2407138"/>
                <a:gd name="connsiteX179" fmla="*/ 1006152 w 2407137"/>
                <a:gd name="connsiteY179" fmla="*/ 437297 h 2407138"/>
                <a:gd name="connsiteX180" fmla="*/ 991300 w 2407137"/>
                <a:gd name="connsiteY180" fmla="*/ 440877 h 2407138"/>
                <a:gd name="connsiteX181" fmla="*/ 1041143 w 2407137"/>
                <a:gd name="connsiteY181" fmla="*/ 1951 h 2407138"/>
                <a:gd name="connsiteX182" fmla="*/ 1056290 w 2407137"/>
                <a:gd name="connsiteY182" fmla="*/ 0 h 2407138"/>
                <a:gd name="connsiteX183" fmla="*/ 1110379 w 2407137"/>
                <a:gd name="connsiteY183" fmla="*/ 420056 h 2407138"/>
                <a:gd name="connsiteX184" fmla="*/ 1095283 w 2407137"/>
                <a:gd name="connsiteY184" fmla="*/ 422406 h 2407138"/>
                <a:gd name="connsiteX185" fmla="*/ 87609 w 2407137"/>
                <a:gd name="connsiteY185" fmla="*/ 729331 h 2407138"/>
                <a:gd name="connsiteX186" fmla="*/ 478803 w 2407137"/>
                <a:gd name="connsiteY186" fmla="*/ 892672 h 2407138"/>
                <a:gd name="connsiteX187" fmla="*/ 472547 w 2407137"/>
                <a:gd name="connsiteY187" fmla="*/ 906611 h 2407138"/>
                <a:gd name="connsiteX188" fmla="*/ 81723 w 2407137"/>
                <a:gd name="connsiteY188" fmla="*/ 743424 h 2407138"/>
                <a:gd name="connsiteX189" fmla="*/ 84666 w 2407137"/>
                <a:gd name="connsiteY189" fmla="*/ 736377 h 2407138"/>
                <a:gd name="connsiteX190" fmla="*/ 446636 w 2407137"/>
                <a:gd name="connsiteY190" fmla="*/ 435837 h 2407138"/>
                <a:gd name="connsiteX191" fmla="*/ 649045 w 2407137"/>
                <a:gd name="connsiteY191" fmla="*/ 638246 h 2407138"/>
                <a:gd name="connsiteX192" fmla="*/ 642057 w 2407137"/>
                <a:gd name="connsiteY192" fmla="*/ 644612 h 2407138"/>
                <a:gd name="connsiteX193" fmla="*/ 638347 w 2407137"/>
                <a:gd name="connsiteY193" fmla="*/ 649147 h 2407138"/>
                <a:gd name="connsiteX194" fmla="*/ 435836 w 2407137"/>
                <a:gd name="connsiteY194" fmla="*/ 446636 h 2407138"/>
                <a:gd name="connsiteX195" fmla="*/ 440978 w 2407137"/>
                <a:gd name="connsiteY195" fmla="*/ 440979 h 2407138"/>
                <a:gd name="connsiteX196" fmla="*/ 658223 w 2407137"/>
                <a:gd name="connsiteY196" fmla="*/ 274275 h 2407138"/>
                <a:gd name="connsiteX197" fmla="*/ 671279 w 2407137"/>
                <a:gd name="connsiteY197" fmla="*/ 266343 h 2407138"/>
                <a:gd name="connsiteX198" fmla="*/ 814473 w 2407137"/>
                <a:gd name="connsiteY198" fmla="*/ 514363 h 2407138"/>
                <a:gd name="connsiteX199" fmla="*/ 801367 w 2407137"/>
                <a:gd name="connsiteY199" fmla="*/ 522209 h 2407138"/>
                <a:gd name="connsiteX200" fmla="*/ 735676 w 2407137"/>
                <a:gd name="connsiteY200" fmla="*/ 84934 h 2407138"/>
                <a:gd name="connsiteX201" fmla="*/ 749802 w 2407137"/>
                <a:gd name="connsiteY201" fmla="*/ 79129 h 2407138"/>
                <a:gd name="connsiteX202" fmla="*/ 909846 w 2407137"/>
                <a:gd name="connsiteY202" fmla="*/ 468633 h 2407138"/>
                <a:gd name="connsiteX203" fmla="*/ 895778 w 2407137"/>
                <a:gd name="connsiteY203" fmla="*/ 474580 h 2407138"/>
                <a:gd name="connsiteX204" fmla="*/ 248376 w 2407137"/>
                <a:gd name="connsiteY204" fmla="*/ 456659 h 2407138"/>
                <a:gd name="connsiteX205" fmla="*/ 581852 w 2407137"/>
                <a:gd name="connsiteY205" fmla="*/ 714051 h 2407138"/>
                <a:gd name="connsiteX206" fmla="*/ 572397 w 2407137"/>
                <a:gd name="connsiteY206" fmla="*/ 726047 h 2407138"/>
                <a:gd name="connsiteX207" fmla="*/ 239044 w 2407137"/>
                <a:gd name="connsiteY207" fmla="*/ 468748 h 2407138"/>
                <a:gd name="connsiteX208" fmla="*/ 243710 w 2407137"/>
                <a:gd name="connsiteY208" fmla="*/ 462704 h 2407138"/>
                <a:gd name="connsiteX209" fmla="*/ 462094 w 2407137"/>
                <a:gd name="connsiteY209" fmla="*/ 244150 h 2407138"/>
                <a:gd name="connsiteX210" fmla="*/ 474238 w 2407137"/>
                <a:gd name="connsiteY210" fmla="*/ 234887 h 2407138"/>
                <a:gd name="connsiteX211" fmla="*/ 729468 w 2407137"/>
                <a:gd name="connsiteY211" fmla="*/ 569472 h 2407138"/>
                <a:gd name="connsiteX212" fmla="*/ 723162 w 2407137"/>
                <a:gd name="connsiteY212" fmla="*/ 573797 h 2407138"/>
                <a:gd name="connsiteX213" fmla="*/ 717325 w 2407137"/>
                <a:gd name="connsiteY213" fmla="*/ 578735 h 2407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Lst>
              <a:rect l="l" t="t" r="r" b="b"/>
              <a:pathLst>
                <a:path w="2407137" h="2407138">
                  <a:moveTo>
                    <a:pt x="1677670" y="1837666"/>
                  </a:moveTo>
                  <a:lnTo>
                    <a:pt x="1683974" y="1833341"/>
                  </a:lnTo>
                  <a:lnTo>
                    <a:pt x="1689813" y="1828403"/>
                  </a:lnTo>
                  <a:lnTo>
                    <a:pt x="1945042" y="2162988"/>
                  </a:lnTo>
                  <a:lnTo>
                    <a:pt x="1932899" y="2172251"/>
                  </a:lnTo>
                  <a:close/>
                  <a:moveTo>
                    <a:pt x="1592663" y="1892774"/>
                  </a:moveTo>
                  <a:lnTo>
                    <a:pt x="1605769" y="1884929"/>
                  </a:lnTo>
                  <a:lnTo>
                    <a:pt x="1748914" y="2132863"/>
                  </a:lnTo>
                  <a:lnTo>
                    <a:pt x="1735858" y="2140795"/>
                  </a:lnTo>
                  <a:close/>
                  <a:moveTo>
                    <a:pt x="1768789" y="1757990"/>
                  </a:moveTo>
                  <a:lnTo>
                    <a:pt x="1971301" y="1960502"/>
                  </a:lnTo>
                  <a:lnTo>
                    <a:pt x="1966159" y="1966159"/>
                  </a:lnTo>
                  <a:lnTo>
                    <a:pt x="1960501" y="1971301"/>
                  </a:lnTo>
                  <a:lnTo>
                    <a:pt x="1758092" y="1768892"/>
                  </a:lnTo>
                  <a:lnTo>
                    <a:pt x="1765079" y="1762526"/>
                  </a:lnTo>
                  <a:close/>
                  <a:moveTo>
                    <a:pt x="1834740" y="1681091"/>
                  </a:moveTo>
                  <a:lnTo>
                    <a:pt x="2168093" y="1938389"/>
                  </a:lnTo>
                  <a:lnTo>
                    <a:pt x="2158761" y="1950479"/>
                  </a:lnTo>
                  <a:lnTo>
                    <a:pt x="1825285" y="1693086"/>
                  </a:lnTo>
                  <a:close/>
                  <a:moveTo>
                    <a:pt x="1497292" y="1938505"/>
                  </a:moveTo>
                  <a:lnTo>
                    <a:pt x="1511359" y="1932557"/>
                  </a:lnTo>
                  <a:lnTo>
                    <a:pt x="1671461" y="2322204"/>
                  </a:lnTo>
                  <a:lnTo>
                    <a:pt x="1657335" y="2328008"/>
                  </a:lnTo>
                  <a:close/>
                  <a:moveTo>
                    <a:pt x="1400984" y="1969841"/>
                  </a:moveTo>
                  <a:lnTo>
                    <a:pt x="1415837" y="1966261"/>
                  </a:lnTo>
                  <a:lnTo>
                    <a:pt x="1489829" y="2242404"/>
                  </a:lnTo>
                  <a:lnTo>
                    <a:pt x="1475037" y="2246208"/>
                  </a:lnTo>
                  <a:close/>
                  <a:moveTo>
                    <a:pt x="1890343" y="1591261"/>
                  </a:moveTo>
                  <a:lnTo>
                    <a:pt x="2140794" y="1735859"/>
                  </a:lnTo>
                  <a:lnTo>
                    <a:pt x="2132863" y="1748915"/>
                  </a:lnTo>
                  <a:lnTo>
                    <a:pt x="1883112" y="1604721"/>
                  </a:lnTo>
                  <a:close/>
                  <a:moveTo>
                    <a:pt x="1934589" y="1500527"/>
                  </a:moveTo>
                  <a:lnTo>
                    <a:pt x="2325413" y="1663714"/>
                  </a:lnTo>
                  <a:lnTo>
                    <a:pt x="2319529" y="1677807"/>
                  </a:lnTo>
                  <a:lnTo>
                    <a:pt x="1928334" y="1514465"/>
                  </a:lnTo>
                  <a:close/>
                  <a:moveTo>
                    <a:pt x="1296758" y="1987081"/>
                  </a:moveTo>
                  <a:lnTo>
                    <a:pt x="1311855" y="1984732"/>
                  </a:lnTo>
                  <a:lnTo>
                    <a:pt x="1365995" y="2405187"/>
                  </a:lnTo>
                  <a:lnTo>
                    <a:pt x="1350847" y="2407138"/>
                  </a:lnTo>
                  <a:close/>
                  <a:moveTo>
                    <a:pt x="1195932" y="1995746"/>
                  </a:moveTo>
                  <a:lnTo>
                    <a:pt x="1211204" y="1995179"/>
                  </a:lnTo>
                  <a:lnTo>
                    <a:pt x="1211204" y="2281649"/>
                  </a:lnTo>
                  <a:lnTo>
                    <a:pt x="1203568" y="2282034"/>
                  </a:lnTo>
                  <a:lnTo>
                    <a:pt x="1195932" y="2281649"/>
                  </a:lnTo>
                  <a:close/>
                  <a:moveTo>
                    <a:pt x="1968060" y="1400508"/>
                  </a:moveTo>
                  <a:lnTo>
                    <a:pt x="2246208" y="1475038"/>
                  </a:lnTo>
                  <a:lnTo>
                    <a:pt x="2242404" y="1489831"/>
                  </a:lnTo>
                  <a:lnTo>
                    <a:pt x="1963516" y="1415103"/>
                  </a:lnTo>
                  <a:close/>
                  <a:moveTo>
                    <a:pt x="1090481" y="1986840"/>
                  </a:moveTo>
                  <a:lnTo>
                    <a:pt x="1097951" y="1988584"/>
                  </a:lnTo>
                  <a:lnTo>
                    <a:pt x="1105617" y="1988876"/>
                  </a:lnTo>
                  <a:lnTo>
                    <a:pt x="1049458" y="2406281"/>
                  </a:lnTo>
                  <a:lnTo>
                    <a:pt x="1034322" y="2404245"/>
                  </a:lnTo>
                  <a:close/>
                  <a:moveTo>
                    <a:pt x="1988876" y="1301520"/>
                  </a:moveTo>
                  <a:lnTo>
                    <a:pt x="2406281" y="1357679"/>
                  </a:lnTo>
                  <a:lnTo>
                    <a:pt x="2404244" y="1372815"/>
                  </a:lnTo>
                  <a:lnTo>
                    <a:pt x="1986840" y="1316657"/>
                  </a:lnTo>
                  <a:lnTo>
                    <a:pt x="1988583" y="1309187"/>
                  </a:lnTo>
                  <a:close/>
                  <a:moveTo>
                    <a:pt x="992036" y="1963517"/>
                  </a:moveTo>
                  <a:lnTo>
                    <a:pt x="1006629" y="1968061"/>
                  </a:lnTo>
                  <a:lnTo>
                    <a:pt x="932100" y="2246208"/>
                  </a:lnTo>
                  <a:lnTo>
                    <a:pt x="917308" y="2242405"/>
                  </a:lnTo>
                  <a:close/>
                  <a:moveTo>
                    <a:pt x="1995178" y="1195933"/>
                  </a:moveTo>
                  <a:lnTo>
                    <a:pt x="2281649" y="1195933"/>
                  </a:lnTo>
                  <a:lnTo>
                    <a:pt x="2282034" y="1203569"/>
                  </a:lnTo>
                  <a:lnTo>
                    <a:pt x="2281649" y="1211206"/>
                  </a:lnTo>
                  <a:lnTo>
                    <a:pt x="1995745" y="1211206"/>
                  </a:lnTo>
                  <a:close/>
                  <a:moveTo>
                    <a:pt x="1984731" y="1095284"/>
                  </a:moveTo>
                  <a:lnTo>
                    <a:pt x="2405186" y="1041144"/>
                  </a:lnTo>
                  <a:lnTo>
                    <a:pt x="2407137" y="1056290"/>
                  </a:lnTo>
                  <a:lnTo>
                    <a:pt x="1987080" y="1110379"/>
                  </a:lnTo>
                  <a:close/>
                  <a:moveTo>
                    <a:pt x="892672" y="1928335"/>
                  </a:moveTo>
                  <a:lnTo>
                    <a:pt x="906611" y="1934590"/>
                  </a:lnTo>
                  <a:lnTo>
                    <a:pt x="743425" y="2325414"/>
                  </a:lnTo>
                  <a:lnTo>
                    <a:pt x="729331" y="2319529"/>
                  </a:lnTo>
                  <a:close/>
                  <a:moveTo>
                    <a:pt x="802416" y="1883113"/>
                  </a:moveTo>
                  <a:lnTo>
                    <a:pt x="815877" y="1890344"/>
                  </a:lnTo>
                  <a:lnTo>
                    <a:pt x="671279" y="2140796"/>
                  </a:lnTo>
                  <a:lnTo>
                    <a:pt x="658223" y="2132863"/>
                  </a:lnTo>
                  <a:close/>
                  <a:moveTo>
                    <a:pt x="1966260" y="991301"/>
                  </a:moveTo>
                  <a:lnTo>
                    <a:pt x="2242405" y="917309"/>
                  </a:lnTo>
                  <a:lnTo>
                    <a:pt x="2246208" y="932101"/>
                  </a:lnTo>
                  <a:lnTo>
                    <a:pt x="1969840" y="1006153"/>
                  </a:lnTo>
                  <a:close/>
                  <a:moveTo>
                    <a:pt x="1932557" y="895779"/>
                  </a:moveTo>
                  <a:lnTo>
                    <a:pt x="2322203" y="735676"/>
                  </a:lnTo>
                  <a:lnTo>
                    <a:pt x="2328008" y="749803"/>
                  </a:lnTo>
                  <a:lnTo>
                    <a:pt x="1938504" y="909846"/>
                  </a:lnTo>
                  <a:close/>
                  <a:moveTo>
                    <a:pt x="714051" y="1825286"/>
                  </a:moveTo>
                  <a:lnTo>
                    <a:pt x="726047" y="1834740"/>
                  </a:lnTo>
                  <a:lnTo>
                    <a:pt x="468748" y="2168094"/>
                  </a:lnTo>
                  <a:lnTo>
                    <a:pt x="456659" y="2158762"/>
                  </a:lnTo>
                  <a:close/>
                  <a:moveTo>
                    <a:pt x="638245" y="1758093"/>
                  </a:moveTo>
                  <a:lnTo>
                    <a:pt x="644611" y="1765080"/>
                  </a:lnTo>
                  <a:lnTo>
                    <a:pt x="649147" y="1768790"/>
                  </a:lnTo>
                  <a:lnTo>
                    <a:pt x="446636" y="1971302"/>
                  </a:lnTo>
                  <a:lnTo>
                    <a:pt x="440978" y="1966159"/>
                  </a:lnTo>
                  <a:lnTo>
                    <a:pt x="435836" y="1960502"/>
                  </a:lnTo>
                  <a:close/>
                  <a:moveTo>
                    <a:pt x="1884928" y="801368"/>
                  </a:moveTo>
                  <a:lnTo>
                    <a:pt x="2132863" y="658223"/>
                  </a:lnTo>
                  <a:lnTo>
                    <a:pt x="2140794" y="671279"/>
                  </a:lnTo>
                  <a:lnTo>
                    <a:pt x="1892773" y="814474"/>
                  </a:lnTo>
                  <a:close/>
                  <a:moveTo>
                    <a:pt x="1828403" y="717325"/>
                  </a:moveTo>
                  <a:lnTo>
                    <a:pt x="2162987" y="462095"/>
                  </a:lnTo>
                  <a:lnTo>
                    <a:pt x="2172250" y="474239"/>
                  </a:lnTo>
                  <a:lnTo>
                    <a:pt x="1837666" y="729468"/>
                  </a:lnTo>
                  <a:lnTo>
                    <a:pt x="1833340" y="723163"/>
                  </a:lnTo>
                  <a:close/>
                  <a:moveTo>
                    <a:pt x="234886" y="1932900"/>
                  </a:moveTo>
                  <a:lnTo>
                    <a:pt x="569471" y="1677670"/>
                  </a:lnTo>
                  <a:lnTo>
                    <a:pt x="573796" y="1683975"/>
                  </a:lnTo>
                  <a:lnTo>
                    <a:pt x="578735" y="1689813"/>
                  </a:lnTo>
                  <a:lnTo>
                    <a:pt x="244150" y="1945043"/>
                  </a:lnTo>
                  <a:close/>
                  <a:moveTo>
                    <a:pt x="266342" y="1735860"/>
                  </a:moveTo>
                  <a:lnTo>
                    <a:pt x="514363" y="1592665"/>
                  </a:lnTo>
                  <a:lnTo>
                    <a:pt x="522208" y="1605770"/>
                  </a:lnTo>
                  <a:lnTo>
                    <a:pt x="274274" y="1748916"/>
                  </a:lnTo>
                  <a:close/>
                  <a:moveTo>
                    <a:pt x="1960501" y="435837"/>
                  </a:moveTo>
                  <a:lnTo>
                    <a:pt x="1966159" y="440979"/>
                  </a:lnTo>
                  <a:lnTo>
                    <a:pt x="1971301" y="446637"/>
                  </a:lnTo>
                  <a:lnTo>
                    <a:pt x="1768891" y="649046"/>
                  </a:lnTo>
                  <a:lnTo>
                    <a:pt x="1762525" y="642058"/>
                  </a:lnTo>
                  <a:lnTo>
                    <a:pt x="1757990" y="638348"/>
                  </a:lnTo>
                  <a:close/>
                  <a:moveTo>
                    <a:pt x="1938389" y="239045"/>
                  </a:moveTo>
                  <a:lnTo>
                    <a:pt x="1950479" y="248377"/>
                  </a:lnTo>
                  <a:lnTo>
                    <a:pt x="1693086" y="581852"/>
                  </a:lnTo>
                  <a:lnTo>
                    <a:pt x="1681090" y="572398"/>
                  </a:lnTo>
                  <a:close/>
                  <a:moveTo>
                    <a:pt x="79129" y="1657336"/>
                  </a:moveTo>
                  <a:lnTo>
                    <a:pt x="468633" y="1497292"/>
                  </a:lnTo>
                  <a:lnTo>
                    <a:pt x="474580" y="1511360"/>
                  </a:lnTo>
                  <a:lnTo>
                    <a:pt x="84934" y="1671462"/>
                  </a:lnTo>
                  <a:close/>
                  <a:moveTo>
                    <a:pt x="160929" y="1475039"/>
                  </a:moveTo>
                  <a:lnTo>
                    <a:pt x="437296" y="1400986"/>
                  </a:lnTo>
                  <a:lnTo>
                    <a:pt x="440876" y="1415837"/>
                  </a:lnTo>
                  <a:lnTo>
                    <a:pt x="164732" y="1489830"/>
                  </a:lnTo>
                  <a:close/>
                  <a:moveTo>
                    <a:pt x="1735859" y="266344"/>
                  </a:moveTo>
                  <a:lnTo>
                    <a:pt x="1748915" y="274276"/>
                  </a:lnTo>
                  <a:lnTo>
                    <a:pt x="1604721" y="524026"/>
                  </a:lnTo>
                  <a:lnTo>
                    <a:pt x="1591261" y="516794"/>
                  </a:lnTo>
                  <a:close/>
                  <a:moveTo>
                    <a:pt x="1663713" y="81725"/>
                  </a:moveTo>
                  <a:lnTo>
                    <a:pt x="1677806" y="87609"/>
                  </a:lnTo>
                  <a:lnTo>
                    <a:pt x="1514465" y="478804"/>
                  </a:lnTo>
                  <a:lnTo>
                    <a:pt x="1500526" y="472548"/>
                  </a:lnTo>
                  <a:close/>
                  <a:moveTo>
                    <a:pt x="0" y="1350847"/>
                  </a:moveTo>
                  <a:lnTo>
                    <a:pt x="420056" y="1296759"/>
                  </a:lnTo>
                  <a:lnTo>
                    <a:pt x="422405" y="1311854"/>
                  </a:lnTo>
                  <a:lnTo>
                    <a:pt x="1951" y="1365994"/>
                  </a:lnTo>
                  <a:close/>
                  <a:moveTo>
                    <a:pt x="125488" y="1195933"/>
                  </a:moveTo>
                  <a:lnTo>
                    <a:pt x="411391" y="1195933"/>
                  </a:lnTo>
                  <a:lnTo>
                    <a:pt x="411958" y="1211206"/>
                  </a:lnTo>
                  <a:lnTo>
                    <a:pt x="125488" y="1211206"/>
                  </a:lnTo>
                  <a:lnTo>
                    <a:pt x="125102" y="1203569"/>
                  </a:lnTo>
                  <a:close/>
                  <a:moveTo>
                    <a:pt x="1475037" y="160931"/>
                  </a:moveTo>
                  <a:lnTo>
                    <a:pt x="1489829" y="164734"/>
                  </a:lnTo>
                  <a:lnTo>
                    <a:pt x="1415102" y="443621"/>
                  </a:lnTo>
                  <a:lnTo>
                    <a:pt x="1400508" y="439077"/>
                  </a:lnTo>
                  <a:close/>
                  <a:moveTo>
                    <a:pt x="164732" y="917309"/>
                  </a:moveTo>
                  <a:lnTo>
                    <a:pt x="443620" y="992037"/>
                  </a:lnTo>
                  <a:lnTo>
                    <a:pt x="439076" y="1006630"/>
                  </a:lnTo>
                  <a:lnTo>
                    <a:pt x="160929" y="932101"/>
                  </a:lnTo>
                  <a:close/>
                  <a:moveTo>
                    <a:pt x="1195932" y="125490"/>
                  </a:moveTo>
                  <a:lnTo>
                    <a:pt x="1203568" y="125104"/>
                  </a:lnTo>
                  <a:lnTo>
                    <a:pt x="1211205" y="125490"/>
                  </a:lnTo>
                  <a:lnTo>
                    <a:pt x="1211205" y="411392"/>
                  </a:lnTo>
                  <a:lnTo>
                    <a:pt x="1195932" y="411959"/>
                  </a:lnTo>
                  <a:close/>
                  <a:moveTo>
                    <a:pt x="1357679" y="856"/>
                  </a:moveTo>
                  <a:lnTo>
                    <a:pt x="1372816" y="2893"/>
                  </a:lnTo>
                  <a:lnTo>
                    <a:pt x="1316657" y="420298"/>
                  </a:lnTo>
                  <a:lnTo>
                    <a:pt x="1309186" y="418554"/>
                  </a:lnTo>
                  <a:lnTo>
                    <a:pt x="1301520" y="418261"/>
                  </a:lnTo>
                  <a:close/>
                  <a:moveTo>
                    <a:pt x="2893" y="1034322"/>
                  </a:moveTo>
                  <a:lnTo>
                    <a:pt x="420297" y="1090480"/>
                  </a:lnTo>
                  <a:lnTo>
                    <a:pt x="418554" y="1097951"/>
                  </a:lnTo>
                  <a:lnTo>
                    <a:pt x="418261" y="1105616"/>
                  </a:lnTo>
                  <a:lnTo>
                    <a:pt x="855" y="1049458"/>
                  </a:lnTo>
                  <a:close/>
                  <a:moveTo>
                    <a:pt x="274274" y="658223"/>
                  </a:moveTo>
                  <a:lnTo>
                    <a:pt x="524025" y="802416"/>
                  </a:lnTo>
                  <a:lnTo>
                    <a:pt x="516793" y="815877"/>
                  </a:lnTo>
                  <a:lnTo>
                    <a:pt x="266342" y="671279"/>
                  </a:lnTo>
                  <a:close/>
                  <a:moveTo>
                    <a:pt x="917308" y="164734"/>
                  </a:moveTo>
                  <a:lnTo>
                    <a:pt x="932100" y="160930"/>
                  </a:lnTo>
                  <a:lnTo>
                    <a:pt x="1006152" y="437297"/>
                  </a:lnTo>
                  <a:lnTo>
                    <a:pt x="991300" y="440877"/>
                  </a:lnTo>
                  <a:close/>
                  <a:moveTo>
                    <a:pt x="1041143" y="1951"/>
                  </a:moveTo>
                  <a:lnTo>
                    <a:pt x="1056290" y="0"/>
                  </a:lnTo>
                  <a:lnTo>
                    <a:pt x="1110379" y="420056"/>
                  </a:lnTo>
                  <a:lnTo>
                    <a:pt x="1095283" y="422406"/>
                  </a:lnTo>
                  <a:close/>
                  <a:moveTo>
                    <a:pt x="87609" y="729331"/>
                  </a:moveTo>
                  <a:lnTo>
                    <a:pt x="478803" y="892672"/>
                  </a:lnTo>
                  <a:lnTo>
                    <a:pt x="472547" y="906611"/>
                  </a:lnTo>
                  <a:lnTo>
                    <a:pt x="81723" y="743424"/>
                  </a:lnTo>
                  <a:lnTo>
                    <a:pt x="84666" y="736377"/>
                  </a:lnTo>
                  <a:close/>
                  <a:moveTo>
                    <a:pt x="446636" y="435837"/>
                  </a:moveTo>
                  <a:lnTo>
                    <a:pt x="649045" y="638246"/>
                  </a:lnTo>
                  <a:lnTo>
                    <a:pt x="642057" y="644612"/>
                  </a:lnTo>
                  <a:lnTo>
                    <a:pt x="638347" y="649147"/>
                  </a:lnTo>
                  <a:lnTo>
                    <a:pt x="435836" y="446636"/>
                  </a:lnTo>
                  <a:lnTo>
                    <a:pt x="440978" y="440979"/>
                  </a:lnTo>
                  <a:close/>
                  <a:moveTo>
                    <a:pt x="658223" y="274275"/>
                  </a:moveTo>
                  <a:lnTo>
                    <a:pt x="671279" y="266343"/>
                  </a:lnTo>
                  <a:lnTo>
                    <a:pt x="814473" y="514363"/>
                  </a:lnTo>
                  <a:lnTo>
                    <a:pt x="801367" y="522209"/>
                  </a:lnTo>
                  <a:close/>
                  <a:moveTo>
                    <a:pt x="735676" y="84934"/>
                  </a:moveTo>
                  <a:lnTo>
                    <a:pt x="749802" y="79129"/>
                  </a:lnTo>
                  <a:lnTo>
                    <a:pt x="909846" y="468633"/>
                  </a:lnTo>
                  <a:lnTo>
                    <a:pt x="895778" y="474580"/>
                  </a:lnTo>
                  <a:close/>
                  <a:moveTo>
                    <a:pt x="248376" y="456659"/>
                  </a:moveTo>
                  <a:lnTo>
                    <a:pt x="581852" y="714051"/>
                  </a:lnTo>
                  <a:lnTo>
                    <a:pt x="572397" y="726047"/>
                  </a:lnTo>
                  <a:lnTo>
                    <a:pt x="239044" y="468748"/>
                  </a:lnTo>
                  <a:lnTo>
                    <a:pt x="243710" y="462704"/>
                  </a:lnTo>
                  <a:close/>
                  <a:moveTo>
                    <a:pt x="462094" y="244150"/>
                  </a:moveTo>
                  <a:lnTo>
                    <a:pt x="474238" y="234887"/>
                  </a:lnTo>
                  <a:lnTo>
                    <a:pt x="729468" y="569472"/>
                  </a:lnTo>
                  <a:lnTo>
                    <a:pt x="723162" y="573797"/>
                  </a:lnTo>
                  <a:lnTo>
                    <a:pt x="717325" y="578735"/>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2" name="矩形: 圆角 11"/>
          <p:cNvSpPr/>
          <p:nvPr/>
        </p:nvSpPr>
        <p:spPr>
          <a:xfrm>
            <a:off x="10947559" y="7097184"/>
            <a:ext cx="1219200" cy="1219200"/>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dirty="0"/>
              <a:t>延时符</a:t>
            </a:r>
            <a:endParaRPr lang="zh-CN" altLang="en-US" sz="2400" dirty="0"/>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42" presetClass="entr" presetSubtype="0" fill="hold" nodeType="withEffect">
                                  <p:stCondLst>
                                    <p:cond delay="25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2" presetClass="entr" presetSubtype="4" accel="100000" fill="hold" nodeType="withEffect">
                                  <p:stCondLst>
                                    <p:cond delay="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par>
                                <p:cTn id="17" presetID="53" presetClass="entr" presetSubtype="16" fill="hold" nodeType="withEffect">
                                  <p:stCondLst>
                                    <p:cond delay="1000"/>
                                  </p:stCondLst>
                                  <p:childTnLst>
                                    <p:set>
                                      <p:cBhvr>
                                        <p:cTn id="18" dur="1" fill="hold">
                                          <p:stCondLst>
                                            <p:cond delay="0"/>
                                          </p:stCondLst>
                                        </p:cTn>
                                        <p:tgtEl>
                                          <p:spTgt spid="7"/>
                                        </p:tgtEl>
                                        <p:attrNameLst>
                                          <p:attrName>style.visibility</p:attrName>
                                        </p:attrNameLst>
                                      </p:cBhvr>
                                      <p:to>
                                        <p:strVal val="visible"/>
                                      </p:to>
                                    </p:set>
                                    <p:anim calcmode="lin" valueType="num">
                                      <p:cBhvr>
                                        <p:cTn id="19" dur="750" fill="hold"/>
                                        <p:tgtEl>
                                          <p:spTgt spid="7"/>
                                        </p:tgtEl>
                                        <p:attrNameLst>
                                          <p:attrName>ppt_w</p:attrName>
                                        </p:attrNameLst>
                                      </p:cBhvr>
                                      <p:tavLst>
                                        <p:tav tm="0">
                                          <p:val>
                                            <p:fltVal val="0"/>
                                          </p:val>
                                        </p:tav>
                                        <p:tav tm="100000">
                                          <p:val>
                                            <p:strVal val="#ppt_w"/>
                                          </p:val>
                                        </p:tav>
                                      </p:tavLst>
                                    </p:anim>
                                    <p:anim calcmode="lin" valueType="num">
                                      <p:cBhvr>
                                        <p:cTn id="20" dur="750" fill="hold"/>
                                        <p:tgtEl>
                                          <p:spTgt spid="7"/>
                                        </p:tgtEl>
                                        <p:attrNameLst>
                                          <p:attrName>ppt_h</p:attrName>
                                        </p:attrNameLst>
                                      </p:cBhvr>
                                      <p:tavLst>
                                        <p:tav tm="0">
                                          <p:val>
                                            <p:fltVal val="0"/>
                                          </p:val>
                                        </p:tav>
                                        <p:tav tm="100000">
                                          <p:val>
                                            <p:strVal val="#ppt_h"/>
                                          </p:val>
                                        </p:tav>
                                      </p:tavLst>
                                    </p:anim>
                                    <p:animEffect transition="in" filter="fade">
                                      <p:cBhvr>
                                        <p:cTn id="21" dur="750"/>
                                        <p:tgtEl>
                                          <p:spTgt spid="7"/>
                                        </p:tgtEl>
                                      </p:cBhvr>
                                    </p:animEffect>
                                  </p:childTnLst>
                                </p:cTn>
                              </p:par>
                              <p:par>
                                <p:cTn id="22" presetID="42" presetClass="path" presetSubtype="0" accel="50000" decel="50000" fill="hold" nodeType="withEffect">
                                  <p:stCondLst>
                                    <p:cond delay="1000"/>
                                  </p:stCondLst>
                                  <p:childTnLst>
                                    <p:animMotion origin="layout" path="M 3.54167E-6 7.40741E-7 L 0.0677 -0.08634 " pathEditMode="relative" rAng="0" ptsTypes="AA">
                                      <p:cBhvr>
                                        <p:cTn id="23" dur="1000" spd="-100000" fill="hold"/>
                                        <p:tgtEl>
                                          <p:spTgt spid="7"/>
                                        </p:tgtEl>
                                        <p:attrNameLst>
                                          <p:attrName>ppt_x</p:attrName>
                                          <p:attrName>ppt_y</p:attrName>
                                        </p:attrNameLst>
                                      </p:cBhvr>
                                      <p:rCtr x="3385" y="-4329"/>
                                    </p:animMotion>
                                  </p:childTnLst>
                                </p:cTn>
                              </p:par>
                              <p:par>
                                <p:cTn id="24" presetID="53" presetClass="entr" presetSubtype="16" fill="hold" nodeType="withEffect">
                                  <p:stCondLst>
                                    <p:cond delay="1000"/>
                                  </p:stCondLst>
                                  <p:childTnLst>
                                    <p:set>
                                      <p:cBhvr>
                                        <p:cTn id="25" dur="1" fill="hold">
                                          <p:stCondLst>
                                            <p:cond delay="0"/>
                                          </p:stCondLst>
                                        </p:cTn>
                                        <p:tgtEl>
                                          <p:spTgt spid="8"/>
                                        </p:tgtEl>
                                        <p:attrNameLst>
                                          <p:attrName>style.visibility</p:attrName>
                                        </p:attrNameLst>
                                      </p:cBhvr>
                                      <p:to>
                                        <p:strVal val="visible"/>
                                      </p:to>
                                    </p:set>
                                    <p:anim calcmode="lin" valueType="num">
                                      <p:cBhvr>
                                        <p:cTn id="26" dur="750" fill="hold"/>
                                        <p:tgtEl>
                                          <p:spTgt spid="8"/>
                                        </p:tgtEl>
                                        <p:attrNameLst>
                                          <p:attrName>ppt_w</p:attrName>
                                        </p:attrNameLst>
                                      </p:cBhvr>
                                      <p:tavLst>
                                        <p:tav tm="0">
                                          <p:val>
                                            <p:fltVal val="0"/>
                                          </p:val>
                                        </p:tav>
                                        <p:tav tm="100000">
                                          <p:val>
                                            <p:strVal val="#ppt_w"/>
                                          </p:val>
                                        </p:tav>
                                      </p:tavLst>
                                    </p:anim>
                                    <p:anim calcmode="lin" valueType="num">
                                      <p:cBhvr>
                                        <p:cTn id="27" dur="750" fill="hold"/>
                                        <p:tgtEl>
                                          <p:spTgt spid="8"/>
                                        </p:tgtEl>
                                        <p:attrNameLst>
                                          <p:attrName>ppt_h</p:attrName>
                                        </p:attrNameLst>
                                      </p:cBhvr>
                                      <p:tavLst>
                                        <p:tav tm="0">
                                          <p:val>
                                            <p:fltVal val="0"/>
                                          </p:val>
                                        </p:tav>
                                        <p:tav tm="100000">
                                          <p:val>
                                            <p:strVal val="#ppt_h"/>
                                          </p:val>
                                        </p:tav>
                                      </p:tavLst>
                                    </p:anim>
                                    <p:animEffect transition="in" filter="fade">
                                      <p:cBhvr>
                                        <p:cTn id="28" dur="750"/>
                                        <p:tgtEl>
                                          <p:spTgt spid="8"/>
                                        </p:tgtEl>
                                      </p:cBhvr>
                                    </p:animEffect>
                                  </p:childTnLst>
                                </p:cTn>
                              </p:par>
                              <p:par>
                                <p:cTn id="29" presetID="42" presetClass="path" presetSubtype="0" accel="50000" decel="50000" fill="hold" nodeType="withEffect">
                                  <p:stCondLst>
                                    <p:cond delay="1000"/>
                                  </p:stCondLst>
                                  <p:childTnLst>
                                    <p:animMotion origin="layout" path="M -4.79167E-6 4.07407E-6 L 0.04375 0.0706 " pathEditMode="relative" rAng="0" ptsTypes="AA">
                                      <p:cBhvr>
                                        <p:cTn id="30" dur="1000" spd="-100000" fill="hold"/>
                                        <p:tgtEl>
                                          <p:spTgt spid="8"/>
                                        </p:tgtEl>
                                        <p:attrNameLst>
                                          <p:attrName>ppt_x</p:attrName>
                                          <p:attrName>ppt_y</p:attrName>
                                        </p:attrNameLst>
                                      </p:cBhvr>
                                      <p:rCtr x="2187" y="3519"/>
                                    </p:animMotion>
                                  </p:childTnLst>
                                </p:cTn>
                              </p:par>
                              <p:par>
                                <p:cTn id="31" presetID="47" presetClass="entr" presetSubtype="0" fill="hold" grpId="0" nodeType="withEffect">
                                  <p:stCondLst>
                                    <p:cond delay="1750"/>
                                  </p:stCondLst>
                                  <p:iterate type="lt">
                                    <p:tmPct val="8333"/>
                                  </p:iterate>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par>
                                <p:cTn id="36" presetID="53" presetClass="entr" presetSubtype="16" fill="hold" nodeType="withEffect">
                                  <p:stCondLst>
                                    <p:cond delay="100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par>
                                <p:cTn id="41" presetID="26" presetClass="emph" presetSubtype="0" fill="hold" nodeType="withEffect">
                                  <p:stCondLst>
                                    <p:cond delay="1500"/>
                                  </p:stCondLst>
                                  <p:childTnLst>
                                    <p:animEffect transition="out" filter="fade">
                                      <p:cBhvr>
                                        <p:cTn id="42" dur="500" tmFilter="0, 0; .2, .5; .8, .5; 1, 0"/>
                                        <p:tgtEl>
                                          <p:spTgt spid="9"/>
                                        </p:tgtEl>
                                      </p:cBhvr>
                                    </p:animEffect>
                                    <p:animScale>
                                      <p:cBhvr>
                                        <p:cTn id="43" dur="250" autoRev="1" fill="hold"/>
                                        <p:tgtEl>
                                          <p:spTgt spid="9"/>
                                        </p:tgtEl>
                                      </p:cBhvr>
                                      <p:by x="105000" y="105000"/>
                                    </p:animScale>
                                  </p:childTnLst>
                                </p:cTn>
                              </p:par>
                            </p:childTnLst>
                          </p:cTn>
                        </p:par>
                        <p:par>
                          <p:cTn id="44" fill="hold">
                            <p:stCondLst>
                              <p:cond delay="2999"/>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294362" y="228587"/>
            <a:ext cx="9603275" cy="1049235"/>
          </a:xfrm>
        </p:spPr>
        <p:txBody>
          <a:bodyPr/>
          <a:lstStyle/>
          <a:p>
            <a:r>
              <a:rPr lang="zh-CN" altLang="en-US" dirty="0"/>
              <a:t>第一阶段</a:t>
            </a:r>
            <a:endParaRPr lang="zh-CN" altLang="en-US" dirty="0"/>
          </a:p>
        </p:txBody>
      </p:sp>
      <p:pic>
        <p:nvPicPr>
          <p:cNvPr id="19" name="图片 1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9239" y="775133"/>
            <a:ext cx="5301215" cy="2089404"/>
          </a:xfrm>
          <a:prstGeom prst="rect">
            <a:avLst/>
          </a:prstGeom>
        </p:spPr>
      </p:pic>
      <p:pic>
        <p:nvPicPr>
          <p:cNvPr id="21" name="图片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731" y="2352279"/>
            <a:ext cx="5301215" cy="2156328"/>
          </a:xfrm>
          <a:prstGeom prst="rect">
            <a:avLst/>
          </a:prstGeom>
        </p:spPr>
      </p:pic>
      <p:pic>
        <p:nvPicPr>
          <p:cNvPr id="23" name="图片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015" y="3877220"/>
            <a:ext cx="5265423" cy="2086518"/>
          </a:xfrm>
          <a:prstGeom prst="rect">
            <a:avLst/>
          </a:prstGeom>
        </p:spPr>
      </p:pic>
      <p:pic>
        <p:nvPicPr>
          <p:cNvPr id="25" name="图片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7651" y="763664"/>
            <a:ext cx="5465041" cy="2184819"/>
          </a:xfrm>
          <a:prstGeom prst="rect">
            <a:avLst/>
          </a:prstGeom>
        </p:spPr>
      </p:pic>
      <p:pic>
        <p:nvPicPr>
          <p:cNvPr id="27" name="图片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8953" y="2405395"/>
            <a:ext cx="5478405" cy="2156329"/>
          </a:xfrm>
          <a:prstGeom prst="rect">
            <a:avLst/>
          </a:prstGeom>
        </p:spPr>
      </p:pic>
      <p:pic>
        <p:nvPicPr>
          <p:cNvPr id="29" name="图片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7445" y="3877220"/>
            <a:ext cx="5247910" cy="2086518"/>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additive="base">
                                        <p:cTn id="25" dur="500" fill="hold"/>
                                        <p:tgtEl>
                                          <p:spTgt spid="25"/>
                                        </p:tgtEl>
                                        <p:attrNameLst>
                                          <p:attrName>ppt_x</p:attrName>
                                        </p:attrNameLst>
                                      </p:cBhvr>
                                      <p:tavLst>
                                        <p:tav tm="0">
                                          <p:val>
                                            <p:strVal val="#ppt_x"/>
                                          </p:val>
                                        </p:tav>
                                        <p:tav tm="100000">
                                          <p:val>
                                            <p:strVal val="#ppt_x"/>
                                          </p:val>
                                        </p:tav>
                                      </p:tavLst>
                                    </p:anim>
                                    <p:anim calcmode="lin" valueType="num">
                                      <p:cBhvr additive="base">
                                        <p:cTn id="2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51578" y="156449"/>
            <a:ext cx="9603275" cy="1049235"/>
          </a:xfrm>
        </p:spPr>
        <p:txBody>
          <a:bodyPr/>
          <a:lstStyle/>
          <a:p>
            <a:r>
              <a:rPr lang="zh-CN" altLang="en-US" dirty="0"/>
              <a:t>第二阶段</a:t>
            </a:r>
            <a:endParaRPr lang="zh-CN" altLang="en-US" dirty="0"/>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781" y="697761"/>
            <a:ext cx="5167745" cy="1989328"/>
          </a:xfrm>
          <a:prstGeom prst="rect">
            <a:avLst/>
          </a:prstGeo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072" y="1990727"/>
            <a:ext cx="5167745" cy="2040947"/>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255" y="3007768"/>
            <a:ext cx="5167745" cy="204781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4164" y="4148369"/>
            <a:ext cx="5167745" cy="2011870"/>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3048" y="702539"/>
            <a:ext cx="5324236" cy="2144890"/>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3215" y="2426144"/>
            <a:ext cx="5167745" cy="2056954"/>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11398" y="4023384"/>
            <a:ext cx="5167745" cy="2079496"/>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1150" y="7197085"/>
            <a:ext cx="11569700" cy="4610100"/>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circle(in)">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0195 -0.33704 L 0.00091 -0.93125 L 0.00313 -0.92755 " pathEditMode="relative" ptsTypes="AAA">
                                      <p:cBhvr>
                                        <p:cTn id="41" dur="2000" fill="hold"/>
                                        <p:tgtEl>
                                          <p:spTgt spid="1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562415" y="97937"/>
            <a:ext cx="9603275" cy="1049235"/>
          </a:xfrm>
        </p:spPr>
        <p:txBody>
          <a:bodyPr/>
          <a:lstStyle/>
          <a:p>
            <a:r>
              <a:rPr lang="zh-CN" altLang="en-US" dirty="0"/>
              <a:t>第三阶段</a:t>
            </a:r>
            <a:endParaRPr lang="zh-CN" altLang="en-US" dirty="0"/>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648408"/>
            <a:ext cx="4816862" cy="1860703"/>
          </a:xfr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83525"/>
            <a:ext cx="4816862" cy="1862379"/>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46693"/>
            <a:ext cx="4816862" cy="1860703"/>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7569" y="648408"/>
            <a:ext cx="4816862" cy="1862379"/>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4581" y="2641458"/>
            <a:ext cx="4816861" cy="1865938"/>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55621" y="4755043"/>
            <a:ext cx="4615821" cy="1919342"/>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0726" y="656096"/>
            <a:ext cx="4641274" cy="1845326"/>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76178" y="2638299"/>
            <a:ext cx="4615822" cy="1845317"/>
          </a:xfrm>
          <a:prstGeom prst="rect">
            <a:avLst/>
          </a:prstGeom>
        </p:spPr>
      </p:pic>
      <p:pic>
        <p:nvPicPr>
          <p:cNvPr id="21"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76178" y="4755043"/>
            <a:ext cx="4615823" cy="1799219"/>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heel(1)">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heel(1)">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heel(1)">
                                      <p:cBhvr>
                                        <p:cTn id="37" dur="20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heel(1)">
                                      <p:cBhvr>
                                        <p:cTn id="42" dur="2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1" presetClass="entr" presetSubtype="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heel(1)">
                                      <p:cBhvr>
                                        <p:cTn id="4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451579" y="153355"/>
            <a:ext cx="9603275" cy="1049235"/>
          </a:xfrm>
        </p:spPr>
        <p:txBody>
          <a:bodyPr/>
          <a:lstStyle/>
          <a:p>
            <a:r>
              <a:rPr lang="zh-CN" altLang="en-US" dirty="0"/>
              <a:t>第四阶段</a:t>
            </a:r>
            <a:endParaRPr lang="zh-CN" altLang="en-US" dirty="0"/>
          </a:p>
        </p:txBody>
      </p:sp>
      <p:pic>
        <p:nvPicPr>
          <p:cNvPr id="5" name="内容占位符 4"/>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0" y="677972"/>
            <a:ext cx="4671716" cy="1863581"/>
          </a:xfrm>
        </p:spPr>
      </p:pic>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8159"/>
            <a:ext cx="4671716" cy="1890319"/>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8478"/>
            <a:ext cx="4671716" cy="1833333"/>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02069" y="712291"/>
            <a:ext cx="4587862" cy="1771550"/>
          </a:xfrm>
          <a:prstGeom prst="rect">
            <a:avLst/>
          </a:prstGeom>
        </p:spPr>
      </p:pic>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0142" y="2492131"/>
            <a:ext cx="4671716" cy="1873737"/>
          </a:xfrm>
          <a:prstGeom prst="rect">
            <a:avLst/>
          </a:prstGeom>
        </p:spPr>
      </p:pic>
      <p:pic>
        <p:nvPicPr>
          <p:cNvPr id="15" name="图片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60142" y="4324028"/>
            <a:ext cx="4671716" cy="1859516"/>
          </a:xfrm>
          <a:prstGeom prst="rect">
            <a:avLst/>
          </a:prstGeom>
        </p:spPr>
      </p:pic>
      <p:pic>
        <p:nvPicPr>
          <p:cNvPr id="17"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2211" y="712291"/>
            <a:ext cx="4629789" cy="1846856"/>
          </a:xfrm>
          <a:prstGeom prst="rect">
            <a:avLst/>
          </a:prstGeom>
        </p:spPr>
      </p:pic>
      <p:pic>
        <p:nvPicPr>
          <p:cNvPr id="19" name="图片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62211" y="2571291"/>
            <a:ext cx="4671716" cy="1881875"/>
          </a:xfrm>
          <a:prstGeom prst="rect">
            <a:avLst/>
          </a:prstGeom>
        </p:spPr>
      </p:pic>
      <p:pic>
        <p:nvPicPr>
          <p:cNvPr id="21" name="图片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61564" y="4451730"/>
            <a:ext cx="4572363" cy="1833333"/>
          </a:xfrm>
          <a:prstGeom prst="rect">
            <a:avLst/>
          </a:prstGeom>
        </p:spPr>
      </p:pic>
      <p:pic>
        <p:nvPicPr>
          <p:cNvPr id="23" name="图片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79466" y="1130978"/>
            <a:ext cx="11747500" cy="4762500"/>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randombar(horizont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randombar(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randombar(horizont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randombar(horizont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 calcmode="lin" valueType="num">
                                      <p:cBhvr>
                                        <p:cTn id="52" dur="1000" fill="hold"/>
                                        <p:tgtEl>
                                          <p:spTgt spid="23"/>
                                        </p:tgtEl>
                                        <p:attrNameLst>
                                          <p:attrName>ppt_w</p:attrName>
                                        </p:attrNameLst>
                                      </p:cBhvr>
                                      <p:tavLst>
                                        <p:tav tm="0">
                                          <p:val>
                                            <p:fltVal val="0"/>
                                          </p:val>
                                        </p:tav>
                                        <p:tav tm="100000">
                                          <p:val>
                                            <p:strVal val="#ppt_w"/>
                                          </p:val>
                                        </p:tav>
                                      </p:tavLst>
                                    </p:anim>
                                    <p:anim calcmode="lin" valueType="num">
                                      <p:cBhvr>
                                        <p:cTn id="53" dur="1000" fill="hold"/>
                                        <p:tgtEl>
                                          <p:spTgt spid="23"/>
                                        </p:tgtEl>
                                        <p:attrNameLst>
                                          <p:attrName>ppt_h</p:attrName>
                                        </p:attrNameLst>
                                      </p:cBhvr>
                                      <p:tavLst>
                                        <p:tav tm="0">
                                          <p:val>
                                            <p:fltVal val="0"/>
                                          </p:val>
                                        </p:tav>
                                        <p:tav tm="100000">
                                          <p:val>
                                            <p:strVal val="#ppt_h"/>
                                          </p:val>
                                        </p:tav>
                                      </p:tavLst>
                                    </p:anim>
                                    <p:anim calcmode="lin" valueType="num">
                                      <p:cBhvr>
                                        <p:cTn id="54" dur="1000" fill="hold"/>
                                        <p:tgtEl>
                                          <p:spTgt spid="23"/>
                                        </p:tgtEl>
                                        <p:attrNameLst>
                                          <p:attrName>style.rotation</p:attrName>
                                        </p:attrNameLst>
                                      </p:cBhvr>
                                      <p:tavLst>
                                        <p:tav tm="0">
                                          <p:val>
                                            <p:fltVal val="90"/>
                                          </p:val>
                                        </p:tav>
                                        <p:tav tm="100000">
                                          <p:val>
                                            <p:fltVal val="0"/>
                                          </p:val>
                                        </p:tav>
                                      </p:tavLst>
                                    </p:anim>
                                    <p:animEffect transition="in" filter="fade">
                                      <p:cBhvr>
                                        <p:cTn id="5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PA" val="v3.0.1"/>
</p:tagLst>
</file>

<file path=ppt/tags/tag10.xml><?xml version="1.0" encoding="utf-8"?>
<p:tagLst xmlns:p="http://schemas.openxmlformats.org/presentationml/2006/main">
  <p:tag name="KSO_WM_UNIT_PLACING_PICTURE_USER_VIEWPORT" val="{&quot;height&quot;:5220,&quot;width&quot;:7200}"/>
</p:tagLst>
</file>

<file path=ppt/tags/tag2.xml><?xml version="1.0" encoding="utf-8"?>
<p:tagLst xmlns:p="http://schemas.openxmlformats.org/presentationml/2006/main">
  <p:tag name="PA" val="v3.0.1"/>
</p:tagLst>
</file>

<file path=ppt/tags/tag3.xml><?xml version="1.0" encoding="utf-8"?>
<p:tagLst xmlns:p="http://schemas.openxmlformats.org/presentationml/2006/main">
  <p:tag name="PA" val="v3.0.1"/>
</p:tagLst>
</file>

<file path=ppt/tags/tag4.xml><?xml version="1.0" encoding="utf-8"?>
<p:tagLst xmlns:p="http://schemas.openxmlformats.org/presentationml/2006/main">
  <p:tag name="PA" val="v3.0.1"/>
</p:tagLst>
</file>

<file path=ppt/tags/tag5.xml><?xml version="1.0" encoding="utf-8"?>
<p:tagLst xmlns:p="http://schemas.openxmlformats.org/presentationml/2006/main">
  <p:tag name="PA" val="v3.0.1"/>
</p:tagLst>
</file>

<file path=ppt/tags/tag6.xml><?xml version="1.0" encoding="utf-8"?>
<p:tagLst xmlns:p="http://schemas.openxmlformats.org/presentationml/2006/main">
  <p:tag name="PA" val="v3.0.1"/>
</p:tagLst>
</file>

<file path=ppt/tags/tag7.xml><?xml version="1.0" encoding="utf-8"?>
<p:tagLst xmlns:p="http://schemas.openxmlformats.org/presentationml/2006/main">
  <p:tag name="PA" val="v3.0.1"/>
</p:tagLst>
</file>

<file path=ppt/tags/tag8.xml><?xml version="1.0" encoding="utf-8"?>
<p:tagLst xmlns:p="http://schemas.openxmlformats.org/presentationml/2006/main">
  <p:tag name="PA" val="v3.0.1"/>
</p:tagLst>
</file>

<file path=ppt/tags/tag9.xml><?xml version="1.0" encoding="utf-8"?>
<p:tagLst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7767</Words>
  <Application>WPS 演示</Application>
  <PresentationFormat>宽屏</PresentationFormat>
  <Paragraphs>606</Paragraphs>
  <Slides>50</Slides>
  <Notes>56</Notes>
  <HiddenSlides>0</HiddenSlides>
  <MMClips>1</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50</vt:i4>
      </vt:variant>
    </vt:vector>
  </HeadingPairs>
  <TitlesOfParts>
    <vt:vector size="69" baseType="lpstr">
      <vt:lpstr>Arial</vt:lpstr>
      <vt:lpstr>宋体</vt:lpstr>
      <vt:lpstr>Wingdings</vt:lpstr>
      <vt:lpstr>方正吕建德字体</vt:lpstr>
      <vt:lpstr>八大山人 V2007</vt:lpstr>
      <vt:lpstr>TypeLand 康熙字典體試用版</vt:lpstr>
      <vt:lpstr>MingLiU-ExtB</vt:lpstr>
      <vt:lpstr>汉仪大宋简</vt:lpstr>
      <vt:lpstr>方正苏新诗柳楷简体-yolan</vt:lpstr>
      <vt:lpstr>方正清刻本悦宋简体</vt:lpstr>
      <vt:lpstr>微软雅黑</vt:lpstr>
      <vt:lpstr>PingFang SC</vt:lpstr>
      <vt:lpstr>Segoe Print</vt:lpstr>
      <vt:lpstr>等线</vt:lpstr>
      <vt:lpstr>Arial Unicode MS</vt:lpstr>
      <vt:lpstr>华文细黑</vt:lpstr>
      <vt:lpstr>等线 Light</vt:lpstr>
      <vt:lpstr>Calibri</vt:lpstr>
      <vt:lpstr>Office 主题​​</vt:lpstr>
      <vt:lpstr>PowerPoint 演示文稿</vt:lpstr>
      <vt:lpstr>PowerPoint 演示文稿</vt:lpstr>
      <vt:lpstr>PowerPoint 演示文稿</vt:lpstr>
      <vt:lpstr>PowerPoint 演示文稿</vt:lpstr>
      <vt:lpstr>PowerPoint 演示文稿</vt:lpstr>
      <vt:lpstr>第一阶段</vt:lpstr>
      <vt:lpstr>第二阶段</vt:lpstr>
      <vt:lpstr>第三阶段</vt:lpstr>
      <vt:lpstr>第四阶段</vt:lpstr>
      <vt:lpstr>学习意义</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卓一 </cp:lastModifiedBy>
  <cp:revision>12</cp:revision>
  <dcterms:created xsi:type="dcterms:W3CDTF">2016-10-28T17:23:00Z</dcterms:created>
  <dcterms:modified xsi:type="dcterms:W3CDTF">2021-04-10T13:06:01Z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1132441EB69042D6B63F07F4F3365690</vt:lpwstr>
  </property>
</Properties>
</file>