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65" r:id="rId4"/>
    <p:sldId id="266" r:id="rId5"/>
    <p:sldId id="267" r:id="rId6"/>
    <p:sldId id="257" r:id="rId7"/>
    <p:sldId id="258" r:id="rId8"/>
    <p:sldId id="268" r:id="rId9"/>
    <p:sldId id="259" r:id="rId10"/>
    <p:sldId id="260" r:id="rId11"/>
    <p:sldId id="261" r:id="rId12"/>
    <p:sldId id="262" r:id="rId13"/>
    <p:sldId id="269" r:id="rId14"/>
    <p:sldId id="263" r:id="rId15"/>
  </p:sldIdLst>
  <p:sldSz cx="18288000" cy="10287000"/>
  <p:notesSz cx="6858000" cy="9144000"/>
  <p:embeddedFontLst>
    <p:embeddedFont>
      <p:font typeface="Roboto" panose="02000000000000000000"/>
      <p:bold r:id="rId19"/>
    </p:embeddedFont>
    <p:embeddedFont>
      <p:font typeface="Century Gothic" panose="020B050202020202020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7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705108"/>
            <a:ext cx="14173200" cy="2737644"/>
          </a:xfrm>
        </p:spPr>
        <p:txBody>
          <a:bodyPr anchor="b">
            <a:normAutofit/>
          </a:bodyPr>
          <a:lstStyle>
            <a:lvl1pPr algn="l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448302"/>
            <a:ext cx="14173200" cy="1028700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64342" y="6471492"/>
            <a:ext cx="4366260" cy="561963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485768"/>
            <a:ext cx="9601200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15800" y="2146300"/>
            <a:ext cx="4114800" cy="5476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66" y="7046041"/>
            <a:ext cx="16233051" cy="1229033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2591" y="1412159"/>
            <a:ext cx="16232760" cy="5217242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8275073"/>
            <a:ext cx="16230600" cy="1052954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130299"/>
            <a:ext cx="16230600" cy="4203701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1" y="5473700"/>
            <a:ext cx="15195774" cy="1498601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9912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1" y="1130300"/>
            <a:ext cx="15227300" cy="3906743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55798" y="5048335"/>
            <a:ext cx="14389104" cy="6666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1" y="5939794"/>
            <a:ext cx="15227300" cy="101980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9912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4375" y="140017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  <a:endParaRPr lang="en-US" sz="12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6345" y="405193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  <a:endParaRPr lang="en-US" sz="12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43" y="1687052"/>
            <a:ext cx="15219279" cy="3767753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6701" y="5472473"/>
            <a:ext cx="15216981" cy="1499828"/>
          </a:xfrm>
        </p:spPr>
        <p:txBody>
          <a:bodyPr anchor="t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21678" y="568325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568325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43401" y="1142999"/>
            <a:ext cx="12915899" cy="19558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303120"/>
            <a:ext cx="5184648" cy="925980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699" y="4356848"/>
            <a:ext cx="5184648" cy="497119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3200" y="3301999"/>
            <a:ext cx="5184648" cy="939801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550287" y="4356101"/>
            <a:ext cx="5184648" cy="497192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77700" y="3289299"/>
            <a:ext cx="5184648" cy="939801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2077702" y="4356848"/>
            <a:ext cx="5184648" cy="497119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343401" y="1143000"/>
            <a:ext cx="12915899" cy="19431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2927" y="6286501"/>
            <a:ext cx="5177373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32927" y="3543300"/>
            <a:ext cx="5177373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2927" y="7310647"/>
            <a:ext cx="5177373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395" y="6286501"/>
            <a:ext cx="5173403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61395" y="3543300"/>
            <a:ext cx="5173404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561397" y="7310645"/>
            <a:ext cx="5173403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74597" y="6286501"/>
            <a:ext cx="5184704" cy="1024148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074783" y="3543300"/>
            <a:ext cx="5171817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2074597" y="7310642"/>
            <a:ext cx="5178668" cy="20173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291839"/>
            <a:ext cx="16230600" cy="60361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73200" y="1117600"/>
            <a:ext cx="3086100" cy="58547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6700" y="1117601"/>
            <a:ext cx="12306302" cy="58547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21678" y="569912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571501"/>
            <a:ext cx="1048723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18288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1130300"/>
            <a:ext cx="16230599" cy="4202903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701" y="5462588"/>
            <a:ext cx="15735300" cy="1433513"/>
          </a:xfrm>
        </p:spPr>
        <p:txBody>
          <a:bodyPr>
            <a:normAutofit/>
          </a:bodyPr>
          <a:lstStyle>
            <a:lvl1pPr marL="0" indent="0" algn="r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21678" y="571501"/>
            <a:ext cx="4366260" cy="547688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571502"/>
            <a:ext cx="10487238" cy="54609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93678" y="571501"/>
            <a:ext cx="965622" cy="5476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3291839"/>
            <a:ext cx="8001000" cy="60361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291839"/>
            <a:ext cx="8001000" cy="60361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143000"/>
            <a:ext cx="12915900" cy="19431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14" y="3275703"/>
            <a:ext cx="7619987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1" y="4699000"/>
            <a:ext cx="7967663" cy="46290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00" y="3275703"/>
            <a:ext cx="7658100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99000"/>
            <a:ext cx="8001000" cy="46290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0"/>
            <a:ext cx="6172200" cy="24003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373" y="1120139"/>
            <a:ext cx="9765927" cy="8207888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4686299"/>
            <a:ext cx="6172200" cy="464172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286000"/>
            <a:ext cx="10309860" cy="24003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91857" y="1126862"/>
            <a:ext cx="5467443" cy="8201165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0" y="4686299"/>
            <a:ext cx="10309860" cy="464172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21621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0" y="1146560"/>
            <a:ext cx="12915900" cy="193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291841"/>
            <a:ext cx="16230600" cy="603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93040" y="9534526"/>
            <a:ext cx="436626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0" y="9533768"/>
            <a:ext cx="11658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44500" y="57150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r" defTabSz="1371600" rtl="0" eaLnBrk="1" latinLnBrk="0" hangingPunct="1">
        <a:lnSpc>
          <a:spcPct val="90000"/>
        </a:lnSpc>
        <a:spcBef>
          <a:spcPct val="0"/>
        </a:spcBef>
        <a:buNone/>
        <a:defRPr sz="6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5211" b="17522"/>
          <a:stretch>
            <a:fillRect/>
          </a:stretch>
        </p:blipFill>
        <p:spPr>
          <a:xfrm>
            <a:off x="15240" y="-419100"/>
            <a:ext cx="18288000" cy="10287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478000" y="54483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</a:rPr>
              <a:t>第一小组：罗嘉艺、孙欣瑶、李明峻、江俊毅、王波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66468" y="1943100"/>
            <a:ext cx="14955063" cy="515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8500">
                <a:solidFill>
                  <a:srgbClr val="FFFFFF"/>
                </a:solidFill>
                <a:ea typeface="Roboto Bold"/>
              </a:rPr>
              <a:t>我国群众</a:t>
            </a:r>
            <a:endParaRPr lang="en-US" sz="8500">
              <a:solidFill>
                <a:srgbClr val="FFFFFF"/>
              </a:solidFill>
              <a:ea typeface="Roboto Bold"/>
            </a:endParaRPr>
          </a:p>
          <a:p>
            <a:pPr algn="ctr">
              <a:lnSpc>
                <a:spcPts val="10200"/>
              </a:lnSpc>
            </a:pPr>
            <a:r>
              <a:rPr lang="en-US" sz="8500">
                <a:solidFill>
                  <a:srgbClr val="FFFFFF"/>
                </a:solidFill>
                <a:ea typeface="Roboto Bold"/>
              </a:rPr>
              <a:t>安全感由2012年的87.55%上升至2021年的</a:t>
            </a:r>
            <a:endParaRPr lang="en-US" sz="8500">
              <a:solidFill>
                <a:srgbClr val="FFFFFF"/>
              </a:solidFill>
              <a:ea typeface="Roboto Bold"/>
            </a:endParaRPr>
          </a:p>
          <a:p>
            <a:pPr marL="0" lvl="0" indent="0" algn="ctr">
              <a:lnSpc>
                <a:spcPts val="10200"/>
              </a:lnSpc>
              <a:spcBef>
                <a:spcPct val="0"/>
              </a:spcBef>
            </a:pPr>
            <a:r>
              <a:rPr lang="en-US" sz="8500">
                <a:solidFill>
                  <a:srgbClr val="FFFFFF"/>
                </a:solidFill>
                <a:latin typeface="Roboto Bold"/>
              </a:rPr>
              <a:t>98.62%，十年来始终保持高位</a:t>
            </a:r>
            <a:endParaRPr lang="en-US" sz="850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66468" y="7158038"/>
            <a:ext cx="14955063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Roboto" panose="02000000000000000000"/>
              </a:rPr>
              <a:t>sense of security</a:t>
            </a:r>
            <a:endParaRPr lang="en-US" sz="3000" dirty="0">
              <a:solidFill>
                <a:srgbClr val="FFFFFF"/>
              </a:solidFill>
              <a:latin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3894" t="6389" r="1559" b="3414"/>
          <a:stretch>
            <a:fillRect/>
          </a:stretch>
        </p:blipFill>
        <p:spPr>
          <a:xfrm>
            <a:off x="0" y="2284727"/>
            <a:ext cx="11750918" cy="39288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6686" t="3732" r="6686"/>
          <a:stretch>
            <a:fillRect/>
          </a:stretch>
        </p:blipFill>
        <p:spPr>
          <a:xfrm>
            <a:off x="11750918" y="2284727"/>
            <a:ext cx="6497539" cy="80022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652" t="2322" b="17130"/>
          <a:stretch>
            <a:fillRect/>
          </a:stretch>
        </p:blipFill>
        <p:spPr>
          <a:xfrm>
            <a:off x="0" y="5617355"/>
            <a:ext cx="11750918" cy="46696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26022" y="-333375"/>
            <a:ext cx="13147460" cy="2845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15"/>
              </a:lnSpc>
            </a:pPr>
            <a:r>
              <a:rPr lang="en-US" sz="16510">
                <a:solidFill>
                  <a:srgbClr val="FFFFFF"/>
                </a:solidFill>
                <a:ea typeface="WenQuanYi"/>
              </a:rPr>
              <a:t>相关影视</a:t>
            </a:r>
            <a:endParaRPr lang="en-US" sz="16510">
              <a:solidFill>
                <a:srgbClr val="FFFFFF"/>
              </a:solidFill>
              <a:ea typeface="WenQuanY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46560"/>
            <a:ext cx="18288000" cy="1939542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>
                <a:latin typeface="宋体" panose="02010600030101010101" pitchFamily="2" charset="-122"/>
                <a:ea typeface="宋体" panose="02010600030101010101" pitchFamily="2" charset="-122"/>
              </a:rPr>
              <a:t>体会</a:t>
            </a:r>
            <a:endParaRPr lang="zh-CN" altLang="en-US" sz="7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3619500"/>
            <a:ext cx="1828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经过这次对于扫黑的调查，我们已对其有了更加深刻的理解。在习近平主席为首的中国共产党的领导下，我们应坚定不移坚持党的领导，积极实行习近平新时代中国特色社会主义思想，坚定“四个自信”，担当民族复兴大任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267654"/>
            <a:ext cx="18634382" cy="352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0"/>
              </a:lnSpc>
              <a:spcBef>
                <a:spcPct val="0"/>
              </a:spcBef>
            </a:pPr>
            <a:r>
              <a:rPr lang="zh-CN" altLang="en-US" sz="24490" smtClean="0">
                <a:solidFill>
                  <a:srgbClr val="FFFFFF"/>
                </a:solidFill>
                <a:ea typeface="Roboto" panose="02000000000000000000"/>
              </a:rPr>
              <a:t>谢谢观看</a:t>
            </a:r>
            <a:endParaRPr lang="en-US" sz="24490" dirty="0">
              <a:solidFill>
                <a:srgbClr val="FFFFFF"/>
              </a:solidFill>
              <a:ea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146560"/>
            <a:ext cx="17030700" cy="1939542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>
                <a:latin typeface="宋体" panose="02010600030101010101" pitchFamily="2" charset="-122"/>
                <a:ea typeface="宋体" panose="02010600030101010101" pitchFamily="2" charset="-122"/>
              </a:rPr>
              <a:t>扫黑的由来</a:t>
            </a:r>
            <a:endParaRPr lang="zh-CN" altLang="en-US" sz="7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3000" y="3086102"/>
            <a:ext cx="1592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2017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日，习近平总书记在中办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文摘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（第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160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期）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当前农村涉黑问题新动向值得关注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上作出批示：从此件看，当前农村涉黑问题出现了一些新情况，请中央政法委牵头有关部门加强研究，摸清底数，找准病灶，拿出方案。要开展一轮新的扫黑专项斗争，重点是农村，城市也要抓，对群众反映强烈、问题比较突出的地区、行业和领域，应采取强有力的措施，依法重点整治。扫黑除恶要与反腐败结合起来，与基层“拍蝇”结合起来，既抓涉黑组织，也抓后面的“保护伞”。加强基础组织建设，是铲除黑恶势力滋生土壤的治本之策、关键之举，务必把这个基础夯实筑牢。之后，习总书记亲自决策部署扫黑除恶专项斗争，先后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次做出重要批示，并亲自批准了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全国扫黑除恶专项斗争督导工作方案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1146560"/>
            <a:ext cx="16725900" cy="1939542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>
                <a:latin typeface="宋体" panose="02010600030101010101" pitchFamily="2" charset="-122"/>
                <a:ea typeface="宋体" panose="02010600030101010101" pitchFamily="2" charset="-122"/>
              </a:rPr>
              <a:t>扫黑时间及重要意义</a:t>
            </a:r>
            <a:endParaRPr lang="zh-CN" altLang="en-US" sz="7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6800" y="3086102"/>
            <a:ext cx="16687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2017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日，习近平总书记在中办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文摘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（第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160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期）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当前农村涉黑问题新动向值得关注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上作出批示：从此件看，当前农村涉黑问题出现了一些新情况，请中央政法委牵头有关部门加强研究，摸清底数，找准病灶，拿出方案。要开展一轮新的扫黑专项斗争，重点是农村，城市也要抓，对群众反映强烈、问题比较突出的地区、行业和领域，应采取强有力的措施，依法重点整治。扫黑除恶要与反腐败结合起来，与基层“拍蝇”结合起来，既抓涉黑组织，也抓后面的“保护伞”。加强基础组织建设，是铲除黑恶势力滋生土壤的治本之策、关键之举，务必把这个基础夯实筑牢。之后，习总书记亲自决策部署扫黑除恶专项斗争，先后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次做出重要批示，并亲自批准了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全国扫黑除恶专项斗争督导工作方案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。为期三年（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2018——2020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）的扫黑就此开始。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在全国开展扫黑除恶专项斗争，是以习近平同志为核心的党中央作出的重大决策，事关社会大局稳定和国家长治久安，事关人心向背和基层政权巩固，事关进行伟大斗争、建设伟大工程、推进伟大事业、实现伟大梦想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95500" y="3435340"/>
            <a:ext cx="1409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/>
              <a:t>扫黑实际上不止这三年，很早以前就有了关于扫黑的先例，就说这邓小平时期，就已经有了扫黑的足迹。</a:t>
            </a:r>
            <a:endParaRPr lang="zh-CN" alt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0881" y="1986860"/>
            <a:ext cx="17306237" cy="561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1983年我国第一次开始严打时喊出的口号“可抓可不抓的，坚决抓；可判可不判的，坚决判；可杀可不杀的，坚决杀。”</a:t>
            </a:r>
            <a:endParaRPr lang="en-US" sz="80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22314" t="2160" r="4281"/>
          <a:stretch>
            <a:fillRect/>
          </a:stretch>
        </p:blipFill>
        <p:spPr>
          <a:xfrm>
            <a:off x="10983767" y="0"/>
            <a:ext cx="7304233" cy="5459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9971" r="20829" b="9850"/>
          <a:stretch>
            <a:fillRect/>
          </a:stretch>
        </p:blipFill>
        <p:spPr>
          <a:xfrm>
            <a:off x="10983767" y="5459230"/>
            <a:ext cx="7304233" cy="482777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508000"/>
            <a:ext cx="10983767" cy="829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n-US" sz="45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1983年的某天，刘福云身着便装坐在唐山市一公交车内，但没过多久靠站上车的二人打破了公交车上的和谐。只见二人调戏轻薄小姑娘！但车上的人在看到“菜刀队”的标志绿包后,竟没有一人上前阻止。“你们实在是太胆大妄为了，要是再敢动这个姑娘一下，我立马把你们送去警局！二人循声看去只见刘福云已经站了起来并上前阻止，二人也在霎时间被镇住了。本以为事情已经结束，可是二人在刘福云下车不备时砍了他几刀，甚至在其耳边叫嚣：“这就是和菜刀队作对的下场！”</a:t>
            </a:r>
            <a:endParaRPr lang="en-US" sz="45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14900" y="4543335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宋体" panose="02010600030101010101" pitchFamily="2" charset="-122"/>
                <a:ea typeface="宋体" panose="02010600030101010101" pitchFamily="2" charset="-122"/>
              </a:rPr>
              <a:t>下面请</a:t>
            </a:r>
            <a:r>
              <a:rPr lang="zh-CN" altLang="en-US" sz="7200">
                <a:latin typeface="宋体" panose="02010600030101010101" pitchFamily="2" charset="-122"/>
                <a:ea typeface="宋体" panose="02010600030101010101" pitchFamily="2" charset="-122"/>
              </a:rPr>
              <a:t>欣赏</a:t>
            </a:r>
            <a:r>
              <a:rPr lang="zh-CN" altLang="en-US" sz="7200" smtClean="0">
                <a:latin typeface="宋体" panose="02010600030101010101" pitchFamily="2" charset="-122"/>
                <a:ea typeface="宋体" panose="02010600030101010101" pitchFamily="2" charset="-122"/>
              </a:rPr>
              <a:t>一段视频</a:t>
            </a:r>
            <a:endParaRPr lang="zh-CN" altLang="en-US" sz="7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11158" r="21595"/>
          <a:stretch>
            <a:fillRect/>
          </a:stretch>
        </p:blipFill>
        <p:spPr>
          <a:xfrm>
            <a:off x="2069830" y="2630494"/>
            <a:ext cx="6186042" cy="5113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751" r="2751"/>
          <a:stretch>
            <a:fillRect/>
          </a:stretch>
        </p:blipFill>
        <p:spPr>
          <a:xfrm>
            <a:off x="9767545" y="2630494"/>
            <a:ext cx="6565800" cy="51136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09650"/>
            <a:ext cx="14454345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Roboto Bold"/>
              </a:rPr>
              <a:t>                 扫黑务净，除恶务尽</a:t>
            </a:r>
            <a:endParaRPr lang="en-US" sz="700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99349" y="8097520"/>
            <a:ext cx="5727004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Roboto Bold"/>
              </a:rPr>
              <a:t>2020年2月20日孙小果被执行死刑  19名“保护伞”获刑</a:t>
            </a:r>
            <a:endParaRPr lang="en-US" sz="350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56949" y="8097520"/>
            <a:ext cx="5386991" cy="106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</a:pPr>
            <a:r>
              <a:rPr lang="en-US" sz="3500">
                <a:solidFill>
                  <a:srgbClr val="FFFFFF"/>
                </a:solidFill>
                <a:latin typeface="Roboto Bold"/>
              </a:rPr>
              <a:t>6·10唐山烧烤店打人事件  性质恶劣 人心惶惶</a:t>
            </a:r>
            <a:endParaRPr lang="en-US" sz="3500">
              <a:solidFill>
                <a:srgbClr val="FFFFFF"/>
              </a:solidFill>
              <a:latin typeface="Roboto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38033"/>
          <a:stretch>
            <a:fillRect/>
          </a:stretch>
        </p:blipFill>
        <p:spPr>
          <a:xfrm>
            <a:off x="7451271" y="5638800"/>
            <a:ext cx="3385457" cy="3619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8812" r="18812"/>
          <a:stretch>
            <a:fillRect/>
          </a:stretch>
        </p:blipFill>
        <p:spPr>
          <a:xfrm>
            <a:off x="7451271" y="1028700"/>
            <a:ext cx="3385457" cy="3619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570" r="2570" b="11425"/>
          <a:stretch>
            <a:fillRect/>
          </a:stretch>
        </p:blipFill>
        <p:spPr>
          <a:xfrm>
            <a:off x="6908932" y="1028700"/>
            <a:ext cx="4250232" cy="858452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71650" y="1028700"/>
            <a:ext cx="4812467" cy="786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50"/>
              </a:lnSpc>
              <a:spcBef>
                <a:spcPct val="0"/>
              </a:spcBef>
            </a:pPr>
            <a:r>
              <a:rPr lang="en-US" sz="7375">
                <a:solidFill>
                  <a:srgbClr val="FFFFFF"/>
                </a:solidFill>
                <a:ea typeface="Roboto" panose="02000000000000000000"/>
              </a:rPr>
              <a:t>十年来，全国公安机关共有3700余名民警因公殉职5万余名民警因公负伤</a:t>
            </a:r>
            <a:endParaRPr lang="en-US" sz="7375">
              <a:solidFill>
                <a:srgbClr val="FFFFFF"/>
              </a:solidFill>
              <a:ea typeface="Roboto" panose="020000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683978" y="1312488"/>
            <a:ext cx="4153142" cy="75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60"/>
              </a:lnSpc>
              <a:spcBef>
                <a:spcPct val="0"/>
              </a:spcBef>
            </a:pPr>
            <a:r>
              <a:rPr lang="en-US" sz="3615">
                <a:solidFill>
                  <a:srgbClr val="FFFFFF"/>
                </a:solidFill>
                <a:latin typeface="Roboto" panose="02000000000000000000"/>
              </a:rPr>
              <a:t>1人被追授“人民英雄”国家荣誉称号，1人获得“改革先锋”称号，1人获授“七一勋章”，1人获授“八一勋章”，9名个人和1个集体被授予(追授)“时代楷模”，一大批先进典型荣获省部级荣誉，240余万人次、24万余个集体被记功嘉奖。 </a:t>
            </a:r>
            <a:endParaRPr lang="en-US" sz="3615">
              <a:solidFill>
                <a:srgbClr val="FFFFFF"/>
              </a:solidFill>
              <a:latin typeface="Roboto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ags/tag1.xml><?xml version="1.0" encoding="utf-8"?>
<p:tagLst xmlns:p="http://schemas.openxmlformats.org/presentationml/2006/main">
  <p:tag name="COMMONDATA" val="eyJoZGlkIjoiNTVkYzIxOTY0YTE1ZTFhYTkzZDZlNzRhMjIxNTM5MDMifQ=="/>
  <p:tag name="KSO_WPP_MARK_KEY" val="a579ba91-9b22-4747-ace3-950583772326"/>
</p:tagLst>
</file>

<file path=ppt/theme/theme1.xml><?xml version="1.0" encoding="utf-8"?>
<a:theme xmlns:a="http://schemas.openxmlformats.org/drawingml/2006/main" name="水汽尾迹">
  <a:themeElements>
    <a:clrScheme name="水汽尾迹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水汽尾迹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汽尾迹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TM04033937[[fn=水汽尾迹]]</Template>
  <TotalTime>0</TotalTime>
  <Words>1527</Words>
  <Application>WPS 演示</Application>
  <PresentationFormat>自定义</PresentationFormat>
  <Paragraphs>43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Roboto Bold</vt:lpstr>
      <vt:lpstr>Segoe Print</vt:lpstr>
      <vt:lpstr>Roboto</vt:lpstr>
      <vt:lpstr>WenQuanYi</vt:lpstr>
      <vt:lpstr>Century Gothic</vt:lpstr>
      <vt:lpstr>微软雅黑</vt:lpstr>
      <vt:lpstr>Arial Unicode MS</vt:lpstr>
      <vt:lpstr>Calibri</vt:lpstr>
      <vt:lpstr>水汽尾迹</vt:lpstr>
      <vt:lpstr>PowerPoint 演示文稿</vt:lpstr>
      <vt:lpstr>扫黑的由来</vt:lpstr>
      <vt:lpstr>扫黑时间及重要意义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体会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Greyscale Bold Big Text Simple Presentation</dc:title>
  <dc:creator>Lenovo</dc:creator>
  <cp:lastModifiedBy>POK FACE</cp:lastModifiedBy>
  <cp:revision>12</cp:revision>
  <dcterms:created xsi:type="dcterms:W3CDTF">2006-08-16T00:00:00Z</dcterms:created>
  <dcterms:modified xsi:type="dcterms:W3CDTF">2023-02-21T07:44:10Z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4E73155348B643A3B57392E7F68E8DAE</vt:lpwstr>
  </property>
  <property fmtid="{D5CDD505-2E9C-101B-9397-08002B2CF9AE}" pid="3" name="KSOProductBuildVer">
    <vt:lpwstr>2052-11.1.0.13703</vt:lpwstr>
  </property>
</Properties>
</file>