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9" r:id="rId3"/>
    <p:sldId id="326" r:id="rId5"/>
    <p:sldId id="328" r:id="rId6"/>
    <p:sldId id="330" r:id="rId7"/>
    <p:sldId id="334" r:id="rId8"/>
    <p:sldId id="335" r:id="rId9"/>
    <p:sldId id="363" r:id="rId10"/>
    <p:sldId id="352" r:id="rId11"/>
    <p:sldId id="353" r:id="rId12"/>
    <p:sldId id="364" r:id="rId13"/>
    <p:sldId id="355" r:id="rId14"/>
    <p:sldId id="356" r:id="rId15"/>
    <p:sldId id="365" r:id="rId16"/>
    <p:sldId id="357" r:id="rId17"/>
    <p:sldId id="358" r:id="rId18"/>
    <p:sldId id="359" r:id="rId19"/>
    <p:sldId id="360" r:id="rId20"/>
    <p:sldId id="361" r:id="rId21"/>
    <p:sldId id="362"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0000"/>
    <a:srgbClr val="C00000"/>
    <a:srgbClr val="F5E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6" autoAdjust="0"/>
    <p:restoredTop sz="89798" autoAdjust="0"/>
  </p:normalViewPr>
  <p:slideViewPr>
    <p:cSldViewPr snapToGrid="0" showGuides="1">
      <p:cViewPr varScale="1">
        <p:scale>
          <a:sx n="108" d="100"/>
          <a:sy n="108" d="100"/>
        </p:scale>
        <p:origin x="52" y="64"/>
      </p:cViewPr>
      <p:guideLst>
        <p:guide orient="horz" pos="2160"/>
        <p:guide pos="3817"/>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5CE5F-2384-4ECA-A1A3-47861EA0C82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CD896-5BB0-47EA-A9FD-AA08636F55D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2516C88-1DBC-4A6F-B7E7-3EF051E8B71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50D784D-74CC-49A9-95D7-F926527036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9CE88-B01A-4C96-939E-9A9613C2A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50D784D-74CC-49A9-95D7-F926527036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9CE88-B01A-4C96-939E-9A9613C2A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516C88-1DBC-4A6F-B7E7-3EF051E8B71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2516C88-1DBC-4A6F-B7E7-3EF051E8B71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2516C88-1DBC-4A6F-B7E7-3EF051E8B71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B8A7E-8CFB-4EE6-B02F-58142BF95AC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50D784D-74CC-49A9-95D7-F9265270368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B9CE88-B01A-4C96-939E-9A9613C2A59B}" type="slidenum">
              <a:rPr lang="zh-CN" altLang="en-US" smtClean="0"/>
            </a:fld>
            <a:endParaRPr lang="zh-CN" altLang="en-US"/>
          </a:p>
        </p:txBody>
      </p:sp>
      <p:sp>
        <p:nvSpPr>
          <p:cNvPr id="11" name="矩形 10"/>
          <p:cNvSpPr/>
          <p:nvPr userDrawn="1"/>
        </p:nvSpPr>
        <p:spPr>
          <a:xfrm>
            <a:off x="8864071" y="6430009"/>
            <a:ext cx="775136" cy="230832"/>
          </a:xfrm>
          <a:prstGeom prst="rect">
            <a:avLst/>
          </a:prstGeom>
        </p:spPr>
        <p:txBody>
          <a:bodyPr wrap="square">
            <a:spAutoFit/>
          </a:bodyPr>
          <a:lstStyle/>
          <a:p>
            <a:r>
              <a:rPr lang="en-US" altLang="zh-CN" sz="100" dirty="0">
                <a:solidFill>
                  <a:srgbClr val="F5E9D9"/>
                </a:solidFill>
                <a:latin typeface="Calibri" panose="020F0502020204030204"/>
                <a:ea typeface="宋体" panose="02010600030101010101" pitchFamily="2" charset="-122"/>
              </a:rPr>
              <a:t>PPT</a:t>
            </a:r>
            <a:r>
              <a:rPr lang="zh-CN" altLang="en-US" sz="100" dirty="0">
                <a:solidFill>
                  <a:srgbClr val="F5E9D9"/>
                </a:solidFill>
                <a:latin typeface="Calibri" panose="020F0502020204030204"/>
                <a:ea typeface="宋体" panose="02010600030101010101" pitchFamily="2" charset="-122"/>
              </a:rPr>
              <a:t>模板下载：</a:t>
            </a:r>
            <a:r>
              <a:rPr lang="en-US" altLang="zh-CN" sz="100" dirty="0">
                <a:solidFill>
                  <a:srgbClr val="F5E9D9"/>
                </a:solidFill>
                <a:latin typeface="Calibri" panose="020F0502020204030204"/>
                <a:ea typeface="宋体" panose="02010600030101010101" pitchFamily="2" charset="-122"/>
              </a:rPr>
              <a:t>www.1ppt.com/moban/          </a:t>
            </a:r>
            <a:r>
              <a:rPr lang="zh-CN" altLang="en-US" sz="100" dirty="0">
                <a:solidFill>
                  <a:srgbClr val="F5E9D9"/>
                </a:solidFill>
                <a:latin typeface="Calibri" panose="020F0502020204030204"/>
                <a:ea typeface="宋体" panose="02010600030101010101" pitchFamily="2" charset="-122"/>
              </a:rPr>
              <a:t>行业</a:t>
            </a:r>
            <a:r>
              <a:rPr lang="en-US" altLang="zh-CN" sz="100" dirty="0">
                <a:solidFill>
                  <a:srgbClr val="F5E9D9"/>
                </a:solidFill>
                <a:latin typeface="Calibri" panose="020F0502020204030204"/>
                <a:ea typeface="宋体" panose="02010600030101010101" pitchFamily="2" charset="-122"/>
              </a:rPr>
              <a:t>PPT</a:t>
            </a:r>
            <a:r>
              <a:rPr lang="zh-CN" altLang="en-US" sz="100" dirty="0">
                <a:solidFill>
                  <a:srgbClr val="F5E9D9"/>
                </a:solidFill>
                <a:latin typeface="Calibri" panose="020F0502020204030204"/>
                <a:ea typeface="宋体" panose="02010600030101010101" pitchFamily="2" charset="-122"/>
              </a:rPr>
              <a:t>模板：</a:t>
            </a:r>
            <a:r>
              <a:rPr lang="en-US" altLang="zh-CN" sz="100" dirty="0">
                <a:solidFill>
                  <a:srgbClr val="F5E9D9"/>
                </a:solidFill>
                <a:latin typeface="Calibri" panose="020F0502020204030204"/>
                <a:ea typeface="宋体" panose="02010600030101010101" pitchFamily="2" charset="-122"/>
              </a:rPr>
              <a:t>www.1ppt.com/hangye/ </a:t>
            </a:r>
            <a:endParaRPr lang="en-US" altLang="zh-CN" sz="100" dirty="0">
              <a:solidFill>
                <a:srgbClr val="F5E9D9"/>
              </a:solidFill>
              <a:latin typeface="Calibri" panose="020F0502020204030204"/>
              <a:ea typeface="宋体" panose="02010600030101010101" pitchFamily="2" charset="-122"/>
            </a:endParaRPr>
          </a:p>
          <a:p>
            <a:r>
              <a:rPr lang="zh-CN" altLang="en-US" sz="100" dirty="0">
                <a:solidFill>
                  <a:srgbClr val="F5E9D9"/>
                </a:solidFill>
                <a:latin typeface="Calibri" panose="020F0502020204030204"/>
                <a:ea typeface="宋体" panose="02010600030101010101" pitchFamily="2" charset="-122"/>
              </a:rPr>
              <a:t>节日</a:t>
            </a:r>
            <a:r>
              <a:rPr lang="en-US" altLang="zh-CN" sz="100" dirty="0">
                <a:solidFill>
                  <a:srgbClr val="F5E9D9"/>
                </a:solidFill>
                <a:latin typeface="Calibri" panose="020F0502020204030204"/>
                <a:ea typeface="宋体" panose="02010600030101010101" pitchFamily="2" charset="-122"/>
              </a:rPr>
              <a:t>PPT</a:t>
            </a:r>
            <a:r>
              <a:rPr lang="zh-CN" altLang="en-US" sz="100" dirty="0">
                <a:solidFill>
                  <a:srgbClr val="F5E9D9"/>
                </a:solidFill>
                <a:latin typeface="Calibri" panose="020F0502020204030204"/>
                <a:ea typeface="宋体" panose="02010600030101010101" pitchFamily="2" charset="-122"/>
              </a:rPr>
              <a:t>模板：</a:t>
            </a:r>
            <a:r>
              <a:rPr lang="en-US" altLang="zh-CN" sz="100" dirty="0">
                <a:solidFill>
                  <a:srgbClr val="F5E9D9"/>
                </a:solidFill>
                <a:latin typeface="Calibri" panose="020F0502020204030204"/>
                <a:ea typeface="宋体" panose="02010600030101010101" pitchFamily="2" charset="-122"/>
              </a:rPr>
              <a:t>www.1ppt.com/jieri/          PPT</a:t>
            </a:r>
            <a:r>
              <a:rPr lang="zh-CN" altLang="en-US" sz="100" dirty="0">
                <a:solidFill>
                  <a:srgbClr val="F5E9D9"/>
                </a:solidFill>
                <a:latin typeface="Calibri" panose="020F0502020204030204"/>
                <a:ea typeface="宋体" panose="02010600030101010101" pitchFamily="2" charset="-122"/>
              </a:rPr>
              <a:t>素材：</a:t>
            </a:r>
            <a:r>
              <a:rPr lang="en-US" altLang="zh-CN" sz="100" dirty="0">
                <a:solidFill>
                  <a:srgbClr val="F5E9D9"/>
                </a:solidFill>
                <a:latin typeface="Calibri" panose="020F0502020204030204"/>
                <a:ea typeface="宋体" panose="02010600030101010101" pitchFamily="2" charset="-122"/>
              </a:rPr>
              <a:t>www.1ppt.com/sucai/</a:t>
            </a:r>
            <a:endParaRPr lang="en-US" altLang="zh-CN" sz="100" dirty="0">
              <a:solidFill>
                <a:srgbClr val="F5E9D9"/>
              </a:solidFill>
              <a:latin typeface="Calibri" panose="020F0502020204030204"/>
              <a:ea typeface="宋体" panose="02010600030101010101" pitchFamily="2" charset="-122"/>
            </a:endParaRPr>
          </a:p>
          <a:p>
            <a:r>
              <a:rPr lang="en-US" altLang="zh-CN" sz="100" dirty="0">
                <a:solidFill>
                  <a:srgbClr val="F5E9D9"/>
                </a:solidFill>
                <a:latin typeface="Calibri" panose="020F0502020204030204"/>
                <a:ea typeface="宋体" panose="02010600030101010101" pitchFamily="2" charset="-122"/>
              </a:rPr>
              <a:t>PPT</a:t>
            </a:r>
            <a:r>
              <a:rPr lang="zh-CN" altLang="en-US" sz="100" dirty="0">
                <a:solidFill>
                  <a:srgbClr val="F5E9D9"/>
                </a:solidFill>
                <a:latin typeface="Calibri" panose="020F0502020204030204"/>
                <a:ea typeface="宋体" panose="02010600030101010101" pitchFamily="2" charset="-122"/>
              </a:rPr>
              <a:t>背景图片：</a:t>
            </a:r>
            <a:r>
              <a:rPr lang="en-US" altLang="zh-CN" sz="100" dirty="0">
                <a:solidFill>
                  <a:srgbClr val="F5E9D9"/>
                </a:solidFill>
                <a:latin typeface="Calibri" panose="020F0502020204030204"/>
                <a:ea typeface="宋体" panose="02010600030101010101" pitchFamily="2" charset="-122"/>
              </a:rPr>
              <a:t>www.1ppt.com/beijing/        PPT</a:t>
            </a:r>
            <a:r>
              <a:rPr lang="zh-CN" altLang="en-US" sz="100" dirty="0">
                <a:solidFill>
                  <a:srgbClr val="F5E9D9"/>
                </a:solidFill>
                <a:latin typeface="Calibri" panose="020F0502020204030204"/>
                <a:ea typeface="宋体" panose="02010600030101010101" pitchFamily="2" charset="-122"/>
              </a:rPr>
              <a:t>图表：</a:t>
            </a:r>
            <a:r>
              <a:rPr lang="en-US" altLang="zh-CN" sz="100" dirty="0">
                <a:solidFill>
                  <a:srgbClr val="F5E9D9"/>
                </a:solidFill>
                <a:latin typeface="Calibri" panose="020F0502020204030204"/>
                <a:ea typeface="宋体" panose="02010600030101010101" pitchFamily="2" charset="-122"/>
              </a:rPr>
              <a:t>www.1ppt.com/tubiao/      </a:t>
            </a:r>
            <a:endParaRPr lang="en-US" altLang="zh-CN" sz="100" dirty="0">
              <a:solidFill>
                <a:srgbClr val="F5E9D9"/>
              </a:solidFill>
              <a:latin typeface="Calibri" panose="020F0502020204030204"/>
              <a:ea typeface="宋体" panose="02010600030101010101" pitchFamily="2" charset="-122"/>
            </a:endParaRPr>
          </a:p>
          <a:p>
            <a:r>
              <a:rPr lang="zh-CN" altLang="en-US" sz="100" dirty="0">
                <a:solidFill>
                  <a:srgbClr val="F5E9D9"/>
                </a:solidFill>
                <a:latin typeface="Calibri" panose="020F0502020204030204"/>
                <a:ea typeface="宋体" panose="02010600030101010101" pitchFamily="2" charset="-122"/>
              </a:rPr>
              <a:t>精美</a:t>
            </a:r>
            <a:r>
              <a:rPr lang="en-US" altLang="zh-CN" sz="100" dirty="0">
                <a:solidFill>
                  <a:srgbClr val="F5E9D9"/>
                </a:solidFill>
                <a:latin typeface="Calibri" panose="020F0502020204030204"/>
                <a:ea typeface="宋体" panose="02010600030101010101" pitchFamily="2" charset="-122"/>
              </a:rPr>
              <a:t>PPT</a:t>
            </a:r>
            <a:r>
              <a:rPr lang="zh-CN" altLang="en-US" sz="100" dirty="0">
                <a:solidFill>
                  <a:srgbClr val="F5E9D9"/>
                </a:solidFill>
                <a:latin typeface="Calibri" panose="020F0502020204030204"/>
                <a:ea typeface="宋体" panose="02010600030101010101" pitchFamily="2" charset="-122"/>
              </a:rPr>
              <a:t>下载：</a:t>
            </a:r>
            <a:r>
              <a:rPr lang="en-US" altLang="zh-CN" sz="100" dirty="0">
                <a:solidFill>
                  <a:srgbClr val="F5E9D9"/>
                </a:solidFill>
                <a:latin typeface="Calibri" panose="020F0502020204030204"/>
                <a:ea typeface="宋体" panose="02010600030101010101" pitchFamily="2" charset="-122"/>
              </a:rPr>
              <a:t>www.1ppt.com/xiazai/         PPT</a:t>
            </a:r>
            <a:r>
              <a:rPr lang="zh-CN" altLang="en-US" sz="100" dirty="0">
                <a:solidFill>
                  <a:srgbClr val="F5E9D9"/>
                </a:solidFill>
                <a:latin typeface="Calibri" panose="020F0502020204030204"/>
                <a:ea typeface="宋体" panose="02010600030101010101" pitchFamily="2" charset="-122"/>
              </a:rPr>
              <a:t>教程： </a:t>
            </a:r>
            <a:r>
              <a:rPr lang="en-US" altLang="zh-CN" sz="100" dirty="0">
                <a:solidFill>
                  <a:srgbClr val="F5E9D9"/>
                </a:solidFill>
                <a:latin typeface="Calibri" panose="020F0502020204030204"/>
                <a:ea typeface="宋体" panose="02010600030101010101" pitchFamily="2" charset="-122"/>
              </a:rPr>
              <a:t>www.1ppt.com/powerpoint/      </a:t>
            </a:r>
            <a:endParaRPr lang="en-US" altLang="zh-CN" sz="100" dirty="0">
              <a:solidFill>
                <a:srgbClr val="F5E9D9"/>
              </a:solidFill>
              <a:latin typeface="Calibri" panose="020F0502020204030204"/>
              <a:ea typeface="宋体" panose="02010600030101010101" pitchFamily="2" charset="-122"/>
            </a:endParaRPr>
          </a:p>
          <a:p>
            <a:r>
              <a:rPr lang="en-US" altLang="zh-CN" sz="100" dirty="0">
                <a:solidFill>
                  <a:srgbClr val="F5E9D9"/>
                </a:solidFill>
                <a:latin typeface="Calibri" panose="020F0502020204030204"/>
                <a:ea typeface="宋体" panose="02010600030101010101" pitchFamily="2" charset="-122"/>
              </a:rPr>
              <a:t>PPT</a:t>
            </a:r>
            <a:r>
              <a:rPr lang="zh-CN" altLang="en-US" sz="100" dirty="0">
                <a:solidFill>
                  <a:srgbClr val="F5E9D9"/>
                </a:solidFill>
                <a:latin typeface="Calibri" panose="020F0502020204030204"/>
                <a:ea typeface="宋体" panose="02010600030101010101" pitchFamily="2" charset="-122"/>
              </a:rPr>
              <a:t>课件：</a:t>
            </a:r>
            <a:r>
              <a:rPr lang="en-US" altLang="zh-CN" sz="100" dirty="0">
                <a:solidFill>
                  <a:srgbClr val="F5E9D9"/>
                </a:solidFill>
                <a:latin typeface="Calibri" panose="020F0502020204030204"/>
                <a:ea typeface="宋体" panose="02010600030101010101" pitchFamily="2" charset="-122"/>
              </a:rPr>
              <a:t>www.1ppt.com/kejian/             </a:t>
            </a:r>
            <a:r>
              <a:rPr lang="zh-CN" altLang="en-US" sz="100" dirty="0">
                <a:solidFill>
                  <a:srgbClr val="F5E9D9"/>
                </a:solidFill>
                <a:latin typeface="Calibri" panose="020F0502020204030204"/>
                <a:ea typeface="宋体" panose="02010600030101010101" pitchFamily="2" charset="-122"/>
              </a:rPr>
              <a:t>字体下载：</a:t>
            </a:r>
            <a:r>
              <a:rPr lang="en-US" altLang="zh-CN" sz="100" dirty="0">
                <a:solidFill>
                  <a:srgbClr val="F5E9D9"/>
                </a:solidFill>
                <a:latin typeface="Calibri" panose="020F0502020204030204"/>
                <a:ea typeface="宋体" panose="02010600030101010101" pitchFamily="2" charset="-122"/>
              </a:rPr>
              <a:t>www.1ppt.com/ziti/</a:t>
            </a:r>
            <a:endParaRPr lang="en-US" altLang="zh-CN" sz="100" dirty="0">
              <a:solidFill>
                <a:srgbClr val="F5E9D9"/>
              </a:solidFill>
              <a:latin typeface="Calibri" panose="020F0502020204030204"/>
              <a:ea typeface="宋体" panose="02010600030101010101" pitchFamily="2" charset="-122"/>
            </a:endParaRPr>
          </a:p>
          <a:p>
            <a:r>
              <a:rPr lang="zh-CN" altLang="en-US" sz="100" dirty="0">
                <a:solidFill>
                  <a:srgbClr val="F5E9D9"/>
                </a:solidFill>
                <a:latin typeface="Calibri" panose="020F0502020204030204"/>
                <a:ea typeface="宋体" panose="02010600030101010101" pitchFamily="2" charset="-122"/>
              </a:rPr>
              <a:t>工作总结</a:t>
            </a:r>
            <a:r>
              <a:rPr lang="en-US" altLang="zh-CN" sz="100" dirty="0">
                <a:solidFill>
                  <a:srgbClr val="F5E9D9"/>
                </a:solidFill>
                <a:latin typeface="Calibri" panose="020F0502020204030204"/>
                <a:ea typeface="宋体" panose="02010600030101010101" pitchFamily="2" charset="-122"/>
              </a:rPr>
              <a:t>PPT</a:t>
            </a:r>
            <a:r>
              <a:rPr lang="zh-CN" altLang="en-US" sz="100" dirty="0">
                <a:solidFill>
                  <a:srgbClr val="F5E9D9"/>
                </a:solidFill>
                <a:latin typeface="Calibri" panose="020F0502020204030204"/>
                <a:ea typeface="宋体" panose="02010600030101010101" pitchFamily="2" charset="-122"/>
              </a:rPr>
              <a:t>：</a:t>
            </a:r>
            <a:r>
              <a:rPr lang="en-US" altLang="zh-CN" sz="100" dirty="0">
                <a:solidFill>
                  <a:srgbClr val="F5E9D9"/>
                </a:solidFill>
                <a:latin typeface="Calibri" panose="020F0502020204030204"/>
                <a:ea typeface="宋体" panose="02010600030101010101" pitchFamily="2" charset="-122"/>
              </a:rPr>
              <a:t>www.1ppt.com/xiazai/zongjie/ </a:t>
            </a:r>
            <a:r>
              <a:rPr lang="zh-CN" altLang="en-US" sz="100" dirty="0">
                <a:solidFill>
                  <a:srgbClr val="F5E9D9"/>
                </a:solidFill>
                <a:latin typeface="Calibri" panose="020F0502020204030204"/>
                <a:ea typeface="宋体" panose="02010600030101010101" pitchFamily="2" charset="-122"/>
              </a:rPr>
              <a:t>工作计划：</a:t>
            </a:r>
            <a:r>
              <a:rPr lang="en-US" altLang="zh-CN" sz="100" dirty="0">
                <a:solidFill>
                  <a:srgbClr val="F5E9D9"/>
                </a:solidFill>
                <a:latin typeface="Calibri" panose="020F0502020204030204"/>
                <a:ea typeface="宋体" panose="02010600030101010101" pitchFamily="2" charset="-122"/>
              </a:rPr>
              <a:t>www.1ppt.com/xiazai/jihua/</a:t>
            </a:r>
            <a:endParaRPr lang="en-US" altLang="zh-CN" sz="100" dirty="0">
              <a:solidFill>
                <a:srgbClr val="F5E9D9"/>
              </a:solidFill>
              <a:latin typeface="Calibri" panose="020F0502020204030204"/>
              <a:ea typeface="宋体" panose="02010600030101010101" pitchFamily="2" charset="-122"/>
            </a:endParaRPr>
          </a:p>
          <a:p>
            <a:r>
              <a:rPr lang="zh-CN" altLang="en-US" sz="100" dirty="0">
                <a:solidFill>
                  <a:srgbClr val="F5E9D9"/>
                </a:solidFill>
                <a:latin typeface="Calibri" panose="020F0502020204030204"/>
                <a:ea typeface="宋体" panose="02010600030101010101" pitchFamily="2" charset="-122"/>
              </a:rPr>
              <a:t>商务</a:t>
            </a:r>
            <a:r>
              <a:rPr lang="en-US" altLang="zh-CN" sz="100" dirty="0">
                <a:solidFill>
                  <a:srgbClr val="F5E9D9"/>
                </a:solidFill>
                <a:latin typeface="Calibri" panose="020F0502020204030204"/>
                <a:ea typeface="宋体" panose="02010600030101010101" pitchFamily="2" charset="-122"/>
              </a:rPr>
              <a:t>PPT</a:t>
            </a:r>
            <a:r>
              <a:rPr lang="zh-CN" altLang="en-US" sz="100" dirty="0">
                <a:solidFill>
                  <a:srgbClr val="F5E9D9"/>
                </a:solidFill>
                <a:latin typeface="Calibri" panose="020F0502020204030204"/>
                <a:ea typeface="宋体" panose="02010600030101010101" pitchFamily="2" charset="-122"/>
              </a:rPr>
              <a:t>模板：</a:t>
            </a:r>
            <a:r>
              <a:rPr lang="en-US" altLang="zh-CN" sz="100" dirty="0">
                <a:solidFill>
                  <a:srgbClr val="F5E9D9"/>
                </a:solidFill>
                <a:latin typeface="Calibri" panose="020F0502020204030204"/>
                <a:ea typeface="宋体" panose="02010600030101010101" pitchFamily="2" charset="-122"/>
              </a:rPr>
              <a:t>www.1ppt.com/moban/shangwu/  </a:t>
            </a:r>
            <a:r>
              <a:rPr lang="zh-CN" altLang="en-US" sz="100" dirty="0">
                <a:solidFill>
                  <a:srgbClr val="F5E9D9"/>
                </a:solidFill>
                <a:latin typeface="Calibri" panose="020F0502020204030204"/>
                <a:ea typeface="宋体" panose="02010600030101010101" pitchFamily="2" charset="-122"/>
              </a:rPr>
              <a:t>个人简历</a:t>
            </a:r>
            <a:r>
              <a:rPr lang="en-US" altLang="zh-CN" sz="100" dirty="0">
                <a:solidFill>
                  <a:srgbClr val="F5E9D9"/>
                </a:solidFill>
                <a:latin typeface="Calibri" panose="020F0502020204030204"/>
                <a:ea typeface="宋体" panose="02010600030101010101" pitchFamily="2" charset="-122"/>
              </a:rPr>
              <a:t>PPT</a:t>
            </a:r>
            <a:r>
              <a:rPr lang="zh-CN" altLang="en-US" sz="100" dirty="0">
                <a:solidFill>
                  <a:srgbClr val="F5E9D9"/>
                </a:solidFill>
                <a:latin typeface="Calibri" panose="020F0502020204030204"/>
                <a:ea typeface="宋体" panose="02010600030101010101" pitchFamily="2" charset="-122"/>
              </a:rPr>
              <a:t>：</a:t>
            </a:r>
            <a:r>
              <a:rPr lang="en-US" altLang="zh-CN" sz="100" dirty="0">
                <a:solidFill>
                  <a:srgbClr val="F5E9D9"/>
                </a:solidFill>
                <a:latin typeface="Calibri" panose="020F0502020204030204"/>
                <a:ea typeface="宋体" panose="02010600030101010101" pitchFamily="2" charset="-122"/>
              </a:rPr>
              <a:t>www.1ppt.com/xiazai/jianli/  </a:t>
            </a:r>
            <a:endParaRPr lang="en-US" altLang="zh-CN" sz="100" dirty="0">
              <a:solidFill>
                <a:srgbClr val="F5E9D9"/>
              </a:solidFill>
              <a:latin typeface="Calibri" panose="020F0502020204030204"/>
              <a:ea typeface="宋体" panose="02010600030101010101" pitchFamily="2" charset="-122"/>
            </a:endParaRPr>
          </a:p>
          <a:p>
            <a:r>
              <a:rPr lang="zh-CN" altLang="en-US" sz="100" dirty="0">
                <a:solidFill>
                  <a:srgbClr val="F5E9D9"/>
                </a:solidFill>
                <a:latin typeface="Calibri" panose="020F0502020204030204"/>
                <a:ea typeface="宋体" panose="02010600030101010101" pitchFamily="2" charset="-122"/>
              </a:rPr>
              <a:t>毕业答辩</a:t>
            </a:r>
            <a:r>
              <a:rPr lang="en-US" altLang="zh-CN" sz="100" dirty="0">
                <a:solidFill>
                  <a:srgbClr val="F5E9D9"/>
                </a:solidFill>
                <a:latin typeface="Calibri" panose="020F0502020204030204"/>
                <a:ea typeface="宋体" panose="02010600030101010101" pitchFamily="2" charset="-122"/>
              </a:rPr>
              <a:t>PPT</a:t>
            </a:r>
            <a:r>
              <a:rPr lang="zh-CN" altLang="en-US" sz="100" dirty="0">
                <a:solidFill>
                  <a:srgbClr val="F5E9D9"/>
                </a:solidFill>
                <a:latin typeface="Calibri" panose="020F0502020204030204"/>
                <a:ea typeface="宋体" panose="02010600030101010101" pitchFamily="2" charset="-122"/>
              </a:rPr>
              <a:t>：</a:t>
            </a:r>
            <a:r>
              <a:rPr lang="en-US" altLang="zh-CN" sz="100" dirty="0">
                <a:solidFill>
                  <a:srgbClr val="F5E9D9"/>
                </a:solidFill>
                <a:latin typeface="Calibri" panose="020F0502020204030204"/>
                <a:ea typeface="宋体" panose="02010600030101010101" pitchFamily="2" charset="-122"/>
              </a:rPr>
              <a:t>www.1ppt.com/xiazai/dabian/  </a:t>
            </a:r>
            <a:r>
              <a:rPr lang="zh-CN" altLang="en-US" sz="100" dirty="0">
                <a:solidFill>
                  <a:srgbClr val="F5E9D9"/>
                </a:solidFill>
                <a:latin typeface="Calibri" panose="020F0502020204030204"/>
                <a:ea typeface="宋体" panose="02010600030101010101" pitchFamily="2" charset="-122"/>
              </a:rPr>
              <a:t>工作汇报</a:t>
            </a:r>
            <a:r>
              <a:rPr lang="en-US" altLang="zh-CN" sz="100" dirty="0">
                <a:solidFill>
                  <a:srgbClr val="F5E9D9"/>
                </a:solidFill>
                <a:latin typeface="Calibri" panose="020F0502020204030204"/>
                <a:ea typeface="宋体" panose="02010600030101010101" pitchFamily="2" charset="-122"/>
              </a:rPr>
              <a:t>PPT</a:t>
            </a:r>
            <a:r>
              <a:rPr lang="zh-CN" altLang="en-US" sz="100" dirty="0">
                <a:solidFill>
                  <a:srgbClr val="F5E9D9"/>
                </a:solidFill>
                <a:latin typeface="Calibri" panose="020F0502020204030204"/>
                <a:ea typeface="宋体" panose="02010600030101010101" pitchFamily="2" charset="-122"/>
              </a:rPr>
              <a:t>：</a:t>
            </a:r>
            <a:r>
              <a:rPr lang="en-US" altLang="zh-CN" sz="100" dirty="0">
                <a:solidFill>
                  <a:srgbClr val="F5E9D9"/>
                </a:solidFill>
                <a:latin typeface="Calibri" panose="020F0502020204030204"/>
                <a:ea typeface="宋体" panose="02010600030101010101" pitchFamily="2" charset="-122"/>
              </a:rPr>
              <a:t>www.1ppt.com/xiazai/huibao/    </a:t>
            </a:r>
            <a:endParaRPr lang="en-US" altLang="zh-CN" sz="100" dirty="0">
              <a:solidFill>
                <a:srgbClr val="F5E9D9"/>
              </a:solidFill>
              <a:latin typeface="Calibri" panose="020F0502020204030204"/>
              <a:ea typeface="宋体" panose="02010600030101010101" pitchFamily="2" charset="-122"/>
            </a:endParaRPr>
          </a:p>
          <a:p>
            <a:r>
              <a:rPr lang="en-US" altLang="zh-CN" sz="100" dirty="0">
                <a:solidFill>
                  <a:srgbClr val="F5E9D9"/>
                </a:solidFill>
                <a:latin typeface="Calibri" panose="020F0502020204030204"/>
                <a:ea typeface="宋体" panose="02010600030101010101" pitchFamily="2" charset="-122"/>
              </a:rPr>
              <a:t> </a:t>
            </a:r>
            <a:endParaRPr lang="en-US" altLang="zh-CN" sz="100" dirty="0">
              <a:solidFill>
                <a:srgbClr val="F5E9D9"/>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50D784D-74CC-49A9-95D7-F9265270368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B9CE88-B01A-4C96-939E-9A9613C2A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0D784D-74CC-49A9-95D7-F9265270368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B9CE88-B01A-4C96-939E-9A9613C2A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50D784D-74CC-49A9-95D7-F926527036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9CE88-B01A-4C96-939E-9A9613C2A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50D784D-74CC-49A9-95D7-F926527036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9CE88-B01A-4C96-939E-9A9613C2A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6C88-1DBC-4A6F-B7E7-3EF051E8B71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B8A7E-8CFB-4EE6-B02F-58142BF95AC5}" type="slidenum">
              <a:rPr lang="zh-CN" altLang="en-US" smtClean="0"/>
            </a:fld>
            <a:endParaRPr lang="zh-CN" altLang="en-US"/>
          </a:p>
        </p:txBody>
      </p:sp>
      <p:sp>
        <p:nvSpPr>
          <p:cNvPr id="8" name="矩形 7"/>
          <p:cNvSpPr/>
          <p:nvPr userDrawn="1"/>
        </p:nvSpPr>
        <p:spPr>
          <a:xfrm>
            <a:off x="0" y="0"/>
            <a:ext cx="12192000" cy="6858000"/>
          </a:xfrm>
          <a:prstGeom prst="rect">
            <a:avLst/>
          </a:prstGeom>
          <a:solidFill>
            <a:srgbClr val="F5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p14:dur="10" advTm="0"/>
    </mc:Choice>
    <mc:Fallback>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image" Target="../media/image6.jpe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2.xml"/><Relationship Id="rId3" Type="http://schemas.openxmlformats.org/officeDocument/2006/relationships/image" Target="../media/image10.jpeg"/><Relationship Id="rId2" Type="http://schemas.openxmlformats.org/officeDocument/2006/relationships/hyperlink" Target="https://baike.baidu.com/item/%E6%B1%9F%E6%B3%BD%E6%B0%91/115299?fromModule=lemma_inlink" TargetMode="Externa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hyperlink" Target="bb37a2aec35165fe3f0a97127cb3896c.mp4" TargetMode="Externa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screen"/>
          <a:stretch>
            <a:fillRect/>
          </a:stretch>
        </p:blipFill>
        <p:spPr>
          <a:xfrm>
            <a:off x="5468371" y="246423"/>
            <a:ext cx="6723630" cy="1106127"/>
          </a:xfrm>
          <a:prstGeom prst="rect">
            <a:avLst/>
          </a:prstGeom>
        </p:spPr>
      </p:pic>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 name="Rectangle 11"/>
          <p:cNvSpPr>
            <a:spLocks noChangeArrowheads="1"/>
          </p:cNvSpPr>
          <p:nvPr/>
        </p:nvSpPr>
        <p:spPr bwMode="auto">
          <a:xfrm>
            <a:off x="674377" y="5871727"/>
            <a:ext cx="7288523" cy="294726"/>
          </a:xfrm>
          <a:prstGeom prst="roundRect">
            <a:avLst>
              <a:gd name="adj" fmla="val 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lnSpc>
                <a:spcPct val="150000"/>
              </a:lnSpc>
            </a:pPr>
            <a:endParaRPr lang="zh-CN" altLang="zh-CN" sz="3600" b="1" dirty="0">
              <a:solidFill>
                <a:prstClr val="white"/>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 name="文本框 2"/>
          <p:cNvSpPr txBox="1"/>
          <p:nvPr/>
        </p:nvSpPr>
        <p:spPr>
          <a:xfrm>
            <a:off x="433086" y="1863436"/>
            <a:ext cx="11325827" cy="2653665"/>
          </a:xfrm>
          <a:prstGeom prst="rect">
            <a:avLst/>
          </a:prstGeom>
          <a:noFill/>
        </p:spPr>
        <p:txBody>
          <a:bodyPr wrap="square" rtlCol="0">
            <a:spAutoFit/>
          </a:bodyPr>
          <a:lstStyle/>
          <a:p>
            <a:pPr>
              <a:lnSpc>
                <a:spcPct val="150000"/>
              </a:lnSpc>
            </a:pPr>
            <a:r>
              <a:rPr lang="zh-CN" altLang="en-US" sz="5700" dirty="0">
                <a:solidFill>
                  <a:schemeClr val="tx2"/>
                </a:solidFill>
                <a:latin typeface="黑体" panose="02010609060101010101" pitchFamily="49" charset="-122"/>
                <a:ea typeface="黑体" panose="02010609060101010101" pitchFamily="49" charset="-122"/>
              </a:rPr>
              <a:t>见证伟大功勋，探寻“两弹”足迹</a:t>
            </a:r>
            <a:endParaRPr lang="en-US" altLang="zh-CN" sz="5700" dirty="0">
              <a:solidFill>
                <a:schemeClr val="tx2"/>
              </a:solidFill>
              <a:latin typeface="黑体" panose="02010609060101010101" pitchFamily="49" charset="-122"/>
              <a:ea typeface="黑体" panose="02010609060101010101" pitchFamily="49" charset="-122"/>
            </a:endParaRPr>
          </a:p>
          <a:p>
            <a:pPr>
              <a:lnSpc>
                <a:spcPct val="150000"/>
              </a:lnSpc>
            </a:pPr>
            <a:r>
              <a:rPr lang="en-US" altLang="zh-CN" sz="5400" dirty="0">
                <a:solidFill>
                  <a:schemeClr val="tx2"/>
                </a:solidFill>
                <a:latin typeface="华文楷体" panose="02010600040101010101" pitchFamily="2" charset="-122"/>
                <a:ea typeface="华文楷体" panose="02010600040101010101" pitchFamily="2" charset="-122"/>
              </a:rPr>
              <a:t>             </a:t>
            </a:r>
            <a:endParaRPr lang="zh-CN" altLang="en-US" sz="4000" dirty="0">
              <a:solidFill>
                <a:schemeClr val="tx2"/>
              </a:solidFill>
              <a:latin typeface="华文楷体" panose="02010600040101010101" pitchFamily="2" charset="-122"/>
              <a:ea typeface="华文楷体" panose="02010600040101010101" pitchFamily="2" charset="-122"/>
            </a:endParaRPr>
          </a:p>
        </p:txBody>
      </p:sp>
      <p:sp>
        <p:nvSpPr>
          <p:cNvPr id="4" name="文本框 3"/>
          <p:cNvSpPr txBox="1"/>
          <p:nvPr/>
        </p:nvSpPr>
        <p:spPr>
          <a:xfrm>
            <a:off x="8756487" y="4994564"/>
            <a:ext cx="3787938" cy="1754326"/>
          </a:xfrm>
          <a:prstGeom prst="rect">
            <a:avLst/>
          </a:prstGeom>
          <a:noFill/>
        </p:spPr>
        <p:txBody>
          <a:bodyPr wrap="square" rtlCol="0">
            <a:spAutoFit/>
          </a:bodyPr>
          <a:lstStyle/>
          <a:p>
            <a:r>
              <a:rPr lang="en-US" altLang="zh-CN" dirty="0"/>
              <a:t>PPT1-4:</a:t>
            </a:r>
            <a:r>
              <a:rPr lang="zh-CN" altLang="en-US" dirty="0"/>
              <a:t>罗文皓2</a:t>
            </a:r>
            <a:r>
              <a:rPr lang="en-US" altLang="zh-CN" dirty="0"/>
              <a:t>1101435</a:t>
            </a:r>
            <a:endParaRPr lang="en-US" altLang="zh-CN" dirty="0"/>
          </a:p>
          <a:p>
            <a:r>
              <a:rPr lang="en-US" altLang="zh-CN" dirty="0"/>
              <a:t>PPT6-8:</a:t>
            </a:r>
            <a:r>
              <a:rPr lang="zh-CN" altLang="en-US" dirty="0"/>
              <a:t>叶婷婷</a:t>
            </a:r>
            <a:r>
              <a:rPr lang="en-US" altLang="zh-CN" dirty="0"/>
              <a:t>21101420</a:t>
            </a:r>
            <a:endParaRPr lang="en-US" altLang="zh-CN" dirty="0"/>
          </a:p>
          <a:p>
            <a:r>
              <a:rPr lang="en-US" altLang="zh-CN" dirty="0"/>
              <a:t>PPT10-12:</a:t>
            </a:r>
            <a:r>
              <a:rPr lang="zh-CN" altLang="en-US" dirty="0"/>
              <a:t>张春香</a:t>
            </a:r>
            <a:r>
              <a:rPr lang="en-US" altLang="zh-CN" dirty="0"/>
              <a:t>21101423</a:t>
            </a:r>
            <a:endParaRPr lang="en-US" altLang="zh-CN" dirty="0"/>
          </a:p>
          <a:p>
            <a:r>
              <a:rPr lang="en-US" altLang="zh-CN" dirty="0"/>
              <a:t>PPT14-15:</a:t>
            </a:r>
            <a:r>
              <a:rPr lang="zh-CN" altLang="en-US" dirty="0"/>
              <a:t>曾翠虹</a:t>
            </a:r>
            <a:r>
              <a:rPr lang="en-US" altLang="zh-CN" dirty="0"/>
              <a:t>21101422</a:t>
            </a:r>
            <a:endParaRPr lang="en-US" altLang="zh-CN" dirty="0"/>
          </a:p>
          <a:p>
            <a:r>
              <a:rPr lang="en-US" altLang="zh-CN" dirty="0"/>
              <a:t>PPT17-18:</a:t>
            </a:r>
            <a:r>
              <a:rPr lang="zh-CN" altLang="en-US" dirty="0"/>
              <a:t>虞嘉欣</a:t>
            </a:r>
            <a:r>
              <a:rPr lang="en-US" altLang="zh-CN" dirty="0"/>
              <a:t>21101421</a:t>
            </a:r>
            <a:endParaRPr lang="en-US" altLang="zh-CN" dirty="0"/>
          </a:p>
          <a:p>
            <a:r>
              <a:rPr lang="en-US" altLang="zh-CN" dirty="0"/>
              <a:t>PPT20-21:</a:t>
            </a:r>
            <a:r>
              <a:rPr lang="zh-CN" altLang="en-US" dirty="0"/>
              <a:t>庞远航</a:t>
            </a:r>
            <a:r>
              <a:rPr lang="en-US" altLang="zh-CN" dirty="0"/>
              <a:t>21101437</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screen"/>
          <a:stretch>
            <a:fillRect/>
          </a:stretch>
        </p:blipFill>
        <p:spPr>
          <a:xfrm>
            <a:off x="6579509" y="246423"/>
            <a:ext cx="5612492" cy="923330"/>
          </a:xfrm>
          <a:prstGeom prst="rect">
            <a:avLst/>
          </a:prstGeom>
        </p:spPr>
      </p:pic>
      <p:sp>
        <p:nvSpPr>
          <p:cNvPr id="28" name="Freeform 29"/>
          <p:cNvSpPr/>
          <p:nvPr/>
        </p:nvSpPr>
        <p:spPr bwMode="auto">
          <a:xfrm>
            <a:off x="987844" y="406785"/>
            <a:ext cx="1667332" cy="152593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 name="文本框 2"/>
          <p:cNvSpPr txBox="1"/>
          <p:nvPr/>
        </p:nvSpPr>
        <p:spPr>
          <a:xfrm>
            <a:off x="7079327" y="3647676"/>
            <a:ext cx="4257255" cy="923330"/>
          </a:xfrm>
          <a:prstGeom prst="rect">
            <a:avLst/>
          </a:prstGeom>
          <a:noFill/>
        </p:spPr>
        <p:txBody>
          <a:bodyPr wrap="square" rtlCol="0">
            <a:spAutoFit/>
          </a:bodyPr>
          <a:lstStyle/>
          <a:p>
            <a:r>
              <a:rPr lang="en-US" altLang="zh-CN" sz="5400" b="1" dirty="0">
                <a:solidFill>
                  <a:schemeClr val="tx2"/>
                </a:solidFill>
                <a:latin typeface="黑体" panose="02010609060101010101" pitchFamily="49" charset="-122"/>
                <a:ea typeface="黑体" panose="02010609060101010101" pitchFamily="49" charset="-122"/>
              </a:rPr>
              <a:t>——</a:t>
            </a:r>
            <a:r>
              <a:rPr lang="zh-CN" altLang="en-US" sz="5400" b="1" dirty="0">
                <a:solidFill>
                  <a:schemeClr val="tx2"/>
                </a:solidFill>
                <a:latin typeface="黑体" panose="02010609060101010101" pitchFamily="49" charset="-122"/>
                <a:ea typeface="黑体" panose="02010609060101010101" pitchFamily="49" charset="-122"/>
              </a:rPr>
              <a:t>钱三强</a:t>
            </a:r>
            <a:endParaRPr lang="zh-CN" altLang="en-US" sz="5400" b="1" dirty="0">
              <a:solidFill>
                <a:schemeClr val="tx2"/>
              </a:solidFill>
              <a:latin typeface="黑体" panose="02010609060101010101" pitchFamily="49" charset="-122"/>
              <a:ea typeface="黑体" panose="02010609060101010101" pitchFamily="49" charset="-122"/>
            </a:endParaRPr>
          </a:p>
        </p:txBody>
      </p:sp>
      <p:sp>
        <p:nvSpPr>
          <p:cNvPr id="2" name="文本框 1"/>
          <p:cNvSpPr txBox="1"/>
          <p:nvPr/>
        </p:nvSpPr>
        <p:spPr>
          <a:xfrm>
            <a:off x="2972676" y="2286995"/>
            <a:ext cx="5882856" cy="923330"/>
          </a:xfrm>
          <a:prstGeom prst="rect">
            <a:avLst/>
          </a:prstGeom>
          <a:noFill/>
        </p:spPr>
        <p:txBody>
          <a:bodyPr wrap="square" rtlCol="0">
            <a:spAutoFit/>
          </a:bodyPr>
          <a:lstStyle/>
          <a:p>
            <a:r>
              <a:rPr lang="zh-CN" altLang="en-US" sz="5400" b="1" dirty="0">
                <a:solidFill>
                  <a:schemeClr val="tx2"/>
                </a:solidFill>
                <a:latin typeface="黑体" panose="02010609060101010101" pitchFamily="49" charset="-122"/>
                <a:ea typeface="黑体" panose="02010609060101010101" pitchFamily="49" charset="-122"/>
              </a:rPr>
              <a:t>中国原子弹之父</a:t>
            </a:r>
            <a:endParaRPr lang="zh-CN" altLang="en-US" sz="5400" b="1" dirty="0">
              <a:solidFill>
                <a:schemeClr val="tx2"/>
              </a:solidFill>
              <a:latin typeface="黑体" panose="02010609060101010101" pitchFamily="49" charset="-122"/>
              <a:ea typeface="黑体" panose="02010609060101010101" pitchFamily="49" charset="-122"/>
            </a:endParaRPr>
          </a:p>
        </p:txBody>
      </p:sp>
      <p:cxnSp>
        <p:nvCxnSpPr>
          <p:cNvPr id="4" name="直接连接符 3"/>
          <p:cNvCxnSpPr/>
          <p:nvPr/>
        </p:nvCxnSpPr>
        <p:spPr>
          <a:xfrm>
            <a:off x="0" y="633838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35" presetClass="path" presetSubtype="0" accel="50000" decel="50000" fill="hold" nodeType="withEffect">
                                  <p:stCondLst>
                                    <p:cond delay="0"/>
                                  </p:stCondLst>
                                  <p:childTnLst>
                                    <p:animMotion origin="layout" path="M 0 4.44444E-6 L -0.41185 4.44444E-6 " pathEditMode="relative" rAng="0" ptsTypes="AA">
                                      <p:cBhvr>
                                        <p:cTn id="28" dur="1000" spd="-100000" fill="hold"/>
                                        <p:tgtEl>
                                          <p:spTgt spid="4"/>
                                        </p:tgtEl>
                                        <p:attrNameLst>
                                          <p:attrName>ppt_x</p:attrName>
                                          <p:attrName>ppt_y</p:attrName>
                                        </p:attrNameLst>
                                      </p:cBhvr>
                                      <p:rCtr x="-20599" y="0"/>
                                    </p:animMotion>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6026313" cy="461665"/>
          </a:xfrm>
          <a:prstGeom prst="rect">
            <a:avLst/>
          </a:prstGeom>
        </p:spPr>
        <p:txBody>
          <a:bodyPr wrap="square">
            <a:spAutoFit/>
          </a:bodyPr>
          <a:lstStyle/>
          <a:p>
            <a:r>
              <a:rPr lang="zh-CN" altLang="en-US" sz="2400" b="1" dirty="0">
                <a:solidFill>
                  <a:srgbClr val="C00000"/>
                </a:solidFill>
                <a:latin typeface="字体视界-NEW魏碑体" panose="02010601030101010101" pitchFamily="2" charset="-122"/>
                <a:ea typeface="字体视界-NEW魏碑体" panose="02010601030101010101" pitchFamily="2" charset="-122"/>
              </a:rPr>
              <a:t>中国原子弹之父</a:t>
            </a:r>
            <a:r>
              <a:rPr lang="en-US" altLang="zh-CN" sz="2400" b="1" dirty="0">
                <a:solidFill>
                  <a:srgbClr val="C00000"/>
                </a:solidFill>
                <a:latin typeface="字体视界-NEW魏碑体" panose="02010601030101010101" pitchFamily="2" charset="-122"/>
                <a:ea typeface="字体视界-NEW魏碑体" panose="02010601030101010101" pitchFamily="2" charset="-122"/>
              </a:rPr>
              <a:t>——</a:t>
            </a:r>
            <a:r>
              <a:rPr lang="zh-CN" altLang="en-US" sz="2400" b="1" dirty="0">
                <a:solidFill>
                  <a:srgbClr val="C00000"/>
                </a:solidFill>
                <a:latin typeface="字体视界-NEW魏碑体" panose="02010601030101010101" pitchFamily="2" charset="-122"/>
                <a:ea typeface="字体视界-NEW魏碑体" panose="02010601030101010101" pitchFamily="2" charset="-122"/>
              </a:rPr>
              <a:t>钱三强</a:t>
            </a:r>
            <a:endParaRPr lang="zh-CN" altLang="en-US" sz="2400" b="1" dirty="0">
              <a:solidFill>
                <a:srgbClr val="C00000"/>
              </a:solidFill>
              <a:latin typeface="字体视界-NEW魏碑体" panose="02010601030101010101" pitchFamily="2" charset="-122"/>
              <a:ea typeface="字体视界-NEW魏碑体" panose="02010601030101010101" pitchFamily="2" charset="-122"/>
            </a:endParaRP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846087" y="1106145"/>
            <a:ext cx="1299188" cy="662554"/>
          </a:xfrm>
          <a:prstGeom prst="rect">
            <a:avLst/>
          </a:prstGeom>
        </p:spPr>
        <p:txBody>
          <a:bodyPr wrap="square">
            <a:spAutoFit/>
          </a:bodyPr>
          <a:lstStyle/>
          <a:p>
            <a:pPr defTabSz="1218565">
              <a:lnSpc>
                <a:spcPct val="150000"/>
              </a:lnSpc>
              <a:defRPr/>
            </a:pPr>
            <a:r>
              <a:rPr lang="zh-CN" altLang="en-US" sz="2800" b="1" dirty="0">
                <a:solidFill>
                  <a:srgbClr val="C00000"/>
                </a:solidFill>
                <a:latin typeface="微软雅黑" panose="020B0503020204020204" pitchFamily="34" charset="-122"/>
                <a:ea typeface="微软雅黑" panose="020B0503020204020204" pitchFamily="34" charset="-122"/>
              </a:rPr>
              <a:t>钱三强</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Line 106"/>
          <p:cNvSpPr>
            <a:spLocks noChangeShapeType="1"/>
          </p:cNvSpPr>
          <p:nvPr/>
        </p:nvSpPr>
        <p:spPr bwMode="auto">
          <a:xfrm>
            <a:off x="2379394" y="1536503"/>
            <a:ext cx="3716606" cy="0"/>
          </a:xfrm>
          <a:prstGeom prst="line">
            <a:avLst/>
          </a:prstGeom>
          <a:noFill/>
          <a:ln w="19050" cap="flat">
            <a:solidFill>
              <a:srgbClr val="C00000"/>
            </a:solidFill>
            <a:prstDash val="solid"/>
            <a:miter lim="800000"/>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1060286" y="1734676"/>
            <a:ext cx="5938262" cy="4628158"/>
          </a:xfrm>
          <a:prstGeom prst="rect">
            <a:avLst/>
          </a:prstGeom>
        </p:spPr>
        <p:txBody>
          <a:bodyPr wrap="square" lIns="105571" tIns="52784" rIns="105571" bIns="52784">
            <a:spAutoFit/>
          </a:bodyPr>
          <a:lstStyle/>
          <a:p>
            <a:pPr algn="just">
              <a:lnSpc>
                <a:spcPct val="150000"/>
              </a:lnSpc>
              <a:defRPr/>
            </a:pPr>
            <a:r>
              <a:rPr lang="zh-CN" altLang="en-US" sz="1600" b="1" dirty="0">
                <a:solidFill>
                  <a:srgbClr val="E7E6E6">
                    <a:lumMod val="25000"/>
                  </a:srgbClr>
                </a:solidFill>
                <a:latin typeface="微软雅黑" panose="020B0503020204020204" pitchFamily="34" charset="-122"/>
                <a:ea typeface="微软雅黑" panose="020B0503020204020204" pitchFamily="34" charset="-122"/>
                <a:cs typeface="+mn-ea"/>
                <a:sym typeface="+mn-lt"/>
              </a:rPr>
              <a:t>       </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钱三强原名钱秉穹，出生于浙江绍兴，原籍浙江湖州，核物理学家，中国原子能科学事业的创始人，两弹一星功勋奖章获得者，中国科学院学部委员，中国科学院原子能研究所研究员、原所长。</a:t>
            </a:r>
            <a:endPar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a:p>
            <a:pPr algn="just">
              <a:lnSpc>
                <a:spcPct val="150000"/>
              </a:lnSpc>
              <a:defRPr/>
            </a:pP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      </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钱三强于</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1936</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年从清华大学本科毕业</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[32]</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1937</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年到巴黎大学镭学研究所居里实验室攻读博士学位；</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1946</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年获得法国科学院亨利</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德巴微物理学奖；</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1947</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年升任法国国家科学研究中心研究员、研究导师。</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1951</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年接任中国科学院近代物理研究所所长；</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1954</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年被任命为中国科学院学术秘书处秘书长；</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1992</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年</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6</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月</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28</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日在北京病逝，终年</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79</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岁；</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1999</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年被追授两弹一星功勋奖章。</a:t>
            </a:r>
            <a:endPar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0" name="Rectangle 11"/>
          <p:cNvSpPr>
            <a:spLocks noChangeArrowheads="1"/>
          </p:cNvSpPr>
          <p:nvPr/>
        </p:nvSpPr>
        <p:spPr bwMode="auto">
          <a:xfrm>
            <a:off x="940841" y="6378962"/>
            <a:ext cx="6057707" cy="251885"/>
          </a:xfrm>
          <a:prstGeom prst="roundRect">
            <a:avLst>
              <a:gd name="adj" fmla="val 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lnSpc>
                <a:spcPct val="150000"/>
              </a:lnSpc>
            </a:pPr>
            <a:endParaRPr lang="zh-CN" altLang="zh-CN" sz="3600" b="1" dirty="0">
              <a:solidFill>
                <a:prstClr val="white"/>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5" name="文本框 4"/>
          <p:cNvSpPr txBox="1"/>
          <p:nvPr/>
        </p:nvSpPr>
        <p:spPr>
          <a:xfrm>
            <a:off x="1977551" y="1167171"/>
            <a:ext cx="4191782" cy="369332"/>
          </a:xfrm>
          <a:prstGeom prst="rect">
            <a:avLst/>
          </a:prstGeom>
          <a:noFill/>
        </p:spPr>
        <p:txBody>
          <a:bodyPr wrap="square" rtlCol="0">
            <a:spAutoFit/>
          </a:bodyPr>
          <a:lstStyle/>
          <a:p>
            <a:r>
              <a:rPr lang="zh-CN" altLang="en-US" b="1" dirty="0">
                <a:solidFill>
                  <a:schemeClr val="accent1"/>
                </a:solidFill>
              </a:rPr>
              <a:t>（</a:t>
            </a:r>
            <a:r>
              <a:rPr lang="en-US" altLang="zh-CN" b="1" dirty="0">
                <a:solidFill>
                  <a:schemeClr val="accent1"/>
                </a:solidFill>
              </a:rPr>
              <a:t>1913</a:t>
            </a:r>
            <a:r>
              <a:rPr lang="zh-CN" altLang="en-US" b="1" dirty="0">
                <a:solidFill>
                  <a:schemeClr val="accent1"/>
                </a:solidFill>
              </a:rPr>
              <a:t>年</a:t>
            </a:r>
            <a:r>
              <a:rPr lang="en-US" altLang="zh-CN" b="1" dirty="0">
                <a:solidFill>
                  <a:schemeClr val="accent1"/>
                </a:solidFill>
              </a:rPr>
              <a:t>10</a:t>
            </a:r>
            <a:r>
              <a:rPr lang="zh-CN" altLang="en-US" b="1" dirty="0">
                <a:solidFill>
                  <a:schemeClr val="accent1"/>
                </a:solidFill>
              </a:rPr>
              <a:t>月</a:t>
            </a:r>
            <a:r>
              <a:rPr lang="en-US" altLang="zh-CN" b="1" dirty="0">
                <a:solidFill>
                  <a:schemeClr val="accent1"/>
                </a:solidFill>
              </a:rPr>
              <a:t>16</a:t>
            </a:r>
            <a:r>
              <a:rPr lang="zh-CN" altLang="en-US" b="1" dirty="0">
                <a:solidFill>
                  <a:schemeClr val="accent1"/>
                </a:solidFill>
              </a:rPr>
              <a:t>日</a:t>
            </a:r>
            <a:r>
              <a:rPr lang="en-US" altLang="zh-CN" b="1" dirty="0">
                <a:solidFill>
                  <a:schemeClr val="accent1"/>
                </a:solidFill>
              </a:rPr>
              <a:t>—1992</a:t>
            </a:r>
            <a:r>
              <a:rPr lang="zh-CN" altLang="en-US" b="1" dirty="0">
                <a:solidFill>
                  <a:schemeClr val="accent1"/>
                </a:solidFill>
              </a:rPr>
              <a:t>年</a:t>
            </a:r>
            <a:r>
              <a:rPr lang="en-US" altLang="zh-CN" b="1" dirty="0">
                <a:solidFill>
                  <a:schemeClr val="accent1"/>
                </a:solidFill>
              </a:rPr>
              <a:t>6</a:t>
            </a:r>
            <a:r>
              <a:rPr lang="zh-CN" altLang="en-US" b="1" dirty="0">
                <a:solidFill>
                  <a:schemeClr val="accent1"/>
                </a:solidFill>
              </a:rPr>
              <a:t>月</a:t>
            </a:r>
            <a:r>
              <a:rPr lang="en-US" altLang="zh-CN" b="1" dirty="0">
                <a:solidFill>
                  <a:schemeClr val="accent1"/>
                </a:solidFill>
              </a:rPr>
              <a:t>28</a:t>
            </a:r>
            <a:r>
              <a:rPr lang="zh-CN" altLang="en-US" b="1" dirty="0">
                <a:solidFill>
                  <a:schemeClr val="accent1"/>
                </a:solidFill>
              </a:rPr>
              <a:t>日）</a:t>
            </a:r>
            <a:endParaRPr lang="zh-CN" altLang="en-US" b="1" dirty="0">
              <a:solidFill>
                <a:schemeClr val="accent1"/>
              </a:solidFill>
            </a:endParaRPr>
          </a:p>
        </p:txBody>
      </p:sp>
      <p:pic>
        <p:nvPicPr>
          <p:cNvPr id="3" name="图片 2" descr="人戴着耳机&#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5249" y="1230819"/>
            <a:ext cx="4336052" cy="51988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00"/>
                                        <p:tgtEl>
                                          <p:spTgt spid="5"/>
                                        </p:tgtEl>
                                      </p:cBhvr>
                                    </p:animEffect>
                                  </p:childTnLst>
                                </p:cTn>
                              </p:par>
                            </p:childTnLst>
                          </p:cTn>
                        </p:par>
                        <p:par>
                          <p:cTn id="49" fill="hold">
                            <p:stCondLst>
                              <p:cond delay="2500"/>
                            </p:stCondLst>
                            <p:childTnLst>
                              <p:par>
                                <p:cTn id="50" presetID="22" presetClass="entr" presetSubtype="1"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500"/>
                                        <p:tgtEl>
                                          <p:spTgt spid="8"/>
                                        </p:tgtEl>
                                      </p:cBhvr>
                                    </p:animEffect>
                                  </p:childTnLst>
                                </p:cTn>
                              </p:par>
                            </p:childTnLst>
                          </p:cTn>
                        </p:par>
                        <p:par>
                          <p:cTn id="53" fill="hold">
                            <p:stCondLst>
                              <p:cond delay="30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p:bldP spid="7" grpId="0" animBg="1"/>
      <p:bldP spid="8" grpId="0"/>
      <p:bldP spid="10"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6035838" cy="830997"/>
          </a:xfrm>
          <a:prstGeom prst="rect">
            <a:avLst/>
          </a:prstGeom>
        </p:spPr>
        <p:txBody>
          <a:bodyPr wrap="square">
            <a:spAutoFit/>
          </a:bodyPr>
          <a:lstStyle/>
          <a:p>
            <a:r>
              <a:rPr lang="zh-CN" altLang="en-US" sz="2400" b="1" dirty="0">
                <a:solidFill>
                  <a:srgbClr val="C00000"/>
                </a:solidFill>
                <a:latin typeface="字体视界-NEW魏碑体" panose="02010601030101010101" pitchFamily="2" charset="-122"/>
                <a:ea typeface="字体视界-NEW魏碑体" panose="02010601030101010101" pitchFamily="2" charset="-122"/>
              </a:rPr>
              <a:t>中国原子弹之父</a:t>
            </a:r>
            <a:r>
              <a:rPr lang="en-US" altLang="zh-CN" sz="2400" b="1" dirty="0">
                <a:solidFill>
                  <a:srgbClr val="C00000"/>
                </a:solidFill>
                <a:latin typeface="字体视界-NEW魏碑体" panose="02010601030101010101" pitchFamily="2" charset="-122"/>
                <a:ea typeface="字体视界-NEW魏碑体" panose="02010601030101010101" pitchFamily="2" charset="-122"/>
              </a:rPr>
              <a:t>——</a:t>
            </a:r>
            <a:r>
              <a:rPr lang="zh-CN" altLang="en-US" sz="2400" b="1" dirty="0">
                <a:solidFill>
                  <a:srgbClr val="C00000"/>
                </a:solidFill>
                <a:latin typeface="字体视界-NEW魏碑体" panose="02010601030101010101" pitchFamily="2" charset="-122"/>
                <a:ea typeface="字体视界-NEW魏碑体" panose="02010601030101010101" pitchFamily="2" charset="-122"/>
              </a:rPr>
              <a:t>钱三强</a:t>
            </a:r>
            <a:endParaRPr lang="zh-CN" altLang="en-US" sz="2400" b="1" dirty="0">
              <a:solidFill>
                <a:srgbClr val="C00000"/>
              </a:solidFill>
              <a:latin typeface="字体视界-NEW魏碑体" panose="02010601030101010101" pitchFamily="2" charset="-122"/>
              <a:ea typeface="字体视界-NEW魏碑体" panose="02010601030101010101" pitchFamily="2" charset="-122"/>
            </a:endParaRPr>
          </a:p>
          <a:p>
            <a:endPar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endParaRP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5"/>
          <p:cNvGrpSpPr/>
          <p:nvPr/>
        </p:nvGrpSpPr>
        <p:grpSpPr>
          <a:xfrm>
            <a:off x="5265137" y="1346327"/>
            <a:ext cx="6318912" cy="5340188"/>
            <a:chOff x="5714816" y="1435227"/>
            <a:chExt cx="6705784" cy="5340188"/>
          </a:xfrm>
        </p:grpSpPr>
        <p:sp>
          <p:nvSpPr>
            <p:cNvPr id="7" name="矩形 6"/>
            <p:cNvSpPr/>
            <p:nvPr/>
          </p:nvSpPr>
          <p:spPr>
            <a:xfrm>
              <a:off x="5714816" y="1435227"/>
              <a:ext cx="6705784" cy="5120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0D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867308" y="1578671"/>
              <a:ext cx="6400800" cy="5196744"/>
            </a:xfrm>
            <a:prstGeom prst="rect">
              <a:avLst/>
            </a:prstGeom>
            <a:noFill/>
          </p:spPr>
          <p:txBody>
            <a:bodyPr wrap="square" rtlCol="0">
              <a:spAutoFit/>
            </a:bodyPr>
            <a:lstStyle/>
            <a:p>
              <a:pPr>
                <a:lnSpc>
                  <a:spcPts val="2500"/>
                </a:lnSpc>
              </a:pPr>
              <a:r>
                <a:rPr lang="zh-CN" altLang="en-US" b="1" dirty="0">
                  <a:solidFill>
                    <a:schemeClr val="bg1"/>
                  </a:solidFill>
                  <a:latin typeface="微软雅黑" panose="020B0503020204020204" pitchFamily="34" charset="-122"/>
                  <a:ea typeface="微软雅黑" panose="020B0503020204020204" pitchFamily="34" charset="-122"/>
                </a:rPr>
                <a:t>      钱三强在核物理研究中获多项重要成果，特别是发现重原子核三分裂、四分裂现象并对三分裂机制作了科学的解释。钱三强于</a:t>
              </a:r>
              <a:r>
                <a:rPr lang="en-US" altLang="zh-CN" b="1" dirty="0">
                  <a:solidFill>
                    <a:schemeClr val="bg1"/>
                  </a:solidFill>
                  <a:latin typeface="微软雅黑" panose="020B0503020204020204" pitchFamily="34" charset="-122"/>
                  <a:ea typeface="微软雅黑" panose="020B0503020204020204" pitchFamily="34" charset="-122"/>
                </a:rPr>
                <a:t>20</a:t>
              </a:r>
              <a:r>
                <a:rPr lang="zh-CN" altLang="en-US" b="1" dirty="0">
                  <a:solidFill>
                    <a:schemeClr val="bg1"/>
                  </a:solidFill>
                  <a:latin typeface="微软雅黑" panose="020B0503020204020204" pitchFamily="34" charset="-122"/>
                  <a:ea typeface="微软雅黑" panose="020B0503020204020204" pitchFamily="34" charset="-122"/>
                </a:rPr>
                <a:t>世纪</a:t>
              </a:r>
              <a:r>
                <a:rPr lang="en-US" altLang="zh-CN" b="1" dirty="0">
                  <a:solidFill>
                    <a:schemeClr val="bg1"/>
                  </a:solidFill>
                  <a:latin typeface="微软雅黑" panose="020B0503020204020204" pitchFamily="34" charset="-122"/>
                  <a:ea typeface="微软雅黑" panose="020B0503020204020204" pitchFamily="34" charset="-122"/>
                </a:rPr>
                <a:t>50</a:t>
              </a:r>
              <a:r>
                <a:rPr lang="zh-CN" altLang="en-US" b="1" dirty="0">
                  <a:solidFill>
                    <a:schemeClr val="bg1"/>
                  </a:solidFill>
                  <a:latin typeface="微软雅黑" panose="020B0503020204020204" pitchFamily="34" charset="-122"/>
                  <a:ea typeface="微软雅黑" panose="020B0503020204020204" pitchFamily="34" charset="-122"/>
                </a:rPr>
                <a:t>年代领导建成中国第一个重水型原子反应堆和第一台回旋加速器，以及一批重要仪器设备。使中国的堆物理、堆工程技术、钎化学放射生物学、放射性同位素制备、高能加速器技术、受控热核聚变等科研工作，都先后开展起来。在苏联政府停止对中国的技术援助后，一方面迅速选调一批核科技专家去二机部，直接负责原子弹研制中各个环节的攻坚任务，一方面会同中国科学院有关领导人，组织联合攻关。使许多关键技术得到及时解决，为第一颗原子弹和氢弹的研制成功作出一定的工作。早在</a:t>
              </a:r>
              <a:r>
                <a:rPr lang="en-US" altLang="zh-CN" b="1" dirty="0">
                  <a:solidFill>
                    <a:schemeClr val="bg1"/>
                  </a:solidFill>
                  <a:latin typeface="微软雅黑" panose="020B0503020204020204" pitchFamily="34" charset="-122"/>
                  <a:ea typeface="微软雅黑" panose="020B0503020204020204" pitchFamily="34" charset="-122"/>
                </a:rPr>
                <a:t>1960</a:t>
              </a:r>
              <a:r>
                <a:rPr lang="zh-CN" altLang="en-US" b="1" dirty="0">
                  <a:solidFill>
                    <a:schemeClr val="bg1"/>
                  </a:solidFill>
                  <a:latin typeface="微软雅黑" panose="020B0503020204020204" pitchFamily="34" charset="-122"/>
                  <a:ea typeface="微软雅黑" panose="020B0503020204020204" pitchFamily="34" charset="-122"/>
                </a:rPr>
                <a:t>年，即在原子能所组织中子物理理论与实验两个研究组开展氢弹的预研工作，为氢弹研制作了理论准备，促成了中国在第一颗原子弹爆炸后仅两年零八个月，就研制成了氢弹</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ts val="2500"/>
                </a:lnSpc>
              </a:pPr>
              <a:r>
                <a:rPr lang="zh-CN" altLang="en-US" b="1" dirty="0">
                  <a:solidFill>
                    <a:schemeClr val="bg1"/>
                  </a:solidFill>
                  <a:latin typeface="微软雅黑" panose="020B0503020204020204" pitchFamily="34" charset="-122"/>
                  <a:ea typeface="微软雅黑" panose="020B0503020204020204" pitchFamily="34" charset="-122"/>
                </a:rPr>
                <a:t>       </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4" name="图片 3" descr="蒸汽火车烟&#10;&#10;中度可信度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468" y="1162015"/>
            <a:ext cx="4731217" cy="55245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79167E-6 -3.7037E-6 L -0.30274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7"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screen"/>
          <a:stretch>
            <a:fillRect/>
          </a:stretch>
        </p:blipFill>
        <p:spPr>
          <a:xfrm>
            <a:off x="6579509" y="246423"/>
            <a:ext cx="5612492" cy="923330"/>
          </a:xfrm>
          <a:prstGeom prst="rect">
            <a:avLst/>
          </a:prstGeom>
        </p:spPr>
      </p:pic>
      <p:sp>
        <p:nvSpPr>
          <p:cNvPr id="28" name="Freeform 29"/>
          <p:cNvSpPr/>
          <p:nvPr/>
        </p:nvSpPr>
        <p:spPr bwMode="auto">
          <a:xfrm>
            <a:off x="987844" y="406785"/>
            <a:ext cx="1667332" cy="152593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 name="文本框 2"/>
          <p:cNvSpPr txBox="1"/>
          <p:nvPr/>
        </p:nvSpPr>
        <p:spPr>
          <a:xfrm>
            <a:off x="7079327" y="3650453"/>
            <a:ext cx="4257255" cy="923330"/>
          </a:xfrm>
          <a:prstGeom prst="rect">
            <a:avLst/>
          </a:prstGeom>
          <a:noFill/>
        </p:spPr>
        <p:txBody>
          <a:bodyPr wrap="square" rtlCol="0">
            <a:spAutoFit/>
          </a:bodyPr>
          <a:lstStyle/>
          <a:p>
            <a:r>
              <a:rPr lang="en-US" altLang="zh-CN" sz="5400" b="1" dirty="0">
                <a:solidFill>
                  <a:schemeClr val="tx2"/>
                </a:solidFill>
                <a:latin typeface="黑体" panose="02010609060101010101" pitchFamily="49" charset="-122"/>
                <a:ea typeface="黑体" panose="02010609060101010101" pitchFamily="49" charset="-122"/>
              </a:rPr>
              <a:t>——</a:t>
            </a:r>
            <a:r>
              <a:rPr lang="zh-CN" altLang="en-US" sz="5400" b="1" dirty="0">
                <a:solidFill>
                  <a:schemeClr val="tx2"/>
                </a:solidFill>
                <a:latin typeface="黑体" panose="02010609060101010101" pitchFamily="49" charset="-122"/>
                <a:ea typeface="黑体" panose="02010609060101010101" pitchFamily="49" charset="-122"/>
              </a:rPr>
              <a:t>李传森</a:t>
            </a:r>
            <a:endParaRPr lang="zh-CN" altLang="en-US" sz="5400" b="1" dirty="0">
              <a:solidFill>
                <a:schemeClr val="tx2"/>
              </a:solidFill>
              <a:latin typeface="黑体" panose="02010609060101010101" pitchFamily="49" charset="-122"/>
              <a:ea typeface="黑体" panose="02010609060101010101" pitchFamily="49" charset="-122"/>
            </a:endParaRPr>
          </a:p>
        </p:txBody>
      </p:sp>
      <p:sp>
        <p:nvSpPr>
          <p:cNvPr id="2" name="文本框 1"/>
          <p:cNvSpPr txBox="1"/>
          <p:nvPr/>
        </p:nvSpPr>
        <p:spPr>
          <a:xfrm>
            <a:off x="1663215" y="2284218"/>
            <a:ext cx="10832224" cy="923330"/>
          </a:xfrm>
          <a:prstGeom prst="rect">
            <a:avLst/>
          </a:prstGeom>
          <a:noFill/>
        </p:spPr>
        <p:txBody>
          <a:bodyPr wrap="square" rtlCol="0">
            <a:spAutoFit/>
          </a:bodyPr>
          <a:lstStyle/>
          <a:p>
            <a:r>
              <a:rPr lang="zh-CN" altLang="en-US" sz="5400" b="1" dirty="0">
                <a:solidFill>
                  <a:schemeClr val="tx2"/>
                </a:solidFill>
                <a:latin typeface="黑体" panose="02010609060101010101" pitchFamily="49" charset="-122"/>
                <a:ea typeface="黑体" panose="02010609060101010101" pitchFamily="49" charset="-122"/>
              </a:rPr>
              <a:t>中国第一颗原子弹爆炸取样英雄</a:t>
            </a:r>
            <a:endParaRPr lang="zh-CN" altLang="en-US" sz="5400" b="1" dirty="0">
              <a:solidFill>
                <a:schemeClr val="tx2"/>
              </a:solidFill>
              <a:latin typeface="黑体" panose="02010609060101010101" pitchFamily="49" charset="-122"/>
              <a:ea typeface="黑体" panose="02010609060101010101" pitchFamily="49" charset="-122"/>
            </a:endParaRPr>
          </a:p>
        </p:txBody>
      </p:sp>
      <p:cxnSp>
        <p:nvCxnSpPr>
          <p:cNvPr id="4" name="直接连接符 3"/>
          <p:cNvCxnSpPr/>
          <p:nvPr/>
        </p:nvCxnSpPr>
        <p:spPr>
          <a:xfrm>
            <a:off x="0" y="633838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35" presetClass="path" presetSubtype="0" accel="50000" decel="50000" fill="hold" nodeType="withEffect">
                                  <p:stCondLst>
                                    <p:cond delay="0"/>
                                  </p:stCondLst>
                                  <p:childTnLst>
                                    <p:animMotion origin="layout" path="M 0 4.44444E-6 L -0.41185 4.44444E-6 " pathEditMode="relative" rAng="0" ptsTypes="AA">
                                      <p:cBhvr>
                                        <p:cTn id="28" dur="1000" spd="-100000" fill="hold"/>
                                        <p:tgtEl>
                                          <p:spTgt spid="4"/>
                                        </p:tgtEl>
                                        <p:attrNameLst>
                                          <p:attrName>ppt_x</p:attrName>
                                          <p:attrName>ppt_y</p:attrName>
                                        </p:attrNameLst>
                                      </p:cBhvr>
                                      <p:rCtr x="-20599" y="0"/>
                                    </p:animMotion>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fade">
                                      <p:cBhvr>
                                        <p:cTn id="38" dur="1000"/>
                                        <p:tgtEl>
                                          <p:spTgt spid="3">
                                            <p:txEl>
                                              <p:pRg st="0" end="0"/>
                                            </p:txEl>
                                          </p:spTgt>
                                        </p:tgtEl>
                                      </p:cBhvr>
                                    </p:animEffect>
                                    <p:anim calcmode="lin" valueType="num">
                                      <p:cBhvr>
                                        <p:cTn id="3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6026313" cy="460375"/>
          </a:xfrm>
          <a:prstGeom prst="rect">
            <a:avLst/>
          </a:prstGeom>
        </p:spPr>
        <p:txBody>
          <a:bodyPr wrap="square">
            <a:spAutoFit/>
          </a:bodyPr>
          <a:lstStyle/>
          <a:p>
            <a:r>
              <a:rPr lang="zh-CN" altLang="en-US" sz="2400" b="1" dirty="0">
                <a:solidFill>
                  <a:srgbClr val="C00000"/>
                </a:solidFill>
                <a:latin typeface="字体视界-NEW魏碑体" panose="02010601030101010101" pitchFamily="2" charset="-122"/>
                <a:ea typeface="字体视界-NEW魏碑体" panose="02010601030101010101" pitchFamily="2" charset="-122"/>
              </a:rPr>
              <a:t>中国第一颗原子弹爆炸取样英雄</a:t>
            </a:r>
            <a:endParaRPr lang="zh-CN" altLang="en-US" sz="2400" b="1" dirty="0">
              <a:solidFill>
                <a:srgbClr val="C00000"/>
              </a:solidFill>
              <a:latin typeface="字体视界-NEW魏碑体" panose="02010601030101010101" pitchFamily="2" charset="-122"/>
              <a:ea typeface="字体视界-NEW魏碑体" panose="02010601030101010101" pitchFamily="2" charset="-122"/>
            </a:endParaRP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857442" y="1403889"/>
            <a:ext cx="1251585" cy="737235"/>
          </a:xfrm>
          <a:prstGeom prst="rect">
            <a:avLst/>
          </a:prstGeom>
        </p:spPr>
        <p:txBody>
          <a:bodyPr wrap="none">
            <a:spAutoFit/>
          </a:bodyPr>
          <a:lstStyle/>
          <a:p>
            <a:pPr defTabSz="1218565">
              <a:lnSpc>
                <a:spcPct val="150000"/>
              </a:lnSpc>
              <a:defRPr/>
            </a:pPr>
            <a:r>
              <a:rPr lang="zh-CN" altLang="en-US" sz="2800" b="1" dirty="0">
                <a:solidFill>
                  <a:srgbClr val="C00000"/>
                </a:solidFill>
                <a:latin typeface="微软雅黑" panose="020B0503020204020204" pitchFamily="34" charset="-122"/>
                <a:ea typeface="微软雅黑" panose="020B0503020204020204" pitchFamily="34" charset="-122"/>
              </a:rPr>
              <a:t>李传森</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Line 106"/>
          <p:cNvSpPr>
            <a:spLocks noChangeShapeType="1"/>
          </p:cNvSpPr>
          <p:nvPr/>
        </p:nvSpPr>
        <p:spPr bwMode="auto">
          <a:xfrm>
            <a:off x="2297508" y="1820412"/>
            <a:ext cx="3716606" cy="0"/>
          </a:xfrm>
          <a:prstGeom prst="line">
            <a:avLst/>
          </a:prstGeom>
          <a:noFill/>
          <a:ln w="19050" cap="flat">
            <a:solidFill>
              <a:srgbClr val="C00000"/>
            </a:solidFill>
            <a:prstDash val="solid"/>
            <a:miter lim="800000"/>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1177925" y="2078310"/>
            <a:ext cx="4918075" cy="3919309"/>
          </a:xfrm>
          <a:prstGeom prst="rect">
            <a:avLst/>
          </a:prstGeom>
        </p:spPr>
        <p:txBody>
          <a:bodyPr wrap="square" lIns="105571" tIns="52784" rIns="105571" bIns="52784">
            <a:spAutoFit/>
          </a:bodyPr>
          <a:lstStyle/>
          <a:p>
            <a:pPr>
              <a:lnSpc>
                <a:spcPct val="150000"/>
              </a:lnSpc>
              <a:defRPr/>
            </a:pPr>
            <a:r>
              <a:rPr lang="zh-CN" altLang="en-US" sz="1600" b="1" dirty="0">
                <a:solidFill>
                  <a:srgbClr val="E7E6E6">
                    <a:lumMod val="25000"/>
                  </a:srgbClr>
                </a:solidFill>
                <a:latin typeface="微软雅黑" panose="020B0503020204020204" pitchFamily="34" charset="-122"/>
                <a:ea typeface="微软雅黑" panose="020B0503020204020204" pitchFamily="34" charset="-122"/>
                <a:cs typeface="+mn-ea"/>
                <a:sym typeface="+mn-lt"/>
              </a:rPr>
              <a:t>       </a:t>
            </a:r>
            <a:r>
              <a:rPr lang="zh-CN" altLang="en-US" sz="2400" b="1" dirty="0">
                <a:solidFill>
                  <a:srgbClr val="E7E6E6">
                    <a:lumMod val="25000"/>
                  </a:srgbClr>
                </a:solidFill>
                <a:latin typeface="微软雅黑" panose="020B0503020204020204" pitchFamily="34" charset="-122"/>
                <a:ea typeface="微软雅黑" panose="020B0503020204020204" pitchFamily="34" charset="-122"/>
                <a:cs typeface="+mn-ea"/>
                <a:sym typeface="+mn-lt"/>
              </a:rPr>
              <a:t>李传森，男，是1964年中国原子弹爆炸事件的参与者，当年驾驶伊尔－12型飞机穿越蘑菇云，在吐鲁番成功着陆。曾任空军某部飞行大队副大队长。1964年，因完成原子弹爆炸蘑菇云取样任务荣立集体一等功。</a:t>
            </a:r>
            <a:endParaRPr lang="zh-CN" altLang="en-US" sz="24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0" name="Rectangle 11"/>
          <p:cNvSpPr>
            <a:spLocks noChangeArrowheads="1"/>
          </p:cNvSpPr>
          <p:nvPr/>
        </p:nvSpPr>
        <p:spPr bwMode="auto">
          <a:xfrm>
            <a:off x="857442" y="6257975"/>
            <a:ext cx="5339737" cy="246930"/>
          </a:xfrm>
          <a:prstGeom prst="roundRect">
            <a:avLst>
              <a:gd name="adj" fmla="val 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lnSpc>
                <a:spcPct val="150000"/>
              </a:lnSpc>
            </a:pPr>
            <a:endParaRPr lang="zh-CN" altLang="zh-CN" sz="3600" b="1" dirty="0">
              <a:solidFill>
                <a:prstClr val="white"/>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5" name="文本框 4"/>
          <p:cNvSpPr txBox="1"/>
          <p:nvPr/>
        </p:nvSpPr>
        <p:spPr>
          <a:xfrm>
            <a:off x="2297508" y="1451080"/>
            <a:ext cx="3646092" cy="369332"/>
          </a:xfrm>
          <a:prstGeom prst="rect">
            <a:avLst/>
          </a:prstGeom>
          <a:noFill/>
        </p:spPr>
        <p:txBody>
          <a:bodyPr wrap="square" rtlCol="0">
            <a:spAutoFit/>
          </a:bodyPr>
          <a:lstStyle/>
          <a:p>
            <a:r>
              <a:rPr lang="zh-CN" altLang="en-US" b="1" dirty="0">
                <a:solidFill>
                  <a:schemeClr val="accent1"/>
                </a:solidFill>
              </a:rPr>
              <a:t>（</a:t>
            </a:r>
            <a:r>
              <a:rPr lang="en-US" altLang="zh-CN" b="1" dirty="0">
                <a:solidFill>
                  <a:schemeClr val="accent1"/>
                </a:solidFill>
              </a:rPr>
              <a:t>1933</a:t>
            </a:r>
            <a:r>
              <a:rPr lang="zh-CN" altLang="en-US" b="1" dirty="0">
                <a:solidFill>
                  <a:schemeClr val="accent1"/>
                </a:solidFill>
              </a:rPr>
              <a:t>年</a:t>
            </a:r>
            <a:r>
              <a:rPr lang="en-US" altLang="zh-CN" b="1" dirty="0">
                <a:solidFill>
                  <a:schemeClr val="accent1"/>
                </a:solidFill>
              </a:rPr>
              <a:t>6</a:t>
            </a:r>
            <a:r>
              <a:rPr lang="zh-CN" altLang="en-US" b="1" dirty="0">
                <a:solidFill>
                  <a:schemeClr val="accent1"/>
                </a:solidFill>
              </a:rPr>
              <a:t>月</a:t>
            </a:r>
            <a:r>
              <a:rPr lang="en-US" altLang="zh-CN" b="1" dirty="0">
                <a:solidFill>
                  <a:schemeClr val="accent1"/>
                </a:solidFill>
              </a:rPr>
              <a:t>—2020</a:t>
            </a:r>
            <a:r>
              <a:rPr lang="zh-CN" altLang="en-US" b="1" dirty="0">
                <a:solidFill>
                  <a:schemeClr val="accent1"/>
                </a:solidFill>
              </a:rPr>
              <a:t>年</a:t>
            </a:r>
            <a:r>
              <a:rPr lang="en-US" altLang="zh-CN" b="1" dirty="0">
                <a:solidFill>
                  <a:schemeClr val="accent1"/>
                </a:solidFill>
              </a:rPr>
              <a:t>7</a:t>
            </a:r>
            <a:r>
              <a:rPr lang="zh-CN" altLang="en-US" b="1" dirty="0">
                <a:solidFill>
                  <a:schemeClr val="accent1"/>
                </a:solidFill>
              </a:rPr>
              <a:t>月</a:t>
            </a:r>
            <a:r>
              <a:rPr lang="en-US" altLang="zh-CN" b="1" dirty="0">
                <a:solidFill>
                  <a:schemeClr val="accent1"/>
                </a:solidFill>
              </a:rPr>
              <a:t>7</a:t>
            </a:r>
            <a:r>
              <a:rPr lang="zh-CN" altLang="en-US" b="1" dirty="0">
                <a:solidFill>
                  <a:schemeClr val="accent1"/>
                </a:solidFill>
              </a:rPr>
              <a:t>日）</a:t>
            </a:r>
            <a:endParaRPr lang="zh-CN" altLang="en-US" b="1" dirty="0">
              <a:solidFill>
                <a:schemeClr val="accent1"/>
              </a:solidFill>
            </a:endParaRPr>
          </a:p>
        </p:txBody>
      </p:sp>
      <p:pic>
        <p:nvPicPr>
          <p:cNvPr id="2" name="图片 1" descr="IMG_2126"/>
          <p:cNvPicPr>
            <a:picLocks noChangeAspect="1"/>
          </p:cNvPicPr>
          <p:nvPr/>
        </p:nvPicPr>
        <p:blipFill>
          <a:blip r:embed="rId2"/>
          <a:stretch>
            <a:fillRect/>
          </a:stretch>
        </p:blipFill>
        <p:spPr>
          <a:xfrm>
            <a:off x="6323965" y="1976120"/>
            <a:ext cx="5690235" cy="37934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00"/>
                                        <p:tgtEl>
                                          <p:spTgt spid="5"/>
                                        </p:tgtEl>
                                      </p:cBhvr>
                                    </p:animEffect>
                                  </p:childTnLst>
                                </p:cTn>
                              </p:par>
                            </p:childTnLst>
                          </p:cTn>
                        </p:par>
                        <p:par>
                          <p:cTn id="49" fill="hold">
                            <p:stCondLst>
                              <p:cond delay="2500"/>
                            </p:stCondLst>
                            <p:childTnLst>
                              <p:par>
                                <p:cTn id="50" presetID="22" presetClass="entr" presetSubtype="1"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500"/>
                                        <p:tgtEl>
                                          <p:spTgt spid="8"/>
                                        </p:tgtEl>
                                      </p:cBhvr>
                                    </p:animEffect>
                                  </p:childTnLst>
                                </p:cTn>
                              </p:par>
                            </p:childTnLst>
                          </p:cTn>
                        </p:par>
                        <p:par>
                          <p:cTn id="53" fill="hold">
                            <p:stCondLst>
                              <p:cond delay="30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p:bldP spid="7" grpId="0" animBg="1"/>
      <p:bldP spid="8" grpId="0"/>
      <p:bldP spid="10"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6035838" cy="829945"/>
          </a:xfrm>
          <a:prstGeom prst="rect">
            <a:avLst/>
          </a:prstGeom>
        </p:spPr>
        <p:txBody>
          <a:bodyPr wrap="square">
            <a:spAutoFit/>
          </a:bodyPr>
          <a:lstStyle/>
          <a:p>
            <a:r>
              <a:rPr lang="zh-CN" altLang="en-US" sz="2400" b="1" dirty="0">
                <a:solidFill>
                  <a:srgbClr val="C00000"/>
                </a:solidFill>
                <a:latin typeface="字体视界-NEW魏碑体" panose="02010601030101010101" pitchFamily="2" charset="-122"/>
                <a:ea typeface="字体视界-NEW魏碑体" panose="02010601030101010101" pitchFamily="2" charset="-122"/>
                <a:sym typeface="+mn-ea"/>
              </a:rPr>
              <a:t>中国第一颗原子弹爆炸事件参与者</a:t>
            </a:r>
            <a:endParaRPr lang="zh-CN" altLang="en-US" sz="2400" b="1" dirty="0">
              <a:solidFill>
                <a:srgbClr val="C00000"/>
              </a:solidFill>
              <a:latin typeface="字体视界-NEW魏碑体" panose="02010601030101010101" pitchFamily="2" charset="-122"/>
              <a:ea typeface="字体视界-NEW魏碑体" panose="02010601030101010101" pitchFamily="2" charset="-122"/>
            </a:endParaRPr>
          </a:p>
          <a:p>
            <a:endPar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endParaRP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5"/>
          <p:cNvGrpSpPr/>
          <p:nvPr/>
        </p:nvGrpSpPr>
        <p:grpSpPr>
          <a:xfrm>
            <a:off x="5112237" y="1206382"/>
            <a:ext cx="6723664" cy="5405195"/>
            <a:chOff x="5562324" y="1302662"/>
            <a:chExt cx="6705784" cy="5120048"/>
          </a:xfrm>
        </p:grpSpPr>
        <p:sp>
          <p:nvSpPr>
            <p:cNvPr id="7" name="矩形 6"/>
            <p:cNvSpPr/>
            <p:nvPr/>
          </p:nvSpPr>
          <p:spPr>
            <a:xfrm>
              <a:off x="5562324" y="1302662"/>
              <a:ext cx="6705784" cy="5120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0D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714815" y="1429718"/>
              <a:ext cx="6400800" cy="4922593"/>
            </a:xfrm>
            <a:prstGeom prst="rect">
              <a:avLst/>
            </a:prstGeom>
            <a:noFill/>
          </p:spPr>
          <p:txBody>
            <a:bodyPr wrap="square" rtlCol="0">
              <a:spAutoFit/>
            </a:bodyPr>
            <a:lstStyle/>
            <a:p>
              <a:pPr>
                <a:lnSpc>
                  <a:spcPts val="2500"/>
                </a:lnSpc>
              </a:pPr>
              <a:r>
                <a:rPr lang="zh-CN" altLang="en-US" b="1" dirty="0">
                  <a:solidFill>
                    <a:schemeClr val="bg1"/>
                  </a:solidFill>
                  <a:latin typeface="微软雅黑" panose="020B0503020204020204" pitchFamily="34" charset="-122"/>
                  <a:ea typeface="微软雅黑" panose="020B0503020204020204" pitchFamily="34" charset="-122"/>
                </a:rPr>
                <a:t>       伊尔－12型飞机在吐鲁番成功着陆，李传森下了飞机，立即脱下防毒面具和身上的衣服。整个飞机都被污染，地面上的化学部队测量，仪器一下子就顶满格。第二天他们被送往位于马兰的21基地里的医院，住院疗养一个多月。没想到的是，原来头发很黑的李传森等6人，住进医院后就开始掉头发。10多天之后头发就掉光了，吃了3个月的药，又长出了新头发，但全都是白的。从当年的37岁，李传森没见过自己的黑头发。当时医院化验，查出他们6个人精液死了75%，导致李传森几乎不能生育。1964年，戈壁滩上那朵巨大的绚丽的蘑菇云，改写了中国的历史。</a:t>
              </a:r>
              <a:endParaRPr lang="zh-CN" altLang="en-US" b="1" dirty="0">
                <a:solidFill>
                  <a:schemeClr val="bg1"/>
                </a:solidFill>
                <a:latin typeface="微软雅黑" panose="020B0503020204020204" pitchFamily="34" charset="-122"/>
                <a:ea typeface="微软雅黑" panose="020B0503020204020204" pitchFamily="34" charset="-122"/>
              </a:endParaRPr>
            </a:p>
            <a:p>
              <a:pPr>
                <a:lnSpc>
                  <a:spcPts val="2500"/>
                </a:lnSpc>
              </a:pPr>
              <a:r>
                <a:rPr lang="zh-CN" altLang="en-US" b="1" dirty="0">
                  <a:solidFill>
                    <a:schemeClr val="bg1"/>
                  </a:solidFill>
                  <a:latin typeface="微软雅黑" panose="020B0503020204020204" pitchFamily="34" charset="-122"/>
                  <a:ea typeface="微软雅黑" panose="020B0503020204020204" pitchFamily="34" charset="-122"/>
                </a:rPr>
                <a:t>       此后漫长的40多年里，那朵充满毒气的蘑菇云，也改变了李传森的身体和家庭，唯一不能改变的是他的意志和忠心。王老太太在李传森回忆的过程中，眼泪多次流下来，见到李传森的歉意，笑着表示，穿越蘑菇云，李传森整整瞒了王金花40年。3年前这个国家机密解密之后，才知道他就是穿越蘑菇云的飞行英雄。</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3" name="图片 2" descr="551669802362_.pic"/>
          <p:cNvPicPr>
            <a:picLocks noChangeAspect="1"/>
          </p:cNvPicPr>
          <p:nvPr/>
        </p:nvPicPr>
        <p:blipFill>
          <a:blip r:embed="rId2"/>
          <a:stretch>
            <a:fillRect/>
          </a:stretch>
        </p:blipFill>
        <p:spPr>
          <a:xfrm>
            <a:off x="954405" y="1253499"/>
            <a:ext cx="3442335" cy="511937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79167E-6 -3.7037E-6 L -0.30274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7"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screen"/>
          <a:stretch>
            <a:fillRect/>
          </a:stretch>
        </p:blipFill>
        <p:spPr>
          <a:xfrm>
            <a:off x="5584167" y="246423"/>
            <a:ext cx="6607834" cy="1087077"/>
          </a:xfrm>
          <a:prstGeom prst="rect">
            <a:avLst/>
          </a:prstGeom>
        </p:spPr>
      </p:pic>
      <p:sp>
        <p:nvSpPr>
          <p:cNvPr id="28" name="Freeform 29"/>
          <p:cNvSpPr/>
          <p:nvPr/>
        </p:nvSpPr>
        <p:spPr bwMode="auto">
          <a:xfrm>
            <a:off x="1101268" y="455265"/>
            <a:ext cx="2099132" cy="189423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FF0000"/>
              </a:solidFill>
              <a:cs typeface="+mn-ea"/>
              <a:sym typeface="+mn-lt"/>
            </a:endParaRPr>
          </a:p>
        </p:txBody>
      </p:sp>
      <p:sp>
        <p:nvSpPr>
          <p:cNvPr id="3" name="文本框 2"/>
          <p:cNvSpPr txBox="1"/>
          <p:nvPr/>
        </p:nvSpPr>
        <p:spPr>
          <a:xfrm>
            <a:off x="2382092" y="2963718"/>
            <a:ext cx="7808192" cy="1200329"/>
          </a:xfrm>
          <a:prstGeom prst="rect">
            <a:avLst/>
          </a:prstGeom>
          <a:noFill/>
        </p:spPr>
        <p:txBody>
          <a:bodyPr wrap="square" rtlCol="0">
            <a:spAutoFit/>
          </a:bodyPr>
          <a:lstStyle/>
          <a:p>
            <a:pPr algn="ctr"/>
            <a:r>
              <a:rPr lang="zh-CN" altLang="en-US" sz="7200" b="1" dirty="0">
                <a:solidFill>
                  <a:schemeClr val="tx2"/>
                </a:solidFill>
                <a:latin typeface="黑体" panose="02010609060101010101" pitchFamily="49" charset="-122"/>
                <a:ea typeface="黑体" panose="02010609060101010101" pitchFamily="49" charset="-122"/>
              </a:rPr>
              <a:t>“两弹一星”精神</a:t>
            </a:r>
            <a:endParaRPr lang="zh-CN" altLang="en-US" sz="7200" b="1" dirty="0">
              <a:solidFill>
                <a:schemeClr val="tx2"/>
              </a:solidFill>
              <a:latin typeface="黑体" panose="02010609060101010101" pitchFamily="49" charset="-122"/>
              <a:ea typeface="黑体" panose="02010609060101010101" pitchFamily="49" charset="-122"/>
            </a:endParaRPr>
          </a:p>
        </p:txBody>
      </p:sp>
      <p:cxnSp>
        <p:nvCxnSpPr>
          <p:cNvPr id="2" name="直接连接符 1"/>
          <p:cNvCxnSpPr/>
          <p:nvPr/>
        </p:nvCxnSpPr>
        <p:spPr>
          <a:xfrm>
            <a:off x="0" y="633838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3.54167E-6 3.7037E-6 L 0.18997 3.7037E-6 " pathEditMode="relative" rAng="0" ptsTypes="AA">
                                      <p:cBhvr>
                                        <p:cTn id="11" dur="1000" spd="-100000" fill="hold"/>
                                        <p:tgtEl>
                                          <p:spTgt spid="25"/>
                                        </p:tgtEl>
                                        <p:attrNameLst>
                                          <p:attrName>ppt_x</p:attrName>
                                          <p:attrName>ppt_y</p:attrName>
                                        </p:attrNameLst>
                                      </p:cBhvr>
                                      <p:rCtr x="9492"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35" presetClass="path" presetSubtype="0" accel="50000" decel="50000" fill="hold" nodeType="withEffect">
                                  <p:stCondLst>
                                    <p:cond delay="0"/>
                                  </p:stCondLst>
                                  <p:childTnLst>
                                    <p:animMotion origin="layout" path="M 0 4.44444E-6 L -0.41185 4.44444E-6 " pathEditMode="relative" rAng="0" ptsTypes="AA">
                                      <p:cBhvr>
                                        <p:cTn id="28" dur="1000" spd="-100000" fill="hold"/>
                                        <p:tgtEl>
                                          <p:spTgt spid="2"/>
                                        </p:tgtEl>
                                        <p:attrNameLst>
                                          <p:attrName>ppt_x</p:attrName>
                                          <p:attrName>ppt_y</p:attrName>
                                        </p:attrNameLst>
                                      </p:cBhvr>
                                      <p:rCtr x="-20599" y="0"/>
                                    </p:animMotion>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603583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“两弹一星”精神</a:t>
            </a:r>
            <a:endPar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endParaRP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5"/>
          <p:cNvGrpSpPr/>
          <p:nvPr/>
        </p:nvGrpSpPr>
        <p:grpSpPr>
          <a:xfrm>
            <a:off x="4929467" y="1400198"/>
            <a:ext cx="6510887" cy="5385305"/>
            <a:chOff x="5714816" y="1435227"/>
            <a:chExt cx="6705784" cy="5450355"/>
          </a:xfrm>
        </p:grpSpPr>
        <p:sp>
          <p:nvSpPr>
            <p:cNvPr id="7" name="矩形 6"/>
            <p:cNvSpPr/>
            <p:nvPr/>
          </p:nvSpPr>
          <p:spPr>
            <a:xfrm>
              <a:off x="5714816" y="1435227"/>
              <a:ext cx="6705784" cy="5120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0D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714816" y="1688838"/>
              <a:ext cx="6705784" cy="5196744"/>
            </a:xfrm>
            <a:prstGeom prst="rect">
              <a:avLst/>
            </a:prstGeom>
            <a:noFill/>
          </p:spPr>
          <p:txBody>
            <a:bodyPr wrap="square" rtlCol="0">
              <a:spAutoFit/>
            </a:bodyPr>
            <a:lstStyle/>
            <a:p>
              <a:pPr>
                <a:lnSpc>
                  <a:spcPts val="2500"/>
                </a:lnSpc>
              </a:pPr>
              <a:r>
                <a:rPr lang="zh-CN" altLang="en-US" b="1" i="0" dirty="0">
                  <a:solidFill>
                    <a:schemeClr val="bg1"/>
                  </a:solidFill>
                  <a:effectLst/>
                  <a:latin typeface="黑体" panose="02010609060101010101" pitchFamily="49" charset="-122"/>
                  <a:ea typeface="黑体" panose="02010609060101010101" pitchFamily="49" charset="-122"/>
                </a:rPr>
                <a:t>    </a:t>
              </a:r>
              <a:r>
                <a:rPr lang="zh-CN" altLang="en-US" sz="2400" b="1" i="0" dirty="0">
                  <a:solidFill>
                    <a:schemeClr val="bg1"/>
                  </a:solidFill>
                  <a:effectLst/>
                  <a:latin typeface="黑体" panose="02010609060101010101" pitchFamily="49" charset="-122"/>
                  <a:ea typeface="黑体" panose="02010609060101010101" pitchFamily="49" charset="-122"/>
                </a:rPr>
                <a:t>在那火热的建设年代，钱学森、钱三强、邓稼先等一大批科研工作者隐姓埋名舍小家为大家，默默扎根于戈壁为祖国奉献了自己的青春甚至生命，创造了“两弹一星”的奇迹。</a:t>
              </a:r>
              <a:endParaRPr lang="en-US" altLang="zh-CN" sz="2400" b="1" i="0" dirty="0">
                <a:solidFill>
                  <a:schemeClr val="bg1"/>
                </a:solidFill>
                <a:effectLst/>
                <a:latin typeface="黑体" panose="02010609060101010101" pitchFamily="49" charset="-122"/>
                <a:ea typeface="黑体" panose="02010609060101010101" pitchFamily="49" charset="-122"/>
              </a:endParaRPr>
            </a:p>
            <a:p>
              <a:pPr>
                <a:lnSpc>
                  <a:spcPts val="2500"/>
                </a:lnSpc>
              </a:pPr>
              <a:r>
                <a:rPr lang="en-US" altLang="zh-CN" sz="2400" b="1" dirty="0">
                  <a:solidFill>
                    <a:schemeClr val="bg1"/>
                  </a:solidFill>
                  <a:latin typeface="黑体" panose="02010609060101010101" pitchFamily="49" charset="-122"/>
                  <a:ea typeface="黑体" panose="02010609060101010101" pitchFamily="49" charset="-122"/>
                </a:rPr>
                <a:t>    </a:t>
              </a:r>
              <a:r>
                <a:rPr lang="en-US" altLang="zh-CN" sz="2400" b="1" i="0" dirty="0">
                  <a:solidFill>
                    <a:schemeClr val="bg1"/>
                  </a:solidFill>
                  <a:effectLst/>
                  <a:latin typeface="黑体" panose="02010609060101010101" pitchFamily="49" charset="-122"/>
                  <a:ea typeface="黑体" panose="02010609060101010101" pitchFamily="49" charset="-122"/>
                </a:rPr>
                <a:t>1999</a:t>
              </a:r>
              <a:r>
                <a:rPr lang="zh-CN" altLang="en-US" sz="2400" b="1" i="0" dirty="0">
                  <a:solidFill>
                    <a:schemeClr val="bg1"/>
                  </a:solidFill>
                  <a:effectLst/>
                  <a:latin typeface="黑体" panose="02010609060101010101" pitchFamily="49" charset="-122"/>
                  <a:ea typeface="黑体" panose="02010609060101010101" pitchFamily="49" charset="-122"/>
                </a:rPr>
                <a:t>年</a:t>
              </a:r>
              <a:r>
                <a:rPr lang="en-US" altLang="zh-CN" sz="2400" b="1" i="0" dirty="0">
                  <a:solidFill>
                    <a:schemeClr val="bg1"/>
                  </a:solidFill>
                  <a:effectLst/>
                  <a:latin typeface="黑体" panose="02010609060101010101" pitchFamily="49" charset="-122"/>
                  <a:ea typeface="黑体" panose="02010609060101010101" pitchFamily="49" charset="-122"/>
                </a:rPr>
                <a:t>9</a:t>
              </a:r>
              <a:r>
                <a:rPr lang="zh-CN" altLang="en-US" sz="2400" b="1" i="0" dirty="0">
                  <a:solidFill>
                    <a:schemeClr val="bg1"/>
                  </a:solidFill>
                  <a:effectLst/>
                  <a:latin typeface="黑体" panose="02010609060101010101" pitchFamily="49" charset="-122"/>
                  <a:ea typeface="黑体" panose="02010609060101010101" pitchFamily="49" charset="-122"/>
                </a:rPr>
                <a:t>月</a:t>
              </a:r>
              <a:r>
                <a:rPr lang="en-US" altLang="zh-CN" sz="2400" b="1" i="0" dirty="0">
                  <a:solidFill>
                    <a:schemeClr val="bg1"/>
                  </a:solidFill>
                  <a:effectLst/>
                  <a:latin typeface="黑体" panose="02010609060101010101" pitchFamily="49" charset="-122"/>
                  <a:ea typeface="黑体" panose="02010609060101010101" pitchFamily="49" charset="-122"/>
                </a:rPr>
                <a:t>18</a:t>
              </a:r>
              <a:r>
                <a:rPr lang="zh-CN" altLang="en-US" sz="2400" b="1" i="0" dirty="0">
                  <a:solidFill>
                    <a:schemeClr val="bg1"/>
                  </a:solidFill>
                  <a:effectLst/>
                  <a:latin typeface="黑体" panose="02010609060101010101" pitchFamily="49" charset="-122"/>
                  <a:ea typeface="黑体" panose="02010609060101010101" pitchFamily="49" charset="-122"/>
                </a:rPr>
                <a:t>日，</a:t>
              </a:r>
              <a:r>
                <a:rPr lang="zh-CN" altLang="en-US" sz="2400" b="1" i="0" u="none" strike="noStrike" dirty="0">
                  <a:solidFill>
                    <a:schemeClr val="bg1"/>
                  </a:solidFill>
                  <a:effectLst/>
                  <a:latin typeface="黑体" panose="02010609060101010101" pitchFamily="49" charset="-122"/>
                  <a:ea typeface="黑体" panose="02010609060101010101" pitchFamily="49" charset="-122"/>
                  <a:hlinkClick r:id="rId2"/>
                </a:rPr>
                <a:t>江泽民</a:t>
              </a:r>
              <a:r>
                <a:rPr lang="zh-CN" altLang="en-US" sz="2400" b="1" i="0" dirty="0">
                  <a:solidFill>
                    <a:schemeClr val="bg1"/>
                  </a:solidFill>
                  <a:effectLst/>
                  <a:latin typeface="黑体" panose="02010609060101010101" pitchFamily="49" charset="-122"/>
                  <a:ea typeface="黑体" panose="02010609060101010101" pitchFamily="49" charset="-122"/>
                </a:rPr>
                <a:t>同志在表彰为研制“两弹一星”作出突出贡献的科技专家大会上发表讲话，将“两弹一星精神”概括为“热爱祖国、无私奉献，自力更生、艰苦奋斗，大力协同、勇于登攀”二十四个字</a:t>
              </a:r>
              <a:r>
                <a:rPr lang="zh-CN" altLang="en-US" sz="2400" b="1" i="0" dirty="0">
                  <a:solidFill>
                    <a:schemeClr val="bg1"/>
                  </a:solidFill>
                  <a:effectLst/>
                  <a:latin typeface="Helvetica Neue"/>
                  <a:ea typeface="黑体" panose="02010609060101010101" pitchFamily="49" charset="-122"/>
                </a:rPr>
                <a:t>。</a:t>
              </a:r>
              <a:endParaRPr lang="en-US" altLang="zh-CN" sz="2400" b="0" i="0" dirty="0">
                <a:solidFill>
                  <a:srgbClr val="333333"/>
                </a:solidFill>
                <a:effectLst/>
                <a:latin typeface="Helvetica Neue"/>
              </a:endParaRPr>
            </a:p>
            <a:p>
              <a:pPr>
                <a:lnSpc>
                  <a:spcPts val="2500"/>
                </a:lnSpc>
              </a:pPr>
              <a:r>
                <a:rPr lang="en-US"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   “</a:t>
              </a:r>
              <a:r>
                <a:rPr lang="zh-CN"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两弹一星</a:t>
              </a:r>
              <a:r>
                <a:rPr lang="en-US"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a:t>
              </a:r>
              <a:r>
                <a:rPr lang="zh-CN"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精神，生动体现了中国人民自立自强、在举国体制下集中力量从事科技研发并创造奇迹的态度与过程，其组合元素为</a:t>
              </a:r>
              <a:r>
                <a:rPr lang="en-US"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a:t>
              </a:r>
              <a:r>
                <a:rPr lang="zh-CN"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爱国主义</a:t>
              </a:r>
              <a:r>
                <a:rPr lang="en-US"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a:t>
              </a:r>
              <a:r>
                <a:rPr lang="zh-CN"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集体主义</a:t>
              </a:r>
              <a:r>
                <a:rPr lang="en-US"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a:t>
              </a:r>
              <a:r>
                <a:rPr lang="zh-CN"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社会主义</a:t>
              </a:r>
              <a:r>
                <a:rPr lang="en-US"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a:t>
              </a:r>
              <a:r>
                <a:rPr lang="zh-CN"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与</a:t>
              </a:r>
              <a:r>
                <a:rPr lang="en-US"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a:t>
              </a:r>
              <a:r>
                <a:rPr lang="zh-CN"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科学精神</a:t>
              </a:r>
              <a:r>
                <a:rPr lang="en-US"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a:t>
              </a:r>
              <a:r>
                <a:rPr lang="zh-CN"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科技创新</a:t>
              </a:r>
              <a:r>
                <a:rPr lang="en-US"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a:t>
              </a:r>
              <a:r>
                <a:rPr lang="zh-CN"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等，鼓舞人心，催人奋进。</a:t>
              </a:r>
              <a:endParaRPr lang="zh-CN"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endParaRPr>
            </a:p>
            <a:p>
              <a:pPr>
                <a:lnSpc>
                  <a:spcPts val="2500"/>
                </a:lnSpc>
              </a:pP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646" y="1400199"/>
            <a:ext cx="3381637" cy="50589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79167E-6 -3.7037E-6 L -0.30274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7"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0085" y="2053903"/>
            <a:ext cx="11271828" cy="463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1" cstate="screen"/>
          <a:stretch>
            <a:fillRect/>
          </a:stretch>
        </p:blipFill>
        <p:spPr>
          <a:xfrm>
            <a:off x="8088923" y="246423"/>
            <a:ext cx="4103077" cy="675011"/>
          </a:xfrm>
          <a:prstGeom prst="rect">
            <a:avLst/>
          </a:prstGeom>
        </p:spPr>
      </p:pic>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 name="文本框 2"/>
          <p:cNvSpPr txBox="1"/>
          <p:nvPr/>
        </p:nvSpPr>
        <p:spPr>
          <a:xfrm>
            <a:off x="674377" y="2053902"/>
            <a:ext cx="10935854" cy="5355312"/>
          </a:xfrm>
          <a:prstGeom prst="rect">
            <a:avLst/>
          </a:prstGeom>
          <a:noFill/>
        </p:spPr>
        <p:txBody>
          <a:bodyPr wrap="square" rtlCol="0">
            <a:spAutoFit/>
          </a:bodyPr>
          <a:lstStyle/>
          <a:p>
            <a:r>
              <a:rPr lang="en-US" altLang="zh-CN" sz="20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 </a:t>
            </a:r>
            <a:r>
              <a:rPr lang="zh-CN" altLang="en-US" sz="2000" b="1" kern="100" dirty="0">
                <a:solidFill>
                  <a:schemeClr val="bg1"/>
                </a:solidFill>
                <a:latin typeface="黑体" panose="02010609060101010101" pitchFamily="49" charset="-122"/>
                <a:ea typeface="黑体" panose="02010609060101010101" pitchFamily="49" charset="-122"/>
                <a:cs typeface="Arial" panose="020B0604020202020204" pitchFamily="34" charset="0"/>
              </a:rPr>
              <a:t>   </a:t>
            </a:r>
            <a:r>
              <a:rPr lang="zh-CN"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新时代新征程，我们要继续传承弘扬和大力践行</a:t>
            </a:r>
            <a:r>
              <a:rPr lang="en-US"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a:t>
            </a:r>
            <a:r>
              <a:rPr lang="zh-CN"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两弹一星</a:t>
            </a:r>
            <a:r>
              <a:rPr lang="en-US"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a:t>
            </a:r>
            <a:r>
              <a:rPr lang="zh-CN"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精神。一是要传承弘扬爱国奉献精神。要学习科学家胸怀祖国、服务人民的爱国精神和淡泊名利、潜心研究的奉献精神。要把强烈的爱国之情、报国之志、卫国之举、强国之行融入中华民族伟大复兴的神圣伟业中，自觉把个人的理想和志向同国家的前途和需要紧密结合起来，以身许国，到国家最需要的地方去建功立业。二是要传承弘扬自强创业精神。要学习科学家追求真理、严谨治学的求实精神和自强不息、艰苦奋斗的创业精神。要自立自强、知难而进，主动担当、积极作为，不怕苦、不怕累、不畏难、不气馁，不断提升自主创新能力，勇于突破关键核心技术，创造无愧于新时代的辉煌篇章。三是要传承弘扬协同创新精神。要学习科学家集智攻关、团结协作的协同精神和勇攀高峰、敢为人先的创新精神。要像航天人那样，瞄准目标、持续发力，团结协作、集智攻关，在不断攻坚克难、接力攀登科技高峰中建成创新型国家，为实现中华民族伟大复兴而贡献力量</a:t>
            </a:r>
            <a:r>
              <a:rPr lang="en-US"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rPr>
              <a:t>!</a:t>
            </a:r>
            <a:endParaRPr lang="zh-CN" altLang="zh-CN" sz="2400" b="1" kern="100" dirty="0">
              <a:solidFill>
                <a:schemeClr val="bg1"/>
              </a:solidFill>
              <a:effectLst/>
              <a:latin typeface="黑体" panose="02010609060101010101" pitchFamily="49" charset="-122"/>
              <a:ea typeface="黑体" panose="02010609060101010101" pitchFamily="49" charset="-122"/>
              <a:cs typeface="Arial" panose="020B0604020202020204" pitchFamily="34" charset="0"/>
            </a:endParaRPr>
          </a:p>
          <a:p>
            <a:pPr algn="ctr"/>
            <a:endParaRPr lang="zh-CN" altLang="en-US" sz="5400" b="1" dirty="0">
              <a:solidFill>
                <a:schemeClr val="bg1"/>
              </a:solidFill>
              <a:latin typeface="黑体" panose="02010609060101010101" pitchFamily="49" charset="-122"/>
              <a:ea typeface="黑体" panose="02010609060101010101" pitchFamily="49" charset="-122"/>
            </a:endParaRPr>
          </a:p>
        </p:txBody>
      </p:sp>
      <p:sp>
        <p:nvSpPr>
          <p:cNvPr id="4" name="文本框 3"/>
          <p:cNvSpPr txBox="1"/>
          <p:nvPr/>
        </p:nvSpPr>
        <p:spPr>
          <a:xfrm>
            <a:off x="2556163" y="1248363"/>
            <a:ext cx="7079673" cy="707886"/>
          </a:xfrm>
          <a:prstGeom prst="rect">
            <a:avLst/>
          </a:prstGeom>
          <a:noFill/>
        </p:spPr>
        <p:txBody>
          <a:bodyPr wrap="square" rtlCol="0">
            <a:spAutoFit/>
          </a:bodyPr>
          <a:lstStyle/>
          <a:p>
            <a:pPr algn="ctr"/>
            <a:r>
              <a:rPr lang="zh-CN" altLang="en-US" sz="4000" b="1" dirty="0">
                <a:solidFill>
                  <a:schemeClr val="tx2"/>
                </a:solidFill>
                <a:latin typeface="黑体" panose="02010609060101010101" pitchFamily="49" charset="-122"/>
                <a:ea typeface="黑体" panose="02010609060101010101" pitchFamily="49" charset="-122"/>
              </a:rPr>
              <a:t>传承弘扬“两弹一星”精神</a:t>
            </a:r>
            <a:endParaRPr lang="zh-CN" altLang="en-US" sz="4000" b="1" dirty="0">
              <a:solidFill>
                <a:schemeClr val="tx2"/>
              </a:solidFill>
              <a:latin typeface="黑体" panose="02010609060101010101" pitchFamily="49" charset="-122"/>
              <a:ea typeface="黑体" panose="02010609060101010101" pitchFamily="49" charset="-122"/>
            </a:endParaRPr>
          </a:p>
        </p:txBody>
      </p:sp>
      <p:cxnSp>
        <p:nvCxnSpPr>
          <p:cNvPr id="6" name="直接连接符 5"/>
          <p:cNvCxnSpPr/>
          <p:nvPr/>
        </p:nvCxnSpPr>
        <p:spPr>
          <a:xfrm>
            <a:off x="0" y="921434"/>
            <a:ext cx="12192000" cy="0"/>
          </a:xfrm>
          <a:prstGeom prst="line">
            <a:avLst/>
          </a:prstGeom>
          <a:ln>
            <a:solidFill>
              <a:schemeClr val="accent1"/>
            </a:solidFill>
          </a:ln>
        </p:spPr>
        <p:style>
          <a:lnRef idx="3">
            <a:schemeClr val="accent6"/>
          </a:lnRef>
          <a:fillRef idx="0">
            <a:schemeClr val="accent6"/>
          </a:fillRef>
          <a:effectRef idx="2">
            <a:schemeClr val="accent6"/>
          </a:effectRef>
          <a:fontRef idx="minor">
            <a:schemeClr val="tx1"/>
          </a:fontRef>
        </p:style>
      </p:cxnSp>
      <p:sp>
        <p:nvSpPr>
          <p:cNvPr id="7" name="文本框 6"/>
          <p:cNvSpPr txBox="1"/>
          <p:nvPr/>
        </p:nvSpPr>
        <p:spPr>
          <a:xfrm>
            <a:off x="1060287" y="246423"/>
            <a:ext cx="2659702" cy="461665"/>
          </a:xfrm>
          <a:prstGeom prst="rect">
            <a:avLst/>
          </a:prstGeom>
          <a:noFill/>
        </p:spPr>
        <p:txBody>
          <a:bodyPr wrap="none" rtlCol="0">
            <a:spAutoFit/>
          </a:bodyPr>
          <a:lstStyle/>
          <a:p>
            <a:r>
              <a:rPr lang="zh-CN" altLang="en-US" sz="2400" b="1" dirty="0">
                <a:solidFill>
                  <a:schemeClr val="tx2"/>
                </a:solidFill>
                <a:latin typeface="字体视界-NEW魏碑体"/>
                <a:ea typeface="黑体" panose="02010609060101010101" pitchFamily="49" charset="-122"/>
              </a:rPr>
              <a:t>“两弹一星”精神</a:t>
            </a:r>
            <a:endParaRPr lang="zh-CN" altLang="en-US" sz="2400" b="1" dirty="0">
              <a:solidFill>
                <a:schemeClr val="tx2"/>
              </a:solidFill>
              <a:latin typeface="字体视界-NEW魏碑体"/>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par>
                                <p:cTn id="22" presetID="22" presetClass="entr" presetSubtype="4" fill="hold" grpId="0" nodeType="withEffect">
                                  <p:stCondLst>
                                    <p:cond delay="40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28" grpId="1" animBg="1"/>
      <p:bldP spid="28" grpId="2" animBg="1"/>
      <p:bldP spid="3" grpId="0"/>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screen"/>
          <a:stretch>
            <a:fillRect/>
          </a:stretch>
        </p:blipFill>
        <p:spPr>
          <a:xfrm>
            <a:off x="8088923" y="246423"/>
            <a:ext cx="4103077" cy="675011"/>
          </a:xfrm>
          <a:prstGeom prst="rect">
            <a:avLst/>
          </a:prstGeom>
        </p:spPr>
      </p:pic>
      <p:sp>
        <p:nvSpPr>
          <p:cNvPr id="28" name="Freeform 29"/>
          <p:cNvSpPr/>
          <p:nvPr/>
        </p:nvSpPr>
        <p:spPr bwMode="auto">
          <a:xfrm>
            <a:off x="809168" y="231402"/>
            <a:ext cx="2353132" cy="205933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 name="文本框 2"/>
          <p:cNvSpPr txBox="1"/>
          <p:nvPr/>
        </p:nvSpPr>
        <p:spPr>
          <a:xfrm>
            <a:off x="2933700" y="2570018"/>
            <a:ext cx="6324600" cy="1200329"/>
          </a:xfrm>
          <a:prstGeom prst="rect">
            <a:avLst/>
          </a:prstGeom>
          <a:noFill/>
        </p:spPr>
        <p:txBody>
          <a:bodyPr wrap="square" rtlCol="0">
            <a:spAutoFit/>
          </a:bodyPr>
          <a:lstStyle/>
          <a:p>
            <a:pPr algn="ctr"/>
            <a:r>
              <a:rPr lang="zh-CN" altLang="en-US" sz="7200" b="1" dirty="0">
                <a:solidFill>
                  <a:schemeClr val="tx2"/>
                </a:solidFill>
                <a:latin typeface="黑体" panose="02010609060101010101" pitchFamily="49" charset="-122"/>
                <a:ea typeface="黑体" panose="02010609060101010101" pitchFamily="49" charset="-122"/>
              </a:rPr>
              <a:t>感谢聆听</a:t>
            </a:r>
            <a:endParaRPr lang="zh-CN" altLang="en-US" sz="7200" b="1" dirty="0">
              <a:solidFill>
                <a:schemeClr val="tx2"/>
              </a:solidFill>
              <a:latin typeface="黑体" panose="02010609060101010101" pitchFamily="49" charset="-122"/>
              <a:ea typeface="黑体" panose="02010609060101010101" pitchFamily="49" charset="-122"/>
            </a:endParaRPr>
          </a:p>
        </p:txBody>
      </p:sp>
      <p:cxnSp>
        <p:nvCxnSpPr>
          <p:cNvPr id="2" name="直接连接符 1"/>
          <p:cNvCxnSpPr/>
          <p:nvPr/>
        </p:nvCxnSpPr>
        <p:spPr>
          <a:xfrm>
            <a:off x="0" y="633838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35" presetClass="path" presetSubtype="0" accel="50000" decel="50000" fill="hold" nodeType="withEffect">
                                  <p:stCondLst>
                                    <p:cond delay="0"/>
                                  </p:stCondLst>
                                  <p:childTnLst>
                                    <p:animMotion origin="layout" path="M 0 4.44444E-6 L -0.41185 4.44444E-6 " pathEditMode="relative" rAng="0" ptsTypes="AA">
                                      <p:cBhvr>
                                        <p:cTn id="28" dur="1000" spd="-100000" fill="hold"/>
                                        <p:tgtEl>
                                          <p:spTgt spid="2"/>
                                        </p:tgtEl>
                                        <p:attrNameLst>
                                          <p:attrName>ppt_x</p:attrName>
                                          <p:attrName>ppt_y</p:attrName>
                                        </p:attrNameLst>
                                      </p:cBhvr>
                                      <p:rCtr x="-20599" y="0"/>
                                    </p:animMotion>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85159" y="221766"/>
            <a:ext cx="6035838" cy="646331"/>
          </a:xfrm>
          <a:prstGeom prst="rect">
            <a:avLst/>
          </a:prstGeom>
        </p:spPr>
        <p:txBody>
          <a:bodyPr wrap="square">
            <a:spAutoFit/>
          </a:bodyPr>
          <a:lstStyle/>
          <a:p>
            <a:r>
              <a:rPr lang="zh-CN" altLang="en-US" sz="3600" b="1" dirty="0">
                <a:solidFill>
                  <a:schemeClr val="accent1"/>
                </a:solidFill>
                <a:latin typeface="字体视界-NEW魏碑体" panose="02010601030101010101" pitchFamily="2" charset="-122"/>
                <a:ea typeface="字体视界-NEW魏碑体" panose="02010601030101010101" pitchFamily="2" charset="-122"/>
                <a:cs typeface="+mn-ea"/>
                <a:sym typeface="+mn-lt"/>
              </a:rPr>
              <a:t>前言</a:t>
            </a:r>
            <a:endParaRPr lang="zh-CN" altLang="en-US" sz="3600" b="1" dirty="0">
              <a:solidFill>
                <a:schemeClr val="accent1"/>
              </a:solidFill>
              <a:latin typeface="字体视界-NEW魏碑体" panose="02010601030101010101" pitchFamily="2" charset="-122"/>
              <a:ea typeface="字体视界-NEW魏碑体" panose="02010601030101010101" pitchFamily="2" charset="-122"/>
              <a:cs typeface="+mn-ea"/>
              <a:sym typeface="+mn-lt"/>
            </a:endParaRP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5"/>
          <p:cNvGrpSpPr/>
          <p:nvPr/>
        </p:nvGrpSpPr>
        <p:grpSpPr>
          <a:xfrm>
            <a:off x="1144414" y="1915606"/>
            <a:ext cx="10110486" cy="4589363"/>
            <a:chOff x="5859696" y="1448137"/>
            <a:chExt cx="6705784" cy="5120048"/>
          </a:xfrm>
        </p:grpSpPr>
        <p:sp>
          <p:nvSpPr>
            <p:cNvPr id="7" name="矩形 6"/>
            <p:cNvSpPr/>
            <p:nvPr/>
          </p:nvSpPr>
          <p:spPr>
            <a:xfrm>
              <a:off x="5859696" y="1448137"/>
              <a:ext cx="6705784" cy="5120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2F0D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012188" y="1821277"/>
              <a:ext cx="6415791" cy="4373766"/>
            </a:xfrm>
            <a:prstGeom prst="rect">
              <a:avLst/>
            </a:prstGeom>
            <a:noFill/>
          </p:spPr>
          <p:txBody>
            <a:bodyPr wrap="square" rtlCol="0">
              <a:spAutoFit/>
            </a:bodyPr>
            <a:lstStyle/>
            <a:p>
              <a:pPr>
                <a:lnSpc>
                  <a:spcPts val="2500"/>
                </a:lnSpc>
              </a:pPr>
              <a:r>
                <a:rPr lang="zh-CN" altLang="en-US" b="1" dirty="0">
                  <a:solidFill>
                    <a:schemeClr val="bg1"/>
                  </a:solidFill>
                  <a:latin typeface="微软雅黑" panose="020B0503020204020204" pitchFamily="34" charset="-122"/>
                  <a:ea typeface="微软雅黑" panose="020B0503020204020204" pitchFamily="34" charset="-122"/>
                </a:rPr>
                <a:t>     </a:t>
              </a:r>
              <a:r>
                <a:rPr lang="en-US" altLang="zh-CN" sz="2000" b="0" i="0" dirty="0">
                  <a:solidFill>
                    <a:schemeClr val="bg1"/>
                  </a:solidFill>
                  <a:effectLst/>
                  <a:latin typeface="Helvetica Neue"/>
                </a:rPr>
                <a:t>1964</a:t>
              </a:r>
              <a:r>
                <a:rPr lang="zh-CN" altLang="en-US" sz="2000" b="0" i="0" dirty="0">
                  <a:solidFill>
                    <a:schemeClr val="bg1"/>
                  </a:solidFill>
                  <a:effectLst/>
                  <a:latin typeface="Helvetica Neue"/>
                </a:rPr>
                <a:t>年</a:t>
              </a:r>
              <a:r>
                <a:rPr lang="en-US" altLang="zh-CN" sz="2000" b="0" i="0" dirty="0">
                  <a:solidFill>
                    <a:schemeClr val="bg1"/>
                  </a:solidFill>
                  <a:effectLst/>
                  <a:latin typeface="Helvetica Neue"/>
                </a:rPr>
                <a:t>10</a:t>
              </a:r>
              <a:r>
                <a:rPr lang="zh-CN" altLang="en-US" sz="2000" b="0" i="0" dirty="0">
                  <a:solidFill>
                    <a:schemeClr val="bg1"/>
                  </a:solidFill>
                  <a:effectLst/>
                  <a:latin typeface="Helvetica Neue"/>
                </a:rPr>
                <a:t>月</a:t>
              </a:r>
              <a:r>
                <a:rPr lang="en-US" altLang="zh-CN" sz="2000" b="0" i="0" dirty="0">
                  <a:solidFill>
                    <a:schemeClr val="bg1"/>
                  </a:solidFill>
                  <a:effectLst/>
                  <a:latin typeface="Helvetica Neue"/>
                </a:rPr>
                <a:t>16</a:t>
              </a:r>
              <a:r>
                <a:rPr lang="zh-CN" altLang="en-US" sz="2000" b="0" i="0" dirty="0">
                  <a:solidFill>
                    <a:schemeClr val="bg1"/>
                  </a:solidFill>
                  <a:effectLst/>
                  <a:latin typeface="Helvetica Neue"/>
                </a:rPr>
                <a:t>日，我国自行制造的第一颗原子弹在西部地区爆炸成功，这是国家国防和科学技术方面取得的一次重大的突破。</a:t>
              </a:r>
              <a:r>
                <a:rPr lang="zh-CN" altLang="en-US" sz="2000" b="0" i="0" dirty="0">
                  <a:solidFill>
                    <a:schemeClr val="bg1"/>
                  </a:solidFill>
                  <a:effectLst/>
                  <a:latin typeface="微软雅黑" panose="020B0503020204020204" pitchFamily="34" charset="-122"/>
                  <a:ea typeface="微软雅黑" panose="020B0503020204020204" pitchFamily="34" charset="-122"/>
                </a:rPr>
                <a:t>当晚</a:t>
              </a:r>
              <a:r>
                <a:rPr lang="en-US" altLang="zh-CN" sz="2000" b="0" i="0" dirty="0">
                  <a:solidFill>
                    <a:schemeClr val="bg1"/>
                  </a:solidFill>
                  <a:effectLst/>
                  <a:latin typeface="微软雅黑" panose="020B0503020204020204" pitchFamily="34" charset="-122"/>
                  <a:ea typeface="微软雅黑" panose="020B0503020204020204" pitchFamily="34" charset="-122"/>
                </a:rPr>
                <a:t>10</a:t>
              </a:r>
              <a:r>
                <a:rPr lang="zh-CN" altLang="en-US" sz="2000" b="0" i="0" dirty="0">
                  <a:solidFill>
                    <a:schemeClr val="bg1"/>
                  </a:solidFill>
                  <a:effectLst/>
                  <a:latin typeface="微软雅黑" panose="020B0503020204020204" pitchFamily="34" charset="-122"/>
                  <a:ea typeface="微软雅黑" panose="020B0503020204020204" pitchFamily="34" charset="-122"/>
                </a:rPr>
                <a:t>点，中央人民广播电台向全世界公布了这一消息。中国政府当天发表声明，郑重宣布：中国在任何时候、任何情况下，都不会首先使用核武器。这次核试验的成功，是中国国防建设和科学技术方面取得的一项重大突破，标志着中国国防现代化建设进入了一个新的阶段。</a:t>
              </a:r>
              <a:r>
                <a:rPr lang="zh-CN" altLang="en-US" sz="2000" b="0" i="0" dirty="0">
                  <a:solidFill>
                    <a:schemeClr val="bg1"/>
                  </a:solidFill>
                  <a:effectLst/>
                  <a:latin typeface="Helvetica Neue"/>
                </a:rPr>
                <a:t>我国核工业创建于</a:t>
              </a:r>
              <a:r>
                <a:rPr lang="en-US" altLang="zh-CN" sz="2000" b="0" i="0" dirty="0">
                  <a:solidFill>
                    <a:schemeClr val="bg1"/>
                  </a:solidFill>
                  <a:effectLst/>
                  <a:latin typeface="Helvetica Neue"/>
                </a:rPr>
                <a:t>1955</a:t>
              </a:r>
              <a:r>
                <a:rPr lang="zh-CN" altLang="en-US" sz="2000" b="0" i="0" dirty="0">
                  <a:solidFill>
                    <a:schemeClr val="bg1"/>
                  </a:solidFill>
                  <a:effectLst/>
                  <a:latin typeface="Helvetica Neue"/>
                </a:rPr>
                <a:t>年初。毛泽东同志在</a:t>
              </a:r>
              <a:r>
                <a:rPr lang="en-US" altLang="zh-CN" sz="2000" b="0" i="0" dirty="0">
                  <a:solidFill>
                    <a:schemeClr val="bg1"/>
                  </a:solidFill>
                  <a:effectLst/>
                  <a:latin typeface="Helvetica Neue"/>
                </a:rPr>
                <a:t>《</a:t>
              </a:r>
              <a:r>
                <a:rPr lang="zh-CN" altLang="en-US" sz="2000" b="0" i="0" dirty="0">
                  <a:solidFill>
                    <a:schemeClr val="bg1"/>
                  </a:solidFill>
                  <a:effectLst/>
                  <a:latin typeface="Helvetica Neue"/>
                </a:rPr>
                <a:t>论十大关系</a:t>
              </a:r>
              <a:r>
                <a:rPr lang="en-US" altLang="zh-CN" sz="2000" b="0" i="0" dirty="0">
                  <a:solidFill>
                    <a:schemeClr val="bg1"/>
                  </a:solidFill>
                  <a:effectLst/>
                  <a:latin typeface="Helvetica Neue"/>
                </a:rPr>
                <a:t>》</a:t>
              </a:r>
              <a:r>
                <a:rPr lang="zh-CN" altLang="en-US" sz="2000" b="0" i="0" dirty="0">
                  <a:solidFill>
                    <a:schemeClr val="bg1"/>
                  </a:solidFill>
                  <a:effectLst/>
                  <a:latin typeface="Helvetica Neue"/>
                </a:rPr>
                <a:t>讲话中指出：我们“不但要有更多的飞机和大炮，而且还要有原子弹。在今天的世界上，我们要不受人家欺负，就不能没有这个东西。从</a:t>
              </a:r>
              <a:r>
                <a:rPr lang="en-US" altLang="zh-CN" sz="2000" b="0" i="0" dirty="0">
                  <a:solidFill>
                    <a:schemeClr val="bg1"/>
                  </a:solidFill>
                  <a:effectLst/>
                  <a:latin typeface="Helvetica Neue"/>
                </a:rPr>
                <a:t>50</a:t>
              </a:r>
              <a:r>
                <a:rPr lang="zh-CN" altLang="en-US" sz="2000" b="0" i="0" dirty="0">
                  <a:solidFill>
                    <a:schemeClr val="bg1"/>
                  </a:solidFill>
                  <a:effectLst/>
                  <a:latin typeface="Helvetica Neue"/>
                </a:rPr>
                <a:t>年代后期到</a:t>
              </a:r>
              <a:r>
                <a:rPr lang="en-US" altLang="zh-CN" sz="2000" b="0" i="0" dirty="0">
                  <a:solidFill>
                    <a:schemeClr val="bg1"/>
                  </a:solidFill>
                  <a:effectLst/>
                  <a:latin typeface="Helvetica Neue"/>
                </a:rPr>
                <a:t>60</a:t>
              </a:r>
              <a:r>
                <a:rPr lang="zh-CN" altLang="en-US" sz="2000" b="0" i="0" dirty="0">
                  <a:solidFill>
                    <a:schemeClr val="bg1"/>
                  </a:solidFill>
                  <a:effectLst/>
                  <a:latin typeface="Helvetica Neue"/>
                </a:rPr>
                <a:t>年代初期，在中央的统一领导下，充分依靠全国的支援，各部门、各地方、各部队大力协同，执行“自力更生，过技术关，质量第一，安全第一”的方针，经过一大批科技人员、指战员、干部和职工的共同努力，艰苦奋斗，攻克了一个又一个技术难关，终于成功地爆炸了我国自行制造的第一颗原子弹，在国际上引起了巨大反响。而这一切都离不开参与人员们的全力以赴。</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2753327" y="1095355"/>
            <a:ext cx="6685346" cy="646331"/>
          </a:xfrm>
          <a:prstGeom prst="rect">
            <a:avLst/>
          </a:prstGeom>
          <a:noFill/>
        </p:spPr>
        <p:txBody>
          <a:bodyPr wrap="square" rtlCol="0">
            <a:spAutoFit/>
          </a:bodyPr>
          <a:lstStyle/>
          <a:p>
            <a:r>
              <a:rPr lang="zh-CN" altLang="en-US" sz="3600" b="1" dirty="0">
                <a:solidFill>
                  <a:schemeClr val="tx2"/>
                </a:solidFill>
                <a:latin typeface="黑体" panose="02010609060101010101" pitchFamily="49" charset="-122"/>
                <a:ea typeface="黑体" panose="02010609060101010101" pitchFamily="49" charset="-122"/>
              </a:rPr>
              <a:t>深山执念，强国路上的熠烨明灯</a:t>
            </a:r>
            <a:endParaRPr lang="zh-CN" altLang="en-US" sz="3600" b="1" dirty="0">
              <a:solidFill>
                <a:schemeClr val="tx2"/>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79167E-6 -3.7037E-6 L -0.30274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screen"/>
          <a:stretch>
            <a:fillRect/>
          </a:stretch>
        </p:blipFill>
        <p:spPr>
          <a:xfrm>
            <a:off x="8088923" y="246423"/>
            <a:ext cx="4103077" cy="675011"/>
          </a:xfrm>
          <a:prstGeom prst="rect">
            <a:avLst/>
          </a:prstGeom>
        </p:spPr>
      </p:pic>
      <p:sp>
        <p:nvSpPr>
          <p:cNvPr id="28" name="Freeform 29"/>
          <p:cNvSpPr/>
          <p:nvPr/>
        </p:nvSpPr>
        <p:spPr bwMode="auto">
          <a:xfrm>
            <a:off x="1677879" y="1756093"/>
            <a:ext cx="1227815" cy="1113427"/>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 name="文本框 1"/>
          <p:cNvSpPr txBox="1"/>
          <p:nvPr/>
        </p:nvSpPr>
        <p:spPr>
          <a:xfrm>
            <a:off x="2291786" y="3017316"/>
            <a:ext cx="1863524" cy="923330"/>
          </a:xfrm>
          <a:prstGeom prst="rect">
            <a:avLst/>
          </a:prstGeom>
          <a:noFill/>
        </p:spPr>
        <p:txBody>
          <a:bodyPr wrap="square" rtlCol="0">
            <a:spAutoFit/>
          </a:bodyPr>
          <a:lstStyle/>
          <a:p>
            <a:r>
              <a:rPr lang="zh-CN" altLang="en-US" sz="5400" dirty="0">
                <a:solidFill>
                  <a:schemeClr val="tx2"/>
                </a:solidFill>
                <a:latin typeface="黑体" panose="02010609060101010101" pitchFamily="49" charset="-122"/>
                <a:ea typeface="黑体" panose="02010609060101010101" pitchFamily="49" charset="-122"/>
              </a:rPr>
              <a:t>目录</a:t>
            </a:r>
            <a:endParaRPr lang="zh-CN" altLang="en-US" sz="5400" dirty="0">
              <a:solidFill>
                <a:schemeClr val="tx2"/>
              </a:solidFill>
              <a:latin typeface="黑体" panose="02010609060101010101" pitchFamily="49" charset="-122"/>
              <a:ea typeface="黑体" panose="02010609060101010101" pitchFamily="49" charset="-122"/>
            </a:endParaRPr>
          </a:p>
        </p:txBody>
      </p:sp>
      <p:grpSp>
        <p:nvGrpSpPr>
          <p:cNvPr id="17" name="组合 16"/>
          <p:cNvGrpSpPr/>
          <p:nvPr/>
        </p:nvGrpSpPr>
        <p:grpSpPr>
          <a:xfrm>
            <a:off x="4564283" y="1804879"/>
            <a:ext cx="6129117" cy="552054"/>
            <a:chOff x="4664597" y="1803394"/>
            <a:chExt cx="5658091" cy="552054"/>
          </a:xfrm>
        </p:grpSpPr>
        <p:sp>
          <p:nvSpPr>
            <p:cNvPr id="4" name="矩形 3"/>
            <p:cNvSpPr/>
            <p:nvPr/>
          </p:nvSpPr>
          <p:spPr>
            <a:xfrm>
              <a:off x="4728258" y="1803394"/>
              <a:ext cx="5521124" cy="552054"/>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grpSp>
          <p:nvGrpSpPr>
            <p:cNvPr id="12" name="组合 11"/>
            <p:cNvGrpSpPr/>
            <p:nvPr/>
          </p:nvGrpSpPr>
          <p:grpSpPr>
            <a:xfrm>
              <a:off x="4664597" y="1803394"/>
              <a:ext cx="5658091" cy="548032"/>
              <a:chOff x="4664597" y="1803394"/>
              <a:chExt cx="5658091" cy="548032"/>
            </a:xfrm>
          </p:grpSpPr>
          <p:sp>
            <p:nvSpPr>
              <p:cNvPr id="5" name="矩形 4"/>
              <p:cNvSpPr/>
              <p:nvPr/>
            </p:nvSpPr>
            <p:spPr>
              <a:xfrm>
                <a:off x="4953965" y="1803394"/>
                <a:ext cx="897038" cy="54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664597" y="1869311"/>
                <a:ext cx="127322" cy="410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195366" y="1869311"/>
                <a:ext cx="127322" cy="410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 name="组合 17"/>
          <p:cNvGrpSpPr/>
          <p:nvPr/>
        </p:nvGrpSpPr>
        <p:grpSpPr>
          <a:xfrm>
            <a:off x="4567370" y="2682677"/>
            <a:ext cx="6126030" cy="552054"/>
            <a:chOff x="4664597" y="1803394"/>
            <a:chExt cx="5658091" cy="552054"/>
          </a:xfrm>
        </p:grpSpPr>
        <p:sp>
          <p:nvSpPr>
            <p:cNvPr id="19" name="矩形 18"/>
            <p:cNvSpPr/>
            <p:nvPr/>
          </p:nvSpPr>
          <p:spPr>
            <a:xfrm>
              <a:off x="4728258" y="1803394"/>
              <a:ext cx="5521124" cy="552054"/>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grpSp>
          <p:nvGrpSpPr>
            <p:cNvPr id="20" name="组合 19"/>
            <p:cNvGrpSpPr/>
            <p:nvPr/>
          </p:nvGrpSpPr>
          <p:grpSpPr>
            <a:xfrm>
              <a:off x="4664597" y="1803394"/>
              <a:ext cx="5658091" cy="548032"/>
              <a:chOff x="4664597" y="1803394"/>
              <a:chExt cx="5658091" cy="548032"/>
            </a:xfrm>
          </p:grpSpPr>
          <p:sp>
            <p:nvSpPr>
              <p:cNvPr id="21" name="矩形 20"/>
              <p:cNvSpPr/>
              <p:nvPr/>
            </p:nvSpPr>
            <p:spPr>
              <a:xfrm>
                <a:off x="4953965" y="1803394"/>
                <a:ext cx="897038" cy="54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664597" y="1869311"/>
                <a:ext cx="127322" cy="410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0195366" y="1869311"/>
                <a:ext cx="127322" cy="410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4" name="组合 23"/>
          <p:cNvGrpSpPr/>
          <p:nvPr/>
        </p:nvGrpSpPr>
        <p:grpSpPr>
          <a:xfrm>
            <a:off x="4547885" y="3585446"/>
            <a:ext cx="6145515" cy="552054"/>
            <a:chOff x="4664597" y="1803394"/>
            <a:chExt cx="5658091" cy="552054"/>
          </a:xfrm>
        </p:grpSpPr>
        <p:sp>
          <p:nvSpPr>
            <p:cNvPr id="29" name="矩形 28"/>
            <p:cNvSpPr/>
            <p:nvPr/>
          </p:nvSpPr>
          <p:spPr>
            <a:xfrm>
              <a:off x="4728258" y="1803394"/>
              <a:ext cx="5521124" cy="552054"/>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grpSp>
          <p:nvGrpSpPr>
            <p:cNvPr id="30" name="组合 29"/>
            <p:cNvGrpSpPr/>
            <p:nvPr/>
          </p:nvGrpSpPr>
          <p:grpSpPr>
            <a:xfrm>
              <a:off x="4664597" y="1803394"/>
              <a:ext cx="5658091" cy="548032"/>
              <a:chOff x="4664597" y="1803394"/>
              <a:chExt cx="5658091" cy="548032"/>
            </a:xfrm>
          </p:grpSpPr>
          <p:sp>
            <p:nvSpPr>
              <p:cNvPr id="31" name="矩形 30"/>
              <p:cNvSpPr/>
              <p:nvPr/>
            </p:nvSpPr>
            <p:spPr>
              <a:xfrm>
                <a:off x="4953965" y="1803394"/>
                <a:ext cx="897038" cy="54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664597" y="1869311"/>
                <a:ext cx="127322" cy="410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0195366" y="1869311"/>
                <a:ext cx="127322" cy="410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4" name="组合 33"/>
          <p:cNvGrpSpPr/>
          <p:nvPr/>
        </p:nvGrpSpPr>
        <p:grpSpPr>
          <a:xfrm>
            <a:off x="4564283" y="4466347"/>
            <a:ext cx="6129117" cy="552054"/>
            <a:chOff x="4664597" y="1803394"/>
            <a:chExt cx="5658091" cy="552054"/>
          </a:xfrm>
        </p:grpSpPr>
        <p:sp>
          <p:nvSpPr>
            <p:cNvPr id="35" name="矩形 34"/>
            <p:cNvSpPr/>
            <p:nvPr/>
          </p:nvSpPr>
          <p:spPr>
            <a:xfrm>
              <a:off x="4728258" y="1803394"/>
              <a:ext cx="5521124" cy="552054"/>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a:p>
          </p:txBody>
        </p:sp>
        <p:grpSp>
          <p:nvGrpSpPr>
            <p:cNvPr id="36" name="组合 35"/>
            <p:cNvGrpSpPr/>
            <p:nvPr/>
          </p:nvGrpSpPr>
          <p:grpSpPr>
            <a:xfrm>
              <a:off x="4664597" y="1803394"/>
              <a:ext cx="5658091" cy="548032"/>
              <a:chOff x="4664597" y="1803394"/>
              <a:chExt cx="5658091" cy="548032"/>
            </a:xfrm>
          </p:grpSpPr>
          <p:sp>
            <p:nvSpPr>
              <p:cNvPr id="37" name="矩形 36"/>
              <p:cNvSpPr/>
              <p:nvPr/>
            </p:nvSpPr>
            <p:spPr>
              <a:xfrm>
                <a:off x="4953965" y="1803394"/>
                <a:ext cx="897038" cy="54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664597" y="1869311"/>
                <a:ext cx="127322" cy="410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0195366" y="1869311"/>
                <a:ext cx="127322" cy="410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0" name="文本框 39"/>
          <p:cNvSpPr txBox="1"/>
          <p:nvPr/>
        </p:nvSpPr>
        <p:spPr>
          <a:xfrm>
            <a:off x="5040775" y="1892625"/>
            <a:ext cx="688693" cy="400110"/>
          </a:xfrm>
          <a:prstGeom prst="rect">
            <a:avLst/>
          </a:prstGeom>
          <a:noFill/>
        </p:spPr>
        <p:txBody>
          <a:bodyPr wrap="square" rtlCol="0">
            <a:spAutoFit/>
          </a:bodyPr>
          <a:lstStyle/>
          <a:p>
            <a:pPr algn="ctr"/>
            <a:r>
              <a:rPr lang="en-US" altLang="zh-CN" sz="2000" dirty="0">
                <a:solidFill>
                  <a:schemeClr val="bg1"/>
                </a:solidFill>
              </a:rPr>
              <a:t>01</a:t>
            </a:r>
            <a:endParaRPr lang="zh-CN" altLang="en-US" sz="2000" dirty="0">
              <a:solidFill>
                <a:schemeClr val="bg1"/>
              </a:solidFill>
            </a:endParaRPr>
          </a:p>
        </p:txBody>
      </p:sp>
      <p:sp>
        <p:nvSpPr>
          <p:cNvPr id="41" name="文本框 40"/>
          <p:cNvSpPr txBox="1"/>
          <p:nvPr/>
        </p:nvSpPr>
        <p:spPr>
          <a:xfrm>
            <a:off x="5015822" y="2778861"/>
            <a:ext cx="688693" cy="400110"/>
          </a:xfrm>
          <a:prstGeom prst="rect">
            <a:avLst/>
          </a:prstGeom>
          <a:noFill/>
        </p:spPr>
        <p:txBody>
          <a:bodyPr wrap="square" rtlCol="0">
            <a:spAutoFit/>
          </a:bodyPr>
          <a:lstStyle/>
          <a:p>
            <a:pPr algn="ctr"/>
            <a:r>
              <a:rPr lang="en-US" altLang="zh-CN" sz="2000" dirty="0">
                <a:solidFill>
                  <a:schemeClr val="bg1"/>
                </a:solidFill>
              </a:rPr>
              <a:t>02</a:t>
            </a:r>
            <a:endParaRPr lang="zh-CN" altLang="en-US" sz="2000" dirty="0">
              <a:solidFill>
                <a:schemeClr val="bg1"/>
              </a:solidFill>
            </a:endParaRPr>
          </a:p>
        </p:txBody>
      </p:sp>
      <p:sp>
        <p:nvSpPr>
          <p:cNvPr id="42" name="文本框 41"/>
          <p:cNvSpPr txBox="1"/>
          <p:nvPr/>
        </p:nvSpPr>
        <p:spPr>
          <a:xfrm>
            <a:off x="4991734" y="3682257"/>
            <a:ext cx="688693" cy="400110"/>
          </a:xfrm>
          <a:prstGeom prst="rect">
            <a:avLst/>
          </a:prstGeom>
          <a:noFill/>
        </p:spPr>
        <p:txBody>
          <a:bodyPr wrap="square" rtlCol="0">
            <a:spAutoFit/>
          </a:bodyPr>
          <a:lstStyle/>
          <a:p>
            <a:pPr algn="ctr"/>
            <a:r>
              <a:rPr lang="en-US" altLang="zh-CN" sz="2000" dirty="0">
                <a:solidFill>
                  <a:schemeClr val="bg1"/>
                </a:solidFill>
              </a:rPr>
              <a:t>03</a:t>
            </a:r>
            <a:endParaRPr lang="zh-CN" altLang="en-US" sz="2000" dirty="0">
              <a:solidFill>
                <a:schemeClr val="bg1"/>
              </a:solidFill>
            </a:endParaRPr>
          </a:p>
        </p:txBody>
      </p:sp>
      <p:sp>
        <p:nvSpPr>
          <p:cNvPr id="43" name="文本框 42"/>
          <p:cNvSpPr txBox="1"/>
          <p:nvPr/>
        </p:nvSpPr>
        <p:spPr>
          <a:xfrm>
            <a:off x="5004991" y="4577861"/>
            <a:ext cx="688693" cy="400110"/>
          </a:xfrm>
          <a:prstGeom prst="rect">
            <a:avLst/>
          </a:prstGeom>
          <a:noFill/>
        </p:spPr>
        <p:txBody>
          <a:bodyPr wrap="square" rtlCol="0">
            <a:spAutoFit/>
          </a:bodyPr>
          <a:lstStyle/>
          <a:p>
            <a:pPr algn="ctr"/>
            <a:r>
              <a:rPr lang="en-US" altLang="zh-CN" sz="2000" dirty="0">
                <a:solidFill>
                  <a:schemeClr val="bg1"/>
                </a:solidFill>
              </a:rPr>
              <a:t>04</a:t>
            </a:r>
            <a:endParaRPr lang="zh-CN" altLang="en-US" sz="2000" dirty="0">
              <a:solidFill>
                <a:schemeClr val="bg1"/>
              </a:solidFill>
            </a:endParaRPr>
          </a:p>
        </p:txBody>
      </p:sp>
      <p:cxnSp>
        <p:nvCxnSpPr>
          <p:cNvPr id="48" name="直接连接符 47"/>
          <p:cNvCxnSpPr/>
          <p:nvPr/>
        </p:nvCxnSpPr>
        <p:spPr>
          <a:xfrm>
            <a:off x="0" y="633838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5990864" y="1881196"/>
            <a:ext cx="4398379" cy="400110"/>
          </a:xfrm>
          <a:prstGeom prst="rect">
            <a:avLst/>
          </a:prstGeom>
          <a:noFill/>
        </p:spPr>
        <p:txBody>
          <a:bodyPr wrap="square" rtlCol="0">
            <a:spAutoFit/>
          </a:bodyPr>
          <a:lstStyle/>
          <a:p>
            <a:pPr algn="ctr"/>
            <a:r>
              <a:rPr lang="zh-CN" altLang="en-US" sz="2000" b="1" dirty="0"/>
              <a:t>中国第一颗原子弹研制人、两弹元勋</a:t>
            </a:r>
            <a:endParaRPr lang="zh-CN" altLang="en-US" sz="2000" b="1" dirty="0"/>
          </a:p>
        </p:txBody>
      </p:sp>
      <p:sp>
        <p:nvSpPr>
          <p:cNvPr id="52" name="文本框 51"/>
          <p:cNvSpPr txBox="1"/>
          <p:nvPr/>
        </p:nvSpPr>
        <p:spPr>
          <a:xfrm>
            <a:off x="5946457" y="2778861"/>
            <a:ext cx="4608653" cy="400110"/>
          </a:xfrm>
          <a:prstGeom prst="rect">
            <a:avLst/>
          </a:prstGeom>
          <a:noFill/>
        </p:spPr>
        <p:txBody>
          <a:bodyPr wrap="square" rtlCol="0">
            <a:spAutoFit/>
          </a:bodyPr>
          <a:lstStyle/>
          <a:p>
            <a:pPr algn="ctr"/>
            <a:r>
              <a:rPr lang="zh-CN" altLang="en-US" sz="2000" b="1" dirty="0"/>
              <a:t>中国第一颗原子弹燃料专家、炼铀功臣</a:t>
            </a:r>
            <a:endParaRPr lang="zh-CN" altLang="en-US" sz="2000" b="1" dirty="0"/>
          </a:p>
        </p:txBody>
      </p:sp>
      <p:sp>
        <p:nvSpPr>
          <p:cNvPr id="53" name="文本框 52"/>
          <p:cNvSpPr txBox="1"/>
          <p:nvPr/>
        </p:nvSpPr>
        <p:spPr>
          <a:xfrm>
            <a:off x="6130872" y="3676526"/>
            <a:ext cx="3916101" cy="400110"/>
          </a:xfrm>
          <a:prstGeom prst="rect">
            <a:avLst/>
          </a:prstGeom>
          <a:noFill/>
        </p:spPr>
        <p:txBody>
          <a:bodyPr wrap="square" rtlCol="0">
            <a:spAutoFit/>
          </a:bodyPr>
          <a:lstStyle/>
          <a:p>
            <a:pPr algn="ctr"/>
            <a:r>
              <a:rPr lang="zh-CN" altLang="en-US" sz="2000" b="1" dirty="0"/>
              <a:t>中国原子弹之父</a:t>
            </a:r>
            <a:endParaRPr lang="zh-CN" altLang="en-US" sz="2000" b="1" dirty="0"/>
          </a:p>
        </p:txBody>
      </p:sp>
      <p:sp>
        <p:nvSpPr>
          <p:cNvPr id="54" name="文本框 53"/>
          <p:cNvSpPr txBox="1"/>
          <p:nvPr/>
        </p:nvSpPr>
        <p:spPr>
          <a:xfrm>
            <a:off x="6168706" y="4554618"/>
            <a:ext cx="4126035" cy="400110"/>
          </a:xfrm>
          <a:prstGeom prst="rect">
            <a:avLst/>
          </a:prstGeom>
          <a:noFill/>
        </p:spPr>
        <p:txBody>
          <a:bodyPr wrap="square" rtlCol="0">
            <a:spAutoFit/>
          </a:bodyPr>
          <a:lstStyle/>
          <a:p>
            <a:pPr algn="ctr"/>
            <a:r>
              <a:rPr lang="zh-CN" altLang="en-US" sz="2000" b="1" dirty="0"/>
              <a:t>中国第一颗原子弹爆炸事件参与者</a:t>
            </a:r>
            <a:endParaRPr lang="zh-CN" altLang="en-US" sz="2000" b="1" dirty="0"/>
          </a:p>
        </p:txBody>
      </p:sp>
      <p:sp>
        <p:nvSpPr>
          <p:cNvPr id="3" name="文本框 2"/>
          <p:cNvSpPr txBox="1"/>
          <p:nvPr/>
        </p:nvSpPr>
        <p:spPr>
          <a:xfrm>
            <a:off x="316376" y="401098"/>
            <a:ext cx="7403938" cy="584775"/>
          </a:xfrm>
          <a:prstGeom prst="rect">
            <a:avLst/>
          </a:prstGeom>
          <a:noFill/>
        </p:spPr>
        <p:txBody>
          <a:bodyPr wrap="square" rtlCol="0">
            <a:spAutoFit/>
          </a:bodyPr>
          <a:lstStyle/>
          <a:p>
            <a:r>
              <a:rPr lang="zh-CN" altLang="en-US" sz="3200" dirty="0">
                <a:solidFill>
                  <a:schemeClr val="tx2"/>
                </a:solidFill>
                <a:latin typeface="黑体" panose="02010609060101010101" pitchFamily="49" charset="-122"/>
                <a:ea typeface="黑体" panose="02010609060101010101" pitchFamily="49" charset="-122"/>
              </a:rPr>
              <a:t>第一颗原子弹成功背后默默奉献的人物</a:t>
            </a:r>
            <a:endParaRPr lang="zh-CN" altLang="en-US" sz="3200" dirty="0">
              <a:solidFill>
                <a:schemeClr val="tx2"/>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screen"/>
          <a:stretch>
            <a:fillRect/>
          </a:stretch>
        </p:blipFill>
        <p:spPr>
          <a:xfrm>
            <a:off x="6579509" y="246423"/>
            <a:ext cx="5612492" cy="923330"/>
          </a:xfrm>
          <a:prstGeom prst="rect">
            <a:avLst/>
          </a:prstGeom>
        </p:spPr>
      </p:pic>
      <p:sp>
        <p:nvSpPr>
          <p:cNvPr id="28" name="Freeform 29"/>
          <p:cNvSpPr/>
          <p:nvPr/>
        </p:nvSpPr>
        <p:spPr bwMode="auto">
          <a:xfrm>
            <a:off x="987844" y="406785"/>
            <a:ext cx="1667332" cy="152593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 name="文本框 2"/>
          <p:cNvSpPr txBox="1"/>
          <p:nvPr/>
        </p:nvSpPr>
        <p:spPr>
          <a:xfrm>
            <a:off x="7257127" y="3945235"/>
            <a:ext cx="4257255" cy="923330"/>
          </a:xfrm>
          <a:prstGeom prst="rect">
            <a:avLst/>
          </a:prstGeom>
          <a:noFill/>
        </p:spPr>
        <p:txBody>
          <a:bodyPr wrap="square" rtlCol="0">
            <a:spAutoFit/>
          </a:bodyPr>
          <a:lstStyle/>
          <a:p>
            <a:r>
              <a:rPr lang="en-US" altLang="zh-CN" sz="5400" b="1" dirty="0">
                <a:solidFill>
                  <a:schemeClr val="tx2"/>
                </a:solidFill>
                <a:latin typeface="黑体" panose="02010609060101010101" pitchFamily="49" charset="-122"/>
                <a:ea typeface="黑体" panose="02010609060101010101" pitchFamily="49" charset="-122"/>
              </a:rPr>
              <a:t>——</a:t>
            </a:r>
            <a:r>
              <a:rPr lang="zh-CN" altLang="en-US" sz="5400" b="1" dirty="0">
                <a:solidFill>
                  <a:schemeClr val="tx2"/>
                </a:solidFill>
                <a:latin typeface="黑体" panose="02010609060101010101" pitchFamily="49" charset="-122"/>
                <a:ea typeface="黑体" panose="02010609060101010101" pitchFamily="49" charset="-122"/>
              </a:rPr>
              <a:t>邓稼先</a:t>
            </a:r>
            <a:endParaRPr lang="zh-CN" altLang="en-US" sz="5400" b="1" dirty="0">
              <a:solidFill>
                <a:schemeClr val="tx2"/>
              </a:solidFill>
              <a:latin typeface="黑体" panose="02010609060101010101" pitchFamily="49" charset="-122"/>
              <a:ea typeface="黑体" panose="02010609060101010101" pitchFamily="49" charset="-122"/>
            </a:endParaRPr>
          </a:p>
        </p:txBody>
      </p:sp>
      <p:sp>
        <p:nvSpPr>
          <p:cNvPr id="2" name="文本框 1"/>
          <p:cNvSpPr txBox="1"/>
          <p:nvPr/>
        </p:nvSpPr>
        <p:spPr>
          <a:xfrm>
            <a:off x="767881" y="2449256"/>
            <a:ext cx="11623255" cy="923330"/>
          </a:xfrm>
          <a:prstGeom prst="rect">
            <a:avLst/>
          </a:prstGeom>
          <a:noFill/>
        </p:spPr>
        <p:txBody>
          <a:bodyPr wrap="square" rtlCol="0">
            <a:spAutoFit/>
          </a:bodyPr>
          <a:lstStyle/>
          <a:p>
            <a:r>
              <a:rPr lang="zh-CN" altLang="en-US" sz="5400" b="1" dirty="0">
                <a:solidFill>
                  <a:schemeClr val="tx2"/>
                </a:solidFill>
                <a:latin typeface="黑体" panose="02010609060101010101" pitchFamily="49" charset="-122"/>
                <a:ea typeface="黑体" panose="02010609060101010101" pitchFamily="49" charset="-122"/>
              </a:rPr>
              <a:t>中国第一颗原子弹研制人、两弹元勋</a:t>
            </a:r>
            <a:endParaRPr lang="zh-CN" altLang="en-US" sz="5400" b="1" dirty="0">
              <a:solidFill>
                <a:schemeClr val="tx2"/>
              </a:solidFill>
              <a:latin typeface="黑体" panose="02010609060101010101" pitchFamily="49" charset="-122"/>
              <a:ea typeface="黑体" panose="02010609060101010101" pitchFamily="49" charset="-122"/>
            </a:endParaRPr>
          </a:p>
        </p:txBody>
      </p:sp>
      <p:cxnSp>
        <p:nvCxnSpPr>
          <p:cNvPr id="4" name="直接连接符 3"/>
          <p:cNvCxnSpPr/>
          <p:nvPr/>
        </p:nvCxnSpPr>
        <p:spPr>
          <a:xfrm>
            <a:off x="0" y="633838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35" presetClass="path" presetSubtype="0" accel="50000" decel="50000" fill="hold" nodeType="withEffect">
                                  <p:stCondLst>
                                    <p:cond delay="0"/>
                                  </p:stCondLst>
                                  <p:childTnLst>
                                    <p:animMotion origin="layout" path="M 0 4.44444E-6 L -0.41185 4.44444E-6 " pathEditMode="relative" rAng="0" ptsTypes="AA">
                                      <p:cBhvr>
                                        <p:cTn id="28" dur="1000" spd="-100000" fill="hold"/>
                                        <p:tgtEl>
                                          <p:spTgt spid="4"/>
                                        </p:tgtEl>
                                        <p:attrNameLst>
                                          <p:attrName>ppt_x</p:attrName>
                                          <p:attrName>ppt_y</p:attrName>
                                        </p:attrNameLst>
                                      </p:cBhvr>
                                      <p:rCtr x="-20599" y="0"/>
                                    </p:animMotion>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6026313" cy="461665"/>
          </a:xfrm>
          <a:prstGeom prst="rect">
            <a:avLst/>
          </a:prstGeom>
        </p:spPr>
        <p:txBody>
          <a:bodyPr wrap="square">
            <a:spAutoFit/>
          </a:bodyPr>
          <a:lstStyle/>
          <a:p>
            <a:r>
              <a:rPr lang="zh-CN" altLang="en-US" sz="2400" b="1" dirty="0">
                <a:solidFill>
                  <a:srgbClr val="C00000"/>
                </a:solidFill>
                <a:latin typeface="字体视界-NEW魏碑体" panose="02010601030101010101" pitchFamily="2" charset="-122"/>
                <a:ea typeface="字体视界-NEW魏碑体" panose="02010601030101010101" pitchFamily="2" charset="-122"/>
              </a:rPr>
              <a:t>中国第一颗原子弹研制人、两弹元勋</a:t>
            </a:r>
            <a:endParaRPr lang="zh-CN" altLang="en-US" sz="2400" b="1" dirty="0">
              <a:solidFill>
                <a:srgbClr val="C00000"/>
              </a:solidFill>
              <a:latin typeface="字体视界-NEW魏碑体" panose="02010601030101010101" pitchFamily="2" charset="-122"/>
              <a:ea typeface="字体视界-NEW魏碑体" panose="02010601030101010101" pitchFamily="2" charset="-122"/>
            </a:endParaRP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1105239" y="1250398"/>
            <a:ext cx="1261884" cy="662554"/>
          </a:xfrm>
          <a:prstGeom prst="rect">
            <a:avLst/>
          </a:prstGeom>
        </p:spPr>
        <p:txBody>
          <a:bodyPr wrap="none">
            <a:spAutoFit/>
          </a:bodyPr>
          <a:lstStyle/>
          <a:p>
            <a:pPr defTabSz="1218565">
              <a:lnSpc>
                <a:spcPct val="150000"/>
              </a:lnSpc>
              <a:defRPr/>
            </a:pPr>
            <a:r>
              <a:rPr lang="zh-CN" altLang="en-US" sz="2800" b="1" dirty="0">
                <a:solidFill>
                  <a:srgbClr val="C00000"/>
                </a:solidFill>
                <a:latin typeface="微软雅黑" panose="020B0503020204020204" pitchFamily="34" charset="-122"/>
                <a:ea typeface="微软雅黑" panose="020B0503020204020204" pitchFamily="34" charset="-122"/>
              </a:rPr>
              <a:t>邓稼先</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Line 106"/>
          <p:cNvSpPr>
            <a:spLocks noChangeShapeType="1"/>
          </p:cNvSpPr>
          <p:nvPr/>
        </p:nvSpPr>
        <p:spPr bwMode="auto">
          <a:xfrm>
            <a:off x="2589607" y="1820412"/>
            <a:ext cx="4144567" cy="0"/>
          </a:xfrm>
          <a:prstGeom prst="line">
            <a:avLst/>
          </a:prstGeom>
          <a:noFill/>
          <a:ln w="19050" cap="flat">
            <a:solidFill>
              <a:srgbClr val="C00000"/>
            </a:solidFill>
            <a:prstDash val="solid"/>
            <a:miter lim="800000"/>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1250580" y="2021094"/>
            <a:ext cx="5673888" cy="4207209"/>
          </a:xfrm>
          <a:prstGeom prst="rect">
            <a:avLst/>
          </a:prstGeom>
        </p:spPr>
        <p:txBody>
          <a:bodyPr wrap="square" lIns="105571" tIns="52784" rIns="105571" bIns="52784">
            <a:spAutoFit/>
          </a:bodyPr>
          <a:lstStyle/>
          <a:p>
            <a:pPr>
              <a:lnSpc>
                <a:spcPct val="150000"/>
              </a:lnSpc>
              <a:defRPr/>
            </a:pPr>
            <a:r>
              <a:rPr lang="zh-CN" altLang="en-US" sz="2000" b="1" dirty="0">
                <a:solidFill>
                  <a:srgbClr val="E7E6E6">
                    <a:lumMod val="25000"/>
                  </a:srgbClr>
                </a:solidFill>
                <a:latin typeface="微软雅黑" panose="020B0503020204020204" pitchFamily="34" charset="-122"/>
                <a:ea typeface="微软雅黑" panose="020B0503020204020204" pitchFamily="34" charset="-122"/>
                <a:cs typeface="+mn-ea"/>
                <a:sym typeface="+mn-lt"/>
              </a:rPr>
              <a:t>       邓稼先，中共党员，九三学社社员，中国科学院院士，著名核物理学家，中国核武器研制工作的开拓者和奠基者，为中国核武器、原子武器的研发做出了重要贡献，被称为“两弹元勋”。</a:t>
            </a:r>
            <a:endParaRPr lang="en-US" altLang="zh-CN" sz="20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a:p>
            <a:pPr>
              <a:lnSpc>
                <a:spcPct val="150000"/>
              </a:lnSpc>
              <a:defRPr/>
            </a:pPr>
            <a:r>
              <a:rPr lang="zh-CN" altLang="en-US" sz="2000" b="1" dirty="0">
                <a:solidFill>
                  <a:srgbClr val="E7E6E6">
                    <a:lumMod val="25000"/>
                  </a:srgbClr>
                </a:solidFill>
                <a:latin typeface="微软雅黑" panose="020B0503020204020204" pitchFamily="34" charset="-122"/>
                <a:ea typeface="微软雅黑" panose="020B0503020204020204" pitchFamily="34" charset="-122"/>
                <a:cs typeface="+mn-ea"/>
                <a:sym typeface="+mn-lt"/>
              </a:rPr>
              <a:t>       邓稼先是中国核武器研制与发展的主要组织者、领导者，他始终在中国武器制造的第一线，领导了许多学者和技术人员，成功地设计了中国原子弹和氢弹，把中国国防自卫武器引领到了世界先进水平。</a:t>
            </a:r>
            <a:endParaRPr lang="en-US" altLang="zh-CN" sz="20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0" name="Rectangle 11"/>
          <p:cNvSpPr>
            <a:spLocks noChangeArrowheads="1"/>
          </p:cNvSpPr>
          <p:nvPr/>
        </p:nvSpPr>
        <p:spPr bwMode="auto">
          <a:xfrm>
            <a:off x="924117" y="6429717"/>
            <a:ext cx="6057707" cy="251885"/>
          </a:xfrm>
          <a:prstGeom prst="roundRect">
            <a:avLst>
              <a:gd name="adj" fmla="val 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lnSpc>
                <a:spcPct val="150000"/>
              </a:lnSpc>
            </a:pPr>
            <a:endParaRPr lang="zh-CN" altLang="zh-CN" sz="3600" b="1" dirty="0">
              <a:solidFill>
                <a:prstClr val="white"/>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5" name="文本框 4"/>
          <p:cNvSpPr txBox="1"/>
          <p:nvPr/>
        </p:nvSpPr>
        <p:spPr>
          <a:xfrm>
            <a:off x="2297507" y="1451080"/>
            <a:ext cx="4129925" cy="369332"/>
          </a:xfrm>
          <a:prstGeom prst="rect">
            <a:avLst/>
          </a:prstGeom>
          <a:noFill/>
        </p:spPr>
        <p:txBody>
          <a:bodyPr wrap="square" rtlCol="0">
            <a:spAutoFit/>
          </a:bodyPr>
          <a:lstStyle/>
          <a:p>
            <a:r>
              <a:rPr lang="zh-CN" altLang="en-US" b="1" dirty="0">
                <a:solidFill>
                  <a:schemeClr val="accent1"/>
                </a:solidFill>
              </a:rPr>
              <a:t>（</a:t>
            </a:r>
            <a:r>
              <a:rPr lang="en-US" altLang="zh-CN" b="1" dirty="0">
                <a:solidFill>
                  <a:schemeClr val="accent1"/>
                </a:solidFill>
              </a:rPr>
              <a:t>1924</a:t>
            </a:r>
            <a:r>
              <a:rPr lang="zh-CN" altLang="en-US" b="1" dirty="0">
                <a:solidFill>
                  <a:schemeClr val="accent1"/>
                </a:solidFill>
              </a:rPr>
              <a:t>年</a:t>
            </a:r>
            <a:r>
              <a:rPr lang="en-US" altLang="zh-CN" b="1" dirty="0">
                <a:solidFill>
                  <a:schemeClr val="accent1"/>
                </a:solidFill>
              </a:rPr>
              <a:t>6</a:t>
            </a:r>
            <a:r>
              <a:rPr lang="zh-CN" altLang="en-US" b="1" dirty="0">
                <a:solidFill>
                  <a:schemeClr val="accent1"/>
                </a:solidFill>
              </a:rPr>
              <a:t>月</a:t>
            </a:r>
            <a:r>
              <a:rPr lang="en-US" altLang="zh-CN" b="1" dirty="0">
                <a:solidFill>
                  <a:schemeClr val="accent1"/>
                </a:solidFill>
              </a:rPr>
              <a:t>25</a:t>
            </a:r>
            <a:r>
              <a:rPr lang="zh-CN" altLang="en-US" b="1" dirty="0">
                <a:solidFill>
                  <a:schemeClr val="accent1"/>
                </a:solidFill>
              </a:rPr>
              <a:t>日</a:t>
            </a:r>
            <a:r>
              <a:rPr lang="en-US" altLang="zh-CN" b="1" dirty="0">
                <a:solidFill>
                  <a:schemeClr val="accent1"/>
                </a:solidFill>
              </a:rPr>
              <a:t>—1986</a:t>
            </a:r>
            <a:r>
              <a:rPr lang="zh-CN" altLang="en-US" b="1" dirty="0">
                <a:solidFill>
                  <a:schemeClr val="accent1"/>
                </a:solidFill>
              </a:rPr>
              <a:t>年</a:t>
            </a:r>
            <a:r>
              <a:rPr lang="en-US" altLang="zh-CN" b="1" dirty="0">
                <a:solidFill>
                  <a:schemeClr val="accent1"/>
                </a:solidFill>
              </a:rPr>
              <a:t>7</a:t>
            </a:r>
            <a:r>
              <a:rPr lang="zh-CN" altLang="en-US" b="1" dirty="0">
                <a:solidFill>
                  <a:schemeClr val="accent1"/>
                </a:solidFill>
              </a:rPr>
              <a:t>月</a:t>
            </a:r>
            <a:r>
              <a:rPr lang="en-US" altLang="zh-CN" b="1" dirty="0">
                <a:solidFill>
                  <a:schemeClr val="accent1"/>
                </a:solidFill>
              </a:rPr>
              <a:t>29</a:t>
            </a:r>
            <a:r>
              <a:rPr lang="zh-CN" altLang="en-US" b="1" dirty="0">
                <a:solidFill>
                  <a:schemeClr val="accent1"/>
                </a:solidFill>
              </a:rPr>
              <a:t>日）</a:t>
            </a:r>
            <a:endParaRPr lang="zh-CN" altLang="en-US" b="1" dirty="0">
              <a:solidFill>
                <a:schemeClr val="accent1"/>
              </a:solidFill>
            </a:endParaRPr>
          </a:p>
        </p:txBody>
      </p:sp>
      <p:pic>
        <p:nvPicPr>
          <p:cNvPr id="2" name="图片 1"/>
          <p:cNvPicPr>
            <a:picLocks noChangeAspect="1"/>
          </p:cNvPicPr>
          <p:nvPr/>
        </p:nvPicPr>
        <p:blipFill>
          <a:blip r:embed="rId2"/>
          <a:stretch>
            <a:fillRect/>
          </a:stretch>
        </p:blipFill>
        <p:spPr>
          <a:xfrm>
            <a:off x="7876381" y="1381385"/>
            <a:ext cx="3452023" cy="51742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00"/>
                                        <p:tgtEl>
                                          <p:spTgt spid="5"/>
                                        </p:tgtEl>
                                      </p:cBhvr>
                                    </p:animEffect>
                                  </p:childTnLst>
                                </p:cTn>
                              </p:par>
                            </p:childTnLst>
                          </p:cTn>
                        </p:par>
                        <p:par>
                          <p:cTn id="49" fill="hold">
                            <p:stCondLst>
                              <p:cond delay="2500"/>
                            </p:stCondLst>
                            <p:childTnLst>
                              <p:par>
                                <p:cTn id="50" presetID="22" presetClass="entr" presetSubtype="1"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500"/>
                                        <p:tgtEl>
                                          <p:spTgt spid="8"/>
                                        </p:tgtEl>
                                      </p:cBhvr>
                                    </p:animEffect>
                                  </p:childTnLst>
                                </p:cTn>
                              </p:par>
                            </p:childTnLst>
                          </p:cTn>
                        </p:par>
                        <p:par>
                          <p:cTn id="53" fill="hold">
                            <p:stCondLst>
                              <p:cond delay="30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p:bldP spid="7" grpId="0" animBg="1"/>
      <p:bldP spid="8" grpId="0"/>
      <p:bldP spid="10"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603583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中国第一颗原子弹研制人、两弹元勋</a:t>
            </a:r>
            <a:endPar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endParaRP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5"/>
          <p:cNvGrpSpPr/>
          <p:nvPr/>
        </p:nvGrpSpPr>
        <p:grpSpPr>
          <a:xfrm>
            <a:off x="5265137" y="1346327"/>
            <a:ext cx="6318912" cy="5120048"/>
            <a:chOff x="5714816" y="1435227"/>
            <a:chExt cx="6705784" cy="5120048"/>
          </a:xfrm>
        </p:grpSpPr>
        <p:sp>
          <p:nvSpPr>
            <p:cNvPr id="7" name="矩形 6"/>
            <p:cNvSpPr/>
            <p:nvPr/>
          </p:nvSpPr>
          <p:spPr>
            <a:xfrm>
              <a:off x="5714816" y="1435227"/>
              <a:ext cx="6705784" cy="5120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0D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867308" y="1578671"/>
              <a:ext cx="6400800" cy="4882234"/>
            </a:xfrm>
            <a:prstGeom prst="rect">
              <a:avLst/>
            </a:prstGeom>
            <a:noFill/>
          </p:spPr>
          <p:txBody>
            <a:bodyPr wrap="square" rtlCol="0">
              <a:spAutoFit/>
            </a:bodyPr>
            <a:lstStyle/>
            <a:p>
              <a:pPr>
                <a:lnSpc>
                  <a:spcPts val="2500"/>
                </a:lnSpc>
              </a:pPr>
              <a:r>
                <a:rPr lang="zh-CN" altLang="en-US"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在原子弹、氢弹研究中，邓稼先领导开展了爆轰物理、流体力学、状态方程、中子输运等基础理论研究，完成了原子弹的理论方案，并参与指导核试验的爆轰模拟试验。他自</a:t>
              </a:r>
              <a:r>
                <a:rPr lang="en-US" altLang="zh-CN" sz="2000" b="1" dirty="0">
                  <a:solidFill>
                    <a:schemeClr val="bg1"/>
                  </a:solidFill>
                  <a:latin typeface="微软雅黑" panose="020B0503020204020204" pitchFamily="34" charset="-122"/>
                  <a:ea typeface="微软雅黑" panose="020B0503020204020204" pitchFamily="34" charset="-122"/>
                </a:rPr>
                <a:t>1958</a:t>
              </a:r>
              <a:r>
                <a:rPr lang="zh-CN" altLang="en-US" sz="2000" b="1" dirty="0">
                  <a:solidFill>
                    <a:schemeClr val="bg1"/>
                  </a:solidFill>
                  <a:latin typeface="微软雅黑" panose="020B0503020204020204" pitchFamily="34" charset="-122"/>
                  <a:ea typeface="微软雅黑" panose="020B0503020204020204" pitchFamily="34" charset="-122"/>
                </a:rPr>
                <a:t>年开始组织领导开展爆轰物理、流体力学、状态方程、中子输运等基础理论研究，对原子弹的物理过程进行大量模拟计算和分析，从而迈开了中国独立研究设计核武器的第一步，领导完成了中国第一颗原子弹的理论方案，并参与指导核试验前的爆轰模拟试验。邓稼先不仅注重科技实验，还格外注重对科学理论的及时梳理和总结。邓稼先和周光召合写的</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我国第一颗原子弹理论研究总结</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，是一部核武器理论设计开创性的基础巨著，它总结了百位科学家的研究成果，这部著作不仅对以后的理论设计起到指导作用，而且还是培养科研人员入门的教科书。</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2"/>
          <a:stretch>
            <a:fillRect/>
          </a:stretch>
        </p:blipFill>
        <p:spPr>
          <a:xfrm>
            <a:off x="288467" y="2015924"/>
            <a:ext cx="4804855" cy="360364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79167E-6 -3.7037E-6 L -0.30274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7"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screen"/>
          <a:stretch>
            <a:fillRect/>
          </a:stretch>
        </p:blipFill>
        <p:spPr>
          <a:xfrm>
            <a:off x="6579509" y="246423"/>
            <a:ext cx="5612492" cy="923330"/>
          </a:xfrm>
          <a:prstGeom prst="rect">
            <a:avLst/>
          </a:prstGeom>
        </p:spPr>
      </p:pic>
      <p:sp>
        <p:nvSpPr>
          <p:cNvPr id="28" name="Freeform 29"/>
          <p:cNvSpPr/>
          <p:nvPr/>
        </p:nvSpPr>
        <p:spPr bwMode="auto">
          <a:xfrm>
            <a:off x="987844" y="406785"/>
            <a:ext cx="1667332" cy="152593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 name="文本框 2"/>
          <p:cNvSpPr txBox="1"/>
          <p:nvPr/>
        </p:nvSpPr>
        <p:spPr>
          <a:xfrm>
            <a:off x="7257127" y="3945235"/>
            <a:ext cx="4257255" cy="923330"/>
          </a:xfrm>
          <a:prstGeom prst="rect">
            <a:avLst/>
          </a:prstGeom>
          <a:noFill/>
        </p:spPr>
        <p:txBody>
          <a:bodyPr wrap="square" rtlCol="0">
            <a:spAutoFit/>
          </a:bodyPr>
          <a:lstStyle/>
          <a:p>
            <a:r>
              <a:rPr lang="en-US" altLang="zh-CN" sz="5400" b="1" dirty="0">
                <a:solidFill>
                  <a:schemeClr val="tx2"/>
                </a:solidFill>
                <a:latin typeface="黑体" panose="02010609060101010101" pitchFamily="49" charset="-122"/>
                <a:ea typeface="黑体" panose="02010609060101010101" pitchFamily="49" charset="-122"/>
              </a:rPr>
              <a:t>——</a:t>
            </a:r>
            <a:r>
              <a:rPr lang="zh-CN" altLang="en-US" sz="5400" b="1" dirty="0">
                <a:solidFill>
                  <a:schemeClr val="tx2"/>
                </a:solidFill>
                <a:latin typeface="黑体" panose="02010609060101010101" pitchFamily="49" charset="-122"/>
                <a:ea typeface="黑体" panose="02010609060101010101" pitchFamily="49" charset="-122"/>
              </a:rPr>
              <a:t>王明健</a:t>
            </a:r>
            <a:endParaRPr lang="zh-CN" altLang="en-US" sz="5400" b="1" dirty="0">
              <a:solidFill>
                <a:schemeClr val="tx2"/>
              </a:solidFill>
              <a:latin typeface="黑体" panose="02010609060101010101" pitchFamily="49" charset="-122"/>
              <a:ea typeface="黑体" panose="02010609060101010101" pitchFamily="49" charset="-122"/>
            </a:endParaRPr>
          </a:p>
        </p:txBody>
      </p:sp>
      <p:sp>
        <p:nvSpPr>
          <p:cNvPr id="2" name="文本框 1"/>
          <p:cNvSpPr txBox="1"/>
          <p:nvPr/>
        </p:nvSpPr>
        <p:spPr>
          <a:xfrm>
            <a:off x="213144" y="2520415"/>
            <a:ext cx="12192000" cy="923330"/>
          </a:xfrm>
          <a:prstGeom prst="rect">
            <a:avLst/>
          </a:prstGeom>
          <a:noFill/>
        </p:spPr>
        <p:txBody>
          <a:bodyPr wrap="square" rtlCol="0">
            <a:spAutoFit/>
          </a:bodyPr>
          <a:lstStyle/>
          <a:p>
            <a:r>
              <a:rPr lang="zh-CN" altLang="en-US" sz="5400" b="1" dirty="0">
                <a:solidFill>
                  <a:schemeClr val="tx2"/>
                </a:solidFill>
                <a:latin typeface="黑体" panose="02010609060101010101" pitchFamily="49" charset="-122"/>
                <a:ea typeface="黑体" panose="02010609060101010101" pitchFamily="49" charset="-122"/>
              </a:rPr>
              <a:t>中国第一颗原子弹燃料专家、炼铀功臣</a:t>
            </a:r>
            <a:endParaRPr lang="zh-CN" altLang="en-US" sz="5400" b="1" dirty="0">
              <a:solidFill>
                <a:schemeClr val="tx2"/>
              </a:solidFill>
              <a:latin typeface="黑体" panose="02010609060101010101" pitchFamily="49" charset="-122"/>
              <a:ea typeface="黑体" panose="02010609060101010101" pitchFamily="49" charset="-122"/>
            </a:endParaRPr>
          </a:p>
        </p:txBody>
      </p:sp>
      <p:cxnSp>
        <p:nvCxnSpPr>
          <p:cNvPr id="4" name="直接连接符 3"/>
          <p:cNvCxnSpPr/>
          <p:nvPr/>
        </p:nvCxnSpPr>
        <p:spPr>
          <a:xfrm>
            <a:off x="0" y="633838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ppt_w</p:attrName>
                                        </p:attrNameLst>
                                      </p:cBhvr>
                                      <p:tavLst>
                                        <p:tav tm="0">
                                          <p:val>
                                            <p:fltVal val="0"/>
                                          </p:val>
                                        </p:tav>
                                        <p:tav tm="100000">
                                          <p:val>
                                            <p:strVal val="#ppt_w"/>
                                          </p:val>
                                        </p:tav>
                                      </p:tavLst>
                                    </p:anim>
                                    <p:anim calcmode="lin" valueType="num">
                                      <p:cBhvr>
                                        <p:cTn id="16" dur="250" fill="hold"/>
                                        <p:tgtEl>
                                          <p:spTgt spid="28"/>
                                        </p:tgtEl>
                                        <p:attrNameLst>
                                          <p:attrName>ppt_h</p:attrName>
                                        </p:attrNameLst>
                                      </p:cBhvr>
                                      <p:tavLst>
                                        <p:tav tm="0">
                                          <p:val>
                                            <p:fltVal val="0"/>
                                          </p:val>
                                        </p:tav>
                                        <p:tav tm="100000">
                                          <p:val>
                                            <p:strVal val="#ppt_h"/>
                                          </p:val>
                                        </p:tav>
                                      </p:tavLst>
                                    </p:anim>
                                    <p:animEffect transition="in" filter="fade">
                                      <p:cBhvr>
                                        <p:cTn id="17" dur="250"/>
                                        <p:tgtEl>
                                          <p:spTgt spid="28"/>
                                        </p:tgtEl>
                                      </p:cBhvr>
                                    </p:animEffect>
                                  </p:childTnLst>
                                </p:cTn>
                              </p:par>
                              <p:par>
                                <p:cTn id="18" presetID="6" presetClass="emph" presetSubtype="0" decel="100000" fill="hold" grpId="1" nodeType="withEffect">
                                  <p:stCondLst>
                                    <p:cond delay="200"/>
                                  </p:stCondLst>
                                  <p:childTnLst>
                                    <p:animScale>
                                      <p:cBhvr>
                                        <p:cTn id="19" dur="250" fill="hold"/>
                                        <p:tgtEl>
                                          <p:spTgt spid="2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8"/>
                                        </p:tgtEl>
                                      </p:cBhvr>
                                      <p:by x="83000" y="83000"/>
                                    </p:animScale>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35" presetClass="path" presetSubtype="0" accel="50000" decel="50000" fill="hold" nodeType="withEffect">
                                  <p:stCondLst>
                                    <p:cond delay="0"/>
                                  </p:stCondLst>
                                  <p:childTnLst>
                                    <p:animMotion origin="layout" path="M 0 4.44444E-6 L -0.41185 4.44444E-6 " pathEditMode="relative" rAng="0" ptsTypes="AA">
                                      <p:cBhvr>
                                        <p:cTn id="28" dur="1000" spd="-100000" fill="hold"/>
                                        <p:tgtEl>
                                          <p:spTgt spid="4"/>
                                        </p:tgtEl>
                                        <p:attrNameLst>
                                          <p:attrName>ppt_x</p:attrName>
                                          <p:attrName>ppt_y</p:attrName>
                                        </p:attrNameLst>
                                      </p:cBhvr>
                                      <p:rCtr x="-20599" y="0"/>
                                    </p:animMotion>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6026313" cy="461665"/>
          </a:xfrm>
          <a:prstGeom prst="rect">
            <a:avLst/>
          </a:prstGeom>
        </p:spPr>
        <p:txBody>
          <a:bodyPr wrap="square">
            <a:spAutoFit/>
          </a:bodyPr>
          <a:lstStyle/>
          <a:p>
            <a:r>
              <a:rPr lang="zh-CN" altLang="en-US" sz="2400" b="1" dirty="0">
                <a:solidFill>
                  <a:srgbClr val="C00000"/>
                </a:solidFill>
                <a:latin typeface="字体视界-NEW魏碑体" panose="02010601030101010101" pitchFamily="2" charset="-122"/>
                <a:ea typeface="字体视界-NEW魏碑体" panose="02010601030101010101" pitchFamily="2" charset="-122"/>
              </a:rPr>
              <a:t>中国第一颗原子弹燃料专家、炼铀功臣</a:t>
            </a:r>
            <a:endParaRPr lang="zh-CN" altLang="en-US" sz="2400" b="1" dirty="0">
              <a:solidFill>
                <a:srgbClr val="C00000"/>
              </a:solidFill>
              <a:latin typeface="字体视界-NEW魏碑体" panose="02010601030101010101" pitchFamily="2" charset="-122"/>
              <a:ea typeface="字体视界-NEW魏碑体" panose="02010601030101010101" pitchFamily="2" charset="-122"/>
            </a:endParaRP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857442" y="1403889"/>
            <a:ext cx="1261884" cy="662554"/>
          </a:xfrm>
          <a:prstGeom prst="rect">
            <a:avLst/>
          </a:prstGeom>
        </p:spPr>
        <p:txBody>
          <a:bodyPr wrap="none">
            <a:spAutoFit/>
          </a:bodyPr>
          <a:lstStyle/>
          <a:p>
            <a:pPr defTabSz="1218565">
              <a:lnSpc>
                <a:spcPct val="150000"/>
              </a:lnSpc>
              <a:defRPr/>
            </a:pPr>
            <a:r>
              <a:rPr lang="zh-CN" altLang="en-US" sz="2800" b="1" dirty="0">
                <a:solidFill>
                  <a:srgbClr val="C00000"/>
                </a:solidFill>
                <a:latin typeface="微软雅黑" panose="020B0503020204020204" pitchFamily="34" charset="-122"/>
                <a:ea typeface="微软雅黑" panose="020B0503020204020204" pitchFamily="34" charset="-122"/>
              </a:rPr>
              <a:t>王明健</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7" name="Line 106"/>
          <p:cNvSpPr>
            <a:spLocks noChangeShapeType="1"/>
          </p:cNvSpPr>
          <p:nvPr/>
        </p:nvSpPr>
        <p:spPr bwMode="auto">
          <a:xfrm>
            <a:off x="2297508" y="1820412"/>
            <a:ext cx="3716606" cy="0"/>
          </a:xfrm>
          <a:prstGeom prst="line">
            <a:avLst/>
          </a:prstGeom>
          <a:noFill/>
          <a:ln w="19050" cap="flat">
            <a:solidFill>
              <a:srgbClr val="C00000"/>
            </a:solidFill>
            <a:prstDash val="solid"/>
            <a:miter lim="800000"/>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992201" y="2052529"/>
            <a:ext cx="5921538" cy="4212659"/>
          </a:xfrm>
          <a:prstGeom prst="rect">
            <a:avLst/>
          </a:prstGeom>
        </p:spPr>
        <p:txBody>
          <a:bodyPr wrap="square" lIns="105571" tIns="52784" rIns="105571" bIns="52784">
            <a:spAutoFit/>
          </a:bodyPr>
          <a:lstStyle/>
          <a:p>
            <a:pPr>
              <a:lnSpc>
                <a:spcPct val="150000"/>
              </a:lnSpc>
              <a:defRPr/>
            </a:pPr>
            <a:r>
              <a:rPr lang="zh-CN" altLang="en-US" sz="1600" b="1" dirty="0">
                <a:solidFill>
                  <a:srgbClr val="E7E6E6">
                    <a:lumMod val="25000"/>
                  </a:srgbClr>
                </a:solidFill>
                <a:latin typeface="微软雅黑" panose="020B0503020204020204" pitchFamily="34" charset="-122"/>
                <a:ea typeface="微软雅黑" panose="020B0503020204020204" pitchFamily="34" charset="-122"/>
                <a:cs typeface="+mn-ea"/>
                <a:sym typeface="+mn-lt"/>
              </a:rPr>
              <a:t>       </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王明健，湖北省襄樊市南漳县城关镇顺河街人，高级工程师，中共党员，中国第一颗原子弹的燃料专家、“炼铀功臣”、解放军原基建工程兵部队高级工程师。</a:t>
            </a:r>
            <a:endPar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a:p>
            <a:pPr>
              <a:lnSpc>
                <a:spcPct val="150000"/>
              </a:lnSpc>
              <a:defRPr/>
            </a:pP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       王明健于</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1933</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年</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6</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月出生于湖北省襄阳市南漳县城关镇和平桥；</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1955</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年毕业于中南矿冶学院；</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1956</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年</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7</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月被一纸调令秘密分配到</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309</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大队；</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1958</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年</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6</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月至</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1961</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年</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5</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月在北京第三研究所第二研究室任党支部书记；</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1961</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年</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5</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月至</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1964</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年</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4</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月在北京第五研究所任萃取组组长；</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1995</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年正式退休；</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2020</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年</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7</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月</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7</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日上午在广东韶关核工业四一九医院逝世，享年</a:t>
            </a:r>
            <a:r>
              <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rPr>
              <a:t>87</a:t>
            </a:r>
            <a:r>
              <a:rPr lang="zh-CN" altLang="en-US" b="1" dirty="0">
                <a:solidFill>
                  <a:srgbClr val="E7E6E6">
                    <a:lumMod val="25000"/>
                  </a:srgbClr>
                </a:solidFill>
                <a:latin typeface="微软雅黑" panose="020B0503020204020204" pitchFamily="34" charset="-122"/>
                <a:ea typeface="微软雅黑" panose="020B0503020204020204" pitchFamily="34" charset="-122"/>
                <a:cs typeface="+mn-ea"/>
                <a:sym typeface="+mn-lt"/>
              </a:rPr>
              <a:t>岁。</a:t>
            </a:r>
            <a:endParaRPr lang="en-US" altLang="zh-CN"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0" name="Rectangle 11"/>
          <p:cNvSpPr>
            <a:spLocks noChangeArrowheads="1"/>
          </p:cNvSpPr>
          <p:nvPr/>
        </p:nvSpPr>
        <p:spPr bwMode="auto">
          <a:xfrm>
            <a:off x="924117" y="6429717"/>
            <a:ext cx="6057707" cy="251885"/>
          </a:xfrm>
          <a:prstGeom prst="roundRect">
            <a:avLst>
              <a:gd name="adj" fmla="val 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lnSpc>
                <a:spcPct val="150000"/>
              </a:lnSpc>
            </a:pPr>
            <a:endParaRPr lang="zh-CN" altLang="zh-CN" sz="3600" b="1" dirty="0">
              <a:solidFill>
                <a:prstClr val="white"/>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pic>
        <p:nvPicPr>
          <p:cNvPr id="4" name="图片 3"/>
          <p:cNvPicPr>
            <a:picLocks noChangeAspect="1"/>
          </p:cNvPicPr>
          <p:nvPr/>
        </p:nvPicPr>
        <p:blipFill>
          <a:blip r:embed="rId2"/>
          <a:stretch>
            <a:fillRect/>
          </a:stretch>
        </p:blipFill>
        <p:spPr>
          <a:xfrm>
            <a:off x="7367394" y="1170276"/>
            <a:ext cx="4062413" cy="5259441"/>
          </a:xfrm>
          <a:prstGeom prst="rect">
            <a:avLst/>
          </a:prstGeom>
        </p:spPr>
      </p:pic>
      <p:sp>
        <p:nvSpPr>
          <p:cNvPr id="5" name="文本框 4"/>
          <p:cNvSpPr txBox="1"/>
          <p:nvPr/>
        </p:nvSpPr>
        <p:spPr>
          <a:xfrm>
            <a:off x="2297508" y="1451080"/>
            <a:ext cx="3646092" cy="369332"/>
          </a:xfrm>
          <a:prstGeom prst="rect">
            <a:avLst/>
          </a:prstGeom>
          <a:noFill/>
        </p:spPr>
        <p:txBody>
          <a:bodyPr wrap="square" rtlCol="0">
            <a:spAutoFit/>
          </a:bodyPr>
          <a:lstStyle/>
          <a:p>
            <a:r>
              <a:rPr lang="zh-CN" altLang="en-US" b="1" dirty="0">
                <a:solidFill>
                  <a:schemeClr val="accent1"/>
                </a:solidFill>
              </a:rPr>
              <a:t>（</a:t>
            </a:r>
            <a:r>
              <a:rPr lang="en-US" altLang="zh-CN" b="1" dirty="0">
                <a:solidFill>
                  <a:schemeClr val="accent1"/>
                </a:solidFill>
              </a:rPr>
              <a:t>1933</a:t>
            </a:r>
            <a:r>
              <a:rPr lang="zh-CN" altLang="en-US" b="1" dirty="0">
                <a:solidFill>
                  <a:schemeClr val="accent1"/>
                </a:solidFill>
              </a:rPr>
              <a:t>年</a:t>
            </a:r>
            <a:r>
              <a:rPr lang="en-US" altLang="zh-CN" b="1" dirty="0">
                <a:solidFill>
                  <a:schemeClr val="accent1"/>
                </a:solidFill>
              </a:rPr>
              <a:t>6</a:t>
            </a:r>
            <a:r>
              <a:rPr lang="zh-CN" altLang="en-US" b="1" dirty="0">
                <a:solidFill>
                  <a:schemeClr val="accent1"/>
                </a:solidFill>
              </a:rPr>
              <a:t>月</a:t>
            </a:r>
            <a:r>
              <a:rPr lang="en-US" altLang="zh-CN" b="1" dirty="0">
                <a:solidFill>
                  <a:schemeClr val="accent1"/>
                </a:solidFill>
              </a:rPr>
              <a:t>—2020</a:t>
            </a:r>
            <a:r>
              <a:rPr lang="zh-CN" altLang="en-US" b="1" dirty="0">
                <a:solidFill>
                  <a:schemeClr val="accent1"/>
                </a:solidFill>
              </a:rPr>
              <a:t>年</a:t>
            </a:r>
            <a:r>
              <a:rPr lang="en-US" altLang="zh-CN" b="1" dirty="0">
                <a:solidFill>
                  <a:schemeClr val="accent1"/>
                </a:solidFill>
              </a:rPr>
              <a:t>7</a:t>
            </a:r>
            <a:r>
              <a:rPr lang="zh-CN" altLang="en-US" b="1" dirty="0">
                <a:solidFill>
                  <a:schemeClr val="accent1"/>
                </a:solidFill>
              </a:rPr>
              <a:t>月</a:t>
            </a:r>
            <a:r>
              <a:rPr lang="en-US" altLang="zh-CN" b="1" dirty="0">
                <a:solidFill>
                  <a:schemeClr val="accent1"/>
                </a:solidFill>
              </a:rPr>
              <a:t>7</a:t>
            </a:r>
            <a:r>
              <a:rPr lang="zh-CN" altLang="en-US" b="1" dirty="0">
                <a:solidFill>
                  <a:schemeClr val="accent1"/>
                </a:solidFill>
              </a:rPr>
              <a:t>日）</a:t>
            </a:r>
            <a:endParaRPr lang="zh-CN" altLang="en-US"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00"/>
                                        <p:tgtEl>
                                          <p:spTgt spid="5"/>
                                        </p:tgtEl>
                                      </p:cBhvr>
                                    </p:animEffect>
                                  </p:childTnLst>
                                </p:cTn>
                              </p:par>
                            </p:childTnLst>
                          </p:cTn>
                        </p:par>
                        <p:par>
                          <p:cTn id="49" fill="hold">
                            <p:stCondLst>
                              <p:cond delay="2500"/>
                            </p:stCondLst>
                            <p:childTnLst>
                              <p:par>
                                <p:cTn id="50" presetID="22" presetClass="entr" presetSubtype="1"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500"/>
                                        <p:tgtEl>
                                          <p:spTgt spid="8"/>
                                        </p:tgtEl>
                                      </p:cBhvr>
                                    </p:animEffect>
                                  </p:childTnLst>
                                </p:cTn>
                              </p:par>
                            </p:childTnLst>
                          </p:cTn>
                        </p:par>
                        <p:par>
                          <p:cTn id="53" fill="hold">
                            <p:stCondLst>
                              <p:cond delay="30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p:bldP spid="7" grpId="0" animBg="1"/>
      <p:bldP spid="8" grpId="0"/>
      <p:bldP spid="10"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603583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中国第一颗原子弹燃料专家、炼铀功臣</a:t>
            </a:r>
            <a:endPar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endParaRP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5"/>
          <p:cNvGrpSpPr/>
          <p:nvPr/>
        </p:nvGrpSpPr>
        <p:grpSpPr>
          <a:xfrm>
            <a:off x="5265137" y="1346327"/>
            <a:ext cx="6318912" cy="5120048"/>
            <a:chOff x="5714816" y="1435227"/>
            <a:chExt cx="6705784" cy="5120048"/>
          </a:xfrm>
        </p:grpSpPr>
        <p:sp>
          <p:nvSpPr>
            <p:cNvPr id="7" name="矩形 6"/>
            <p:cNvSpPr/>
            <p:nvPr/>
          </p:nvSpPr>
          <p:spPr>
            <a:xfrm>
              <a:off x="5714816" y="1435227"/>
              <a:ext cx="6705784" cy="5120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0D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867308" y="1578671"/>
              <a:ext cx="6400800" cy="4876143"/>
            </a:xfrm>
            <a:prstGeom prst="rect">
              <a:avLst/>
            </a:prstGeom>
            <a:noFill/>
          </p:spPr>
          <p:txBody>
            <a:bodyPr wrap="square" rtlCol="0">
              <a:spAutoFit/>
            </a:bodyPr>
            <a:lstStyle/>
            <a:p>
              <a:pPr>
                <a:lnSpc>
                  <a:spcPts val="2500"/>
                </a:lnSpc>
              </a:pPr>
              <a:r>
                <a:rPr lang="zh-CN" altLang="en-US" b="1" dirty="0">
                  <a:solidFill>
                    <a:schemeClr val="bg1"/>
                  </a:solidFill>
                  <a:latin typeface="微软雅黑" panose="020B0503020204020204" pitchFamily="34" charset="-122"/>
                  <a:ea typeface="微软雅黑" panose="020B0503020204020204" pitchFamily="34" charset="-122"/>
                </a:rPr>
                <a:t>       王明健发明了从矿石中提取重铀酸铵的方法，为中国第一颗原子弹爆炸解决了原料问题。</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ts val="2500"/>
                </a:lnSpc>
              </a:pPr>
              <a:r>
                <a:rPr lang="zh-CN" altLang="en-US" b="1" dirty="0">
                  <a:solidFill>
                    <a:schemeClr val="bg1"/>
                  </a:solidFill>
                  <a:latin typeface="微软雅黑" panose="020B0503020204020204" pitchFamily="34" charset="-122"/>
                  <a:ea typeface="微软雅黑" panose="020B0503020204020204" pitchFamily="34" charset="-122"/>
                </a:rPr>
                <a:t>       王明健在担任北京第五研究所任萃取组组长期间，发明了“简易炼铀法”、“受控萃取法”以及中性有机化合物对阴离子萃取剂协同效应等。为提取第一颗原子弹爆炸试验任务所需要的重要原料</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重铀酸铵，王明健隐姓埋名，在广东一个山村里建厂试验，期间两次经历了含有核辐射的爆炸，多次受伤仍矢志不改，终于试验出简法炼铀法，创造了最简单、最经济、最行之有效的炼铀新方法，填补了中国国内技术空白并在全国推广。在王明健的带领下，工厂生产出了</a:t>
              </a:r>
              <a:r>
                <a:rPr lang="en-US" altLang="zh-CN" b="1" dirty="0">
                  <a:solidFill>
                    <a:schemeClr val="bg1"/>
                  </a:solidFill>
                  <a:latin typeface="微软雅黑" panose="020B0503020204020204" pitchFamily="34" charset="-122"/>
                  <a:ea typeface="微软雅黑" panose="020B0503020204020204" pitchFamily="34" charset="-122"/>
                </a:rPr>
                <a:t>71.3</a:t>
              </a:r>
              <a:r>
                <a:rPr lang="zh-CN" altLang="en-US" b="1" dirty="0">
                  <a:solidFill>
                    <a:schemeClr val="bg1"/>
                  </a:solidFill>
                  <a:latin typeface="微软雅黑" panose="020B0503020204020204" pitchFamily="34" charset="-122"/>
                  <a:ea typeface="微软雅黑" panose="020B0503020204020204" pitchFamily="34" charset="-122"/>
                </a:rPr>
                <a:t>吨重铀酸铵，占当时全国“简法炼铀”总量的</a:t>
              </a:r>
              <a:r>
                <a:rPr lang="en-US" altLang="zh-CN" b="1" dirty="0">
                  <a:solidFill>
                    <a:schemeClr val="bg1"/>
                  </a:solidFill>
                  <a:latin typeface="微软雅黑" panose="020B0503020204020204" pitchFamily="34" charset="-122"/>
                  <a:ea typeface="微软雅黑" panose="020B0503020204020204" pitchFamily="34" charset="-122"/>
                </a:rPr>
                <a:t>67%</a:t>
              </a:r>
              <a:r>
                <a:rPr lang="zh-CN" altLang="en-US" b="1" dirty="0">
                  <a:solidFill>
                    <a:schemeClr val="bg1"/>
                  </a:solidFill>
                  <a:latin typeface="微软雅黑" panose="020B0503020204020204" pitchFamily="34" charset="-122"/>
                  <a:ea typeface="微软雅黑" panose="020B0503020204020204" pitchFamily="34" charset="-122"/>
                </a:rPr>
                <a:t>。完成任务后，他放弃回北京，继续为祖国的核工业事业战斗不息，解决了</a:t>
              </a:r>
              <a:r>
                <a:rPr lang="en-US" altLang="zh-CN" b="1" dirty="0">
                  <a:solidFill>
                    <a:schemeClr val="bg1"/>
                  </a:solidFill>
                  <a:latin typeface="微软雅黑" panose="020B0503020204020204" pitchFamily="34" charset="-122"/>
                  <a:ea typeface="微软雅黑" panose="020B0503020204020204" pitchFamily="34" charset="-122"/>
                </a:rPr>
                <a:t>70</a:t>
              </a:r>
              <a:r>
                <a:rPr lang="zh-CN" altLang="en-US" b="1" dirty="0">
                  <a:solidFill>
                    <a:schemeClr val="bg1"/>
                  </a:solidFill>
                  <a:latin typeface="微软雅黑" panose="020B0503020204020204" pitchFamily="34" charset="-122"/>
                  <a:ea typeface="微软雅黑" panose="020B0503020204020204" pitchFamily="34" charset="-122"/>
                </a:rPr>
                <a:t>多项技术革新问题，实现了新中国重铀酸铵从不能生产、可以生产到超额生产的三大步跨越。</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2" name="图片 1">
            <a:hlinkClick r:id="rId2" action="ppaction://hlinkfile"/>
          </p:cNvPr>
          <p:cNvPicPr>
            <a:picLocks noChangeAspect="1"/>
          </p:cNvPicPr>
          <p:nvPr/>
        </p:nvPicPr>
        <p:blipFill>
          <a:blip r:embed="rId3"/>
          <a:stretch>
            <a:fillRect/>
          </a:stretch>
        </p:blipFill>
        <p:spPr>
          <a:xfrm>
            <a:off x="288468" y="1346327"/>
            <a:ext cx="4512132" cy="512004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79167E-6 -3.7037E-6 L -0.30274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7"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Lst>
  </p:timing>
</p:sld>
</file>

<file path=ppt/tags/tag1.xml><?xml version="1.0" encoding="utf-8"?>
<p:tagLst xmlns:p="http://schemas.openxmlformats.org/presentationml/2006/main">
  <p:tag name="ISPRING_PRESENTATION_TITLE" val="PowerPoint 演示文稿"/>
  <p:tag name="KSO_WPP_MARK_KEY" val="9a20aa2d-dd20-4f80-b22f-c21de4d85f7d"/>
  <p:tag name="COMMONDATA" val="eyJoZGlkIjoiNDkxODA5ZmMxNjFiMTI5YzExNjcwYTUxNGMxMTg4MjcifQ=="/>
</p:tagLst>
</file>

<file path=ppt/theme/theme1.xml><?xml version="1.0" encoding="utf-8"?>
<a:theme xmlns:a="http://schemas.openxmlformats.org/drawingml/2006/main" name="第一PPT，www.1ppt.com">
  <a:themeElements>
    <a:clrScheme name="自定义 3">
      <a:dk1>
        <a:sysClr val="windowText" lastClr="000000"/>
      </a:dk1>
      <a:lt1>
        <a:sysClr val="window" lastClr="FFFFFF"/>
      </a:lt1>
      <a:dk2>
        <a:srgbClr val="BE0000"/>
      </a:dk2>
      <a:lt2>
        <a:srgbClr val="E7E6E6"/>
      </a:lt2>
      <a:accent1>
        <a:srgbClr val="BE0000"/>
      </a:accent1>
      <a:accent2>
        <a:srgbClr val="ED7D31"/>
      </a:accent2>
      <a:accent3>
        <a:srgbClr val="D20000"/>
      </a:accent3>
      <a:accent4>
        <a:srgbClr val="FFC000"/>
      </a:accent4>
      <a:accent5>
        <a:srgbClr val="4472C4"/>
      </a:accent5>
      <a:accent6>
        <a:srgbClr val="70AD47"/>
      </a:accent6>
      <a:hlink>
        <a:srgbClr val="0563C1"/>
      </a:hlink>
      <a:folHlink>
        <a:srgbClr val="954F72"/>
      </a:folHlink>
    </a:clrScheme>
    <a:fontScheme name="31y2jr50">
      <a:majorFont>
        <a:latin typeface="Microsoft YaHei"/>
        <a:ea typeface="字魂35号-经典雅黑"/>
        <a:cs typeface=""/>
      </a:majorFont>
      <a:minorFont>
        <a:latin typeface="Microsoft YaHe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4021</Words>
  <Application>WPS 演示</Application>
  <PresentationFormat>宽屏</PresentationFormat>
  <Paragraphs>126</Paragraphs>
  <Slides>19</Slides>
  <Notes>20</Notes>
  <HiddenSlides>0</HiddenSlides>
  <MMClips>3</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Arial</vt:lpstr>
      <vt:lpstr>宋体</vt:lpstr>
      <vt:lpstr>Wingdings</vt:lpstr>
      <vt:lpstr>Calibri</vt:lpstr>
      <vt:lpstr>微软雅黑</vt:lpstr>
      <vt:lpstr>Calibri</vt:lpstr>
      <vt:lpstr>黑体</vt:lpstr>
      <vt:lpstr>华文楷体</vt:lpstr>
      <vt:lpstr>字体视界-NEW魏碑体</vt:lpstr>
      <vt:lpstr>Helvetica Neue</vt:lpstr>
      <vt:lpstr>字体视界-NEW魏碑体</vt:lpstr>
      <vt:lpstr>Segoe Print</vt:lpstr>
      <vt:lpstr>字魂35号-经典雅黑</vt:lpstr>
      <vt:lpstr>Arial Unicode MS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不忘初心继续前进</dc:title>
  <dc:creator>第一PPT</dc:creator>
  <cp:keywords>www.1ppt.com</cp:keywords>
  <dc:description>www.1ppt.com</dc:description>
  <cp:lastModifiedBy>婷之鹤</cp:lastModifiedBy>
  <cp:revision>62</cp:revision>
  <dcterms:created xsi:type="dcterms:W3CDTF">2019-06-14T06:36:00Z</dcterms:created>
  <dcterms:modified xsi:type="dcterms:W3CDTF">2023-02-21T09:38:29Z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1A782CFCAA99407BA8196671E64137B1</vt:lpwstr>
  </property>
  <property fmtid="{D5CDD505-2E9C-101B-9397-08002B2CF9AE}" pid="3" name="KSOProductBuildVer">
    <vt:lpwstr>2052-11.1.0.13703</vt:lpwstr>
  </property>
</Properties>
</file>