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a:stretch>
            <a:fillRect/>
          </a:stretch>
        </p:blipFill>
        <p:spPr>
          <a:xfrm>
            <a:off x="31618" y="3121457"/>
            <a:ext cx="1242562" cy="2061096"/>
          </a:xfrm>
          <a:prstGeom prst="rect">
            <a:avLst/>
          </a:prstGeom>
        </p:spPr>
      </p:pic>
      <p:grpSp>
        <p:nvGrpSpPr>
          <p:cNvPr id="18" name="组合 17"/>
          <p:cNvGrpSpPr/>
          <p:nvPr/>
        </p:nvGrpSpPr>
        <p:grpSpPr>
          <a:xfrm>
            <a:off x="-15643" y="3507106"/>
            <a:ext cx="12176025" cy="3350894"/>
            <a:chOff x="0" y="3502709"/>
            <a:chExt cx="12191999" cy="3355291"/>
          </a:xfrm>
        </p:grpSpPr>
        <p:pic>
          <p:nvPicPr>
            <p:cNvPr id="19" name="图片 18"/>
            <p:cNvPicPr>
              <a:picLocks noChangeAspect="1"/>
            </p:cNvPicPr>
            <p:nvPr/>
          </p:nvPicPr>
          <p:blipFill>
            <a:blip r:embed="rId2"/>
            <a:srcRect/>
            <a:stretch>
              <a:fillRect/>
            </a:stretch>
          </p:blipFill>
          <p:spPr>
            <a:xfrm>
              <a:off x="0" y="3502709"/>
              <a:ext cx="12191999" cy="3355291"/>
            </a:xfrm>
            <a:prstGeom prst="rect">
              <a:avLst/>
            </a:prstGeom>
          </p:spPr>
        </p:pic>
        <p:pic>
          <p:nvPicPr>
            <p:cNvPr id="20" name="图片 19"/>
            <p:cNvPicPr>
              <a:picLocks noChangeAspect="1"/>
            </p:cNvPicPr>
            <p:nvPr/>
          </p:nvPicPr>
          <p:blipFill>
            <a:blip r:embed="rId3"/>
            <a:srcRect/>
            <a:stretch>
              <a:fillRect/>
            </a:stretch>
          </p:blipFill>
          <p:spPr>
            <a:xfrm>
              <a:off x="9556156" y="4053736"/>
              <a:ext cx="1452462" cy="605193"/>
            </a:xfrm>
            <a:prstGeom prst="rect">
              <a:avLst/>
            </a:prstGeom>
          </p:spPr>
        </p:pic>
        <p:pic>
          <p:nvPicPr>
            <p:cNvPr id="21" name="图片 20"/>
            <p:cNvPicPr>
              <a:picLocks noChangeAspect="1"/>
            </p:cNvPicPr>
            <p:nvPr/>
          </p:nvPicPr>
          <p:blipFill>
            <a:blip r:embed="rId4"/>
            <a:srcRect/>
            <a:stretch>
              <a:fillRect/>
            </a:stretch>
          </p:blipFill>
          <p:spPr>
            <a:xfrm flipH="1">
              <a:off x="1227977" y="4053736"/>
              <a:ext cx="1551072" cy="605193"/>
            </a:xfrm>
            <a:prstGeom prst="rect">
              <a:avLst/>
            </a:prstGeom>
          </p:spPr>
        </p:pic>
      </p:grpSp>
      <p:sp>
        <p:nvSpPr>
          <p:cNvPr id="22" name="TextBox 20"/>
          <p:cNvSpPr txBox="1"/>
          <p:nvPr/>
        </p:nvSpPr>
        <p:spPr>
          <a:xfrm>
            <a:off x="971684" y="1975923"/>
            <a:ext cx="10245584" cy="1732552"/>
          </a:xfrm>
          <a:prstGeom prst="rect">
            <a:avLst/>
          </a:prstGeom>
          <a:noFill/>
          <a:effectLst/>
        </p:spPr>
        <p:txBody>
          <a:bodyPr wrap="square" rtlCol="0" anchor="ctr">
            <a:normAutofit fontScale="97500"/>
          </a:bodyPr>
          <a:lstStyle/>
          <a:p>
            <a:pPr algn="ctr"/>
            <a:r>
              <a:rPr lang="en-US" altLang="zh-CN" sz="8800" b="1">
                <a:solidFill>
                  <a:srgbClr val="C00000"/>
                </a:solidFill>
                <a:latin typeface="思源黑体 CN Normal"/>
                <a:ea typeface="庞门正道标题体" panose="02010600030101010101" pitchFamily="2" charset="-122"/>
                <a:cs typeface="+mn-ea"/>
                <a:sym typeface="Arial" panose="020B0604020202020204" pitchFamily="34" charset="0"/>
              </a:rPr>
              <a:t>井冈山时期的毛泽东</a:t>
            </a:r>
            <a:endParaRPr lang="en-US" altLang="zh-CN" sz="8800" b="1">
              <a:solidFill>
                <a:srgbClr val="C00000"/>
              </a:solidFill>
              <a:latin typeface="思源黑体 CN Normal"/>
              <a:ea typeface="庞门正道标题体" panose="02010600030101010101" pitchFamily="2" charset="-122"/>
              <a:cs typeface="+mn-ea"/>
              <a:sym typeface="Arial" panose="020B0604020202020204" pitchFamily="34" charset="0"/>
            </a:endParaRPr>
          </a:p>
        </p:txBody>
      </p:sp>
      <p:pic>
        <p:nvPicPr>
          <p:cNvPr id="23" name="图片 22"/>
          <p:cNvPicPr>
            <a:picLocks noChangeAspect="1"/>
          </p:cNvPicPr>
          <p:nvPr/>
        </p:nvPicPr>
        <p:blipFill>
          <a:blip r:embed="rId5"/>
          <a:srcRect/>
          <a:stretch>
            <a:fillRect/>
          </a:stretch>
        </p:blipFill>
        <p:spPr>
          <a:xfrm>
            <a:off x="5535498" y="733918"/>
            <a:ext cx="1076866" cy="1040636"/>
          </a:xfrm>
          <a:prstGeom prst="rect">
            <a:avLst/>
          </a:prstGeom>
        </p:spPr>
      </p:pic>
      <p:sp>
        <p:nvSpPr>
          <p:cNvPr id="25" name="圆角矩形 16"/>
          <p:cNvSpPr/>
          <p:nvPr/>
        </p:nvSpPr>
        <p:spPr>
          <a:xfrm>
            <a:off x="150936" y="171102"/>
            <a:ext cx="11845991" cy="6531449"/>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pic>
        <p:nvPicPr>
          <p:cNvPr id="11" name="图片 10"/>
          <p:cNvPicPr>
            <a:picLocks noChangeAspect="1"/>
          </p:cNvPicPr>
          <p:nvPr/>
        </p:nvPicPr>
        <p:blipFill>
          <a:blip r:embed="rId1"/>
          <a:srcRect/>
          <a:stretch>
            <a:fillRect/>
          </a:stretch>
        </p:blipFill>
        <p:spPr>
          <a:xfrm flipH="1">
            <a:off x="10873528" y="3107483"/>
            <a:ext cx="1242562" cy="2061096"/>
          </a:xfrm>
          <a:prstGeom prst="rect">
            <a:avLst/>
          </a:prstGeom>
        </p:spPr>
      </p:pic>
      <p:pic>
        <p:nvPicPr>
          <p:cNvPr id="12" name="图片 11"/>
          <p:cNvPicPr>
            <a:picLocks noChangeAspect="1"/>
          </p:cNvPicPr>
          <p:nvPr/>
        </p:nvPicPr>
        <p:blipFill>
          <a:blip r:embed="rId3"/>
          <a:srcRect/>
          <a:stretch>
            <a:fillRect/>
          </a:stretch>
        </p:blipFill>
        <p:spPr>
          <a:xfrm>
            <a:off x="3476917" y="815319"/>
            <a:ext cx="1450559" cy="604400"/>
          </a:xfrm>
          <a:prstGeom prst="rect">
            <a:avLst/>
          </a:prstGeom>
        </p:spPr>
      </p:pic>
      <p:pic>
        <p:nvPicPr>
          <p:cNvPr id="13" name="图片 12"/>
          <p:cNvPicPr>
            <a:picLocks noChangeAspect="1"/>
          </p:cNvPicPr>
          <p:nvPr/>
        </p:nvPicPr>
        <p:blipFill>
          <a:blip r:embed="rId4"/>
          <a:srcRect/>
          <a:stretch>
            <a:fillRect/>
          </a:stretch>
        </p:blipFill>
        <p:spPr>
          <a:xfrm flipH="1">
            <a:off x="7220386" y="815319"/>
            <a:ext cx="1549040" cy="604400"/>
          </a:xfrm>
          <a:prstGeom prst="rect">
            <a:avLst/>
          </a:prstGeom>
        </p:spPr>
      </p:pic>
      <p:sp>
        <p:nvSpPr>
          <p:cNvPr id="2" name="文本框 1"/>
          <p:cNvSpPr txBox="1"/>
          <p:nvPr/>
        </p:nvSpPr>
        <p:spPr>
          <a:xfrm>
            <a:off x="8935085" y="386080"/>
            <a:ext cx="2901315" cy="1476375"/>
          </a:xfrm>
          <a:prstGeom prst="rect">
            <a:avLst/>
          </a:prstGeom>
          <a:noFill/>
        </p:spPr>
        <p:txBody>
          <a:bodyPr wrap="square" rtlCol="0">
            <a:spAutoFit/>
          </a:bodyPr>
          <a:p>
            <a:r>
              <a:rPr lang="zh-CN" altLang="en-US"/>
              <a:t>陈伟楠</a:t>
            </a:r>
            <a:r>
              <a:rPr lang="en-US" altLang="zh-CN"/>
              <a:t>21101430	</a:t>
            </a:r>
            <a:endParaRPr lang="en-US" altLang="zh-CN"/>
          </a:p>
          <a:p>
            <a:r>
              <a:rPr lang="zh-CN" altLang="en-US"/>
              <a:t>陈洋</a:t>
            </a:r>
            <a:r>
              <a:rPr lang="en-US" altLang="zh-CN"/>
              <a:t>21101431</a:t>
            </a:r>
            <a:endParaRPr lang="en-US" altLang="zh-CN"/>
          </a:p>
          <a:p>
            <a:r>
              <a:rPr lang="zh-CN" altLang="en-US"/>
              <a:t>陈宇</a:t>
            </a:r>
            <a:r>
              <a:rPr lang="en-US" altLang="zh-CN"/>
              <a:t>21101432</a:t>
            </a:r>
            <a:endParaRPr lang="en-US" altLang="zh-CN"/>
          </a:p>
          <a:p>
            <a:r>
              <a:rPr lang="zh-CN" altLang="en-US"/>
              <a:t>郝冠凯</a:t>
            </a:r>
            <a:r>
              <a:rPr lang="en-US" altLang="zh-CN"/>
              <a:t>21101433</a:t>
            </a:r>
            <a:endParaRPr lang="en-US" altLang="zh-CN"/>
          </a:p>
          <a:p>
            <a:r>
              <a:rPr lang="zh-CN" altLang="en-US"/>
              <a:t>张楠</a:t>
            </a:r>
            <a:r>
              <a:rPr lang="en-US" altLang="zh-CN"/>
              <a:t>21101441</a:t>
            </a:r>
            <a:endParaRPr lang="en-US" altLang="zh-CN"/>
          </a:p>
        </p:txBody>
      </p:sp>
      <p:sp>
        <p:nvSpPr>
          <p:cNvPr id="3" name="文本框 2"/>
          <p:cNvSpPr txBox="1"/>
          <p:nvPr/>
        </p:nvSpPr>
        <p:spPr>
          <a:xfrm>
            <a:off x="243840" y="245745"/>
            <a:ext cx="3182620" cy="1753235"/>
          </a:xfrm>
          <a:prstGeom prst="rect">
            <a:avLst/>
          </a:prstGeom>
          <a:noFill/>
        </p:spPr>
        <p:txBody>
          <a:bodyPr wrap="square" rtlCol="0">
            <a:spAutoFit/>
          </a:bodyPr>
          <a:p>
            <a:r>
              <a:rPr lang="zh-CN" altLang="en-US"/>
              <a:t>陈伟楠</a:t>
            </a:r>
            <a:r>
              <a:rPr lang="zh-CN" altLang="en-US"/>
              <a:t>审核</a:t>
            </a:r>
            <a:endParaRPr lang="zh-CN" altLang="en-US"/>
          </a:p>
          <a:p>
            <a:r>
              <a:rPr lang="zh-CN" altLang="en-US"/>
              <a:t>陈洋文字</a:t>
            </a:r>
            <a:endParaRPr lang="zh-CN" altLang="en-US"/>
          </a:p>
          <a:p>
            <a:r>
              <a:rPr lang="zh-CN" altLang="en-US"/>
              <a:t>陈宇</a:t>
            </a:r>
            <a:r>
              <a:rPr lang="en-US" altLang="zh-CN"/>
              <a:t>PPT</a:t>
            </a:r>
            <a:r>
              <a:rPr lang="zh-CN" altLang="en-US"/>
              <a:t>制作</a:t>
            </a:r>
            <a:endParaRPr lang="zh-CN" altLang="en-US"/>
          </a:p>
          <a:p>
            <a:r>
              <a:rPr lang="zh-CN" altLang="en-US"/>
              <a:t>郝冠凯</a:t>
            </a:r>
            <a:r>
              <a:rPr lang="zh-CN" altLang="en-US"/>
              <a:t>图片</a:t>
            </a:r>
            <a:endParaRPr lang="zh-CN" altLang="en-US"/>
          </a:p>
          <a:p>
            <a:r>
              <a:rPr lang="zh-CN" altLang="en-US"/>
              <a:t>张楠</a:t>
            </a:r>
            <a:r>
              <a:rPr lang="zh-CN" altLang="en-US"/>
              <a:t>美化</a:t>
            </a:r>
            <a:endParaRPr lang="zh-CN" altLang="en-US"/>
          </a:p>
          <a:p>
            <a:r>
              <a:rPr lang="zh-CN" altLang="en-US"/>
              <a:t>演讲：</a:t>
            </a:r>
            <a:r>
              <a:rPr lang="zh-CN" altLang="en-US"/>
              <a:t>全部成员</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rLst="">
                                      <p:cBhvr>
                                        <p:cTn id="9" dur="1000"/>
                                        <p:tgtEl>
                                          <p:spTgt spid="2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rLst="">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rLst="">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28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strVal val="4/3*#ppt_w"/>
                                          </p:val>
                                        </p:tav>
                                        <p:tav tm="100000">
                                          <p:val>
                                            <p:strVal val="#ppt_w"/>
                                          </p:val>
                                        </p:tav>
                                      </p:tavLst>
                                    </p:anim>
                                    <p:anim calcmode="lin" valueType="num">
                                      <p:cBhvr>
                                        <p:cTn id="26" dur="1000" fill="hold"/>
                                        <p:tgtEl>
                                          <p:spTgt spid="23"/>
                                        </p:tgtEl>
                                        <p:attrNameLst>
                                          <p:attrName>ppt_h</p:attrName>
                                        </p:attrNameLst>
                                      </p:cBhvr>
                                      <p:tavLst>
                                        <p:tav tm="0">
                                          <p:val>
                                            <p:strVal val="4/3*#ppt_h"/>
                                          </p:val>
                                        </p:tav>
                                        <p:tav tm="100000">
                                          <p:val>
                                            <p:strVal val="#ppt_h"/>
                                          </p:val>
                                        </p:tav>
                                      </p:tavLst>
                                    </p:anim>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p:cTn id="29" dur="2250" fill="hold"/>
                                        <p:tgtEl>
                                          <p:spTgt spid="22"/>
                                        </p:tgtEl>
                                        <p:attrNameLst>
                                          <p:attrName>ppt_w</p:attrName>
                                        </p:attrNameLst>
                                      </p:cBhvr>
                                      <p:tavLst>
                                        <p:tav tm="0">
                                          <p:val>
                                            <p:fltVal val="0"/>
                                          </p:val>
                                        </p:tav>
                                        <p:tav tm="100000">
                                          <p:val>
                                            <p:strVal val="#ppt_w"/>
                                          </p:val>
                                        </p:tav>
                                      </p:tavLst>
                                    </p:anim>
                                    <p:anim calcmode="lin" valueType="num">
                                      <p:cBhvr>
                                        <p:cTn id="30" dur="2250" fill="hold"/>
                                        <p:tgtEl>
                                          <p:spTgt spid="22"/>
                                        </p:tgtEl>
                                        <p:attrNameLst>
                                          <p:attrName>ppt_h</p:attrName>
                                        </p:attrNameLst>
                                      </p:cBhvr>
                                      <p:tavLst>
                                        <p:tav tm="0">
                                          <p:val>
                                            <p:fltVal val="0"/>
                                          </p:val>
                                        </p:tav>
                                        <p:tav tm="100000">
                                          <p:val>
                                            <p:strVal val="#ppt_h"/>
                                          </p:val>
                                        </p:tav>
                                      </p:tavLst>
                                    </p:anim>
                                    <p:animEffect transition="in" filter="fade" prLst="">
                                      <p:cBhvr>
                                        <p:cTn id="31" dur="2250"/>
                                        <p:tgtEl>
                                          <p:spTgt spid="22"/>
                                        </p:tgtEl>
                                      </p:cBhvr>
                                    </p:animEffect>
                                    <p:anim calcmode="lin" valueType="num">
                                      <p:cBhvr>
                                        <p:cTn id="32" dur="2250" fill="hold"/>
                                        <p:tgtEl>
                                          <p:spTgt spid="22"/>
                                        </p:tgtEl>
                                        <p:attrNameLst>
                                          <p:attrName>ppt_x</p:attrName>
                                        </p:attrNameLst>
                                      </p:cBhvr>
                                      <p:tavLst>
                                        <p:tav tm="0">
                                          <p:val>
                                            <p:fltVal val="0.5"/>
                                          </p:val>
                                        </p:tav>
                                        <p:tav tm="100000">
                                          <p:val>
                                            <p:strVal val="#ppt_x"/>
                                          </p:val>
                                        </p:tav>
                                      </p:tavLst>
                                    </p:anim>
                                    <p:anim calcmode="lin" valueType="num">
                                      <p:cBhvr>
                                        <p:cTn id="33" dur="2250" fill="hold"/>
                                        <p:tgtEl>
                                          <p:spTgt spid="22"/>
                                        </p:tgtEl>
                                        <p:attrNameLst>
                                          <p:attrName>ppt_y</p:attrName>
                                        </p:attrNameLst>
                                      </p:cBhvr>
                                      <p:tavLst>
                                        <p:tav tm="0">
                                          <p:val>
                                            <p:fltVal val="0.5"/>
                                          </p:val>
                                        </p:tav>
                                        <p:tav tm="100000">
                                          <p:val>
                                            <p:strVal val="#ppt_y"/>
                                          </p:val>
                                        </p:tav>
                                      </p:tavLst>
                                    </p:anim>
                                  </p:childTnLst>
                                </p:cTn>
                              </p:par>
                            </p:childTnLst>
                          </p:cTn>
                        </p:par>
                        <p:par>
                          <p:cTn id="34" fill="hold">
                            <p:stCondLst>
                              <p:cond delay="705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rLst="">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6197600" y="1600200"/>
            <a:ext cx="4876800" cy="4356100"/>
          </a:xfrm>
          <a:prstGeom prst="rect">
            <a:avLst/>
          </a:prstGeom>
          <a:ln>
            <a:solidFill>
              <a:srgbClr val="FFFFFF">
                <a:alpha val="0"/>
              </a:srgbClr>
            </a:solidFill>
          </a:ln>
        </p:spPr>
      </p:pic>
      <p:sp>
        <p:nvSpPr>
          <p:cNvPr id="17" name="New shape"/>
          <p:cNvSpPr/>
          <p:nvPr/>
        </p:nvSpPr>
        <p:spPr>
          <a:xfrm>
            <a:off x="1117600" y="1600200"/>
            <a:ext cx="4876800" cy="762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5000"/>
          </a:bodyPr>
          <a:lstStyle/>
          <a:p>
            <a:pPr indent="0" algn="l">
              <a:lnSpc>
                <a:spcPct val="100000"/>
              </a:lnSpc>
            </a:pPr>
            <a:r>
              <a:rPr sz="3400" b="1">
                <a:solidFill>
                  <a:srgbClr val="000000"/>
                </a:solidFill>
                <a:latin typeface="Microsoft Sans Serif" panose="020B0604020202020204"/>
              </a:rPr>
              <a:t>3.井冈山革命根据地的意义</a:t>
            </a:r>
            <a:endParaRPr sz="3400" b="1">
              <a:solidFill>
                <a:srgbClr val="000000"/>
              </a:solidFill>
              <a:latin typeface="Microsoft Sans Serif" panose="020B0604020202020204"/>
            </a:endParaRPr>
          </a:p>
        </p:txBody>
      </p:sp>
      <p:sp>
        <p:nvSpPr>
          <p:cNvPr id="18" name="New shape"/>
          <p:cNvSpPr/>
          <p:nvPr/>
        </p:nvSpPr>
        <p:spPr>
          <a:xfrm>
            <a:off x="1117600" y="2654300"/>
            <a:ext cx="4876800" cy="158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井冈山革命根据地的创建，为中国共产党领导的各地武装斗争树立了榜样，成为中国革命走上建立农村根据地，以农村包围城市，最后夺取全国胜利的道路的开端</a:t>
            </a:r>
            <a:endParaRPr sz="2000" b="0">
              <a:solidFill>
                <a:srgbClr val="000000"/>
              </a:solidFill>
              <a:latin typeface="Microsoft Sans Serif" panose="020B0604020202020204"/>
            </a:endParaRPr>
          </a:p>
        </p:txBody>
      </p:sp>
      <p:sp>
        <p:nvSpPr>
          <p:cNvPr id="19" name="New shape"/>
          <p:cNvSpPr/>
          <p:nvPr/>
        </p:nvSpPr>
        <p:spPr>
          <a:xfrm>
            <a:off x="1117600" y="4368800"/>
            <a:ext cx="4876800" cy="158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毛泽东点燃的”工农武装割据“的星星之火，开创了在革命转入低潮的形势下，重新聚集革命力量，武装夺取政权的新局面，为中国革命照亮了胜利前进的航程</a:t>
            </a:r>
            <a:endParaRPr sz="2000" b="0">
              <a:solidFill>
                <a:srgbClr val="000000"/>
              </a:solidFill>
              <a:latin typeface="Microsoft Sans Serif" panose="020B0604020202020204"/>
            </a:endParaRPr>
          </a:p>
        </p:txBody>
      </p:sp>
      <p:grpSp>
        <p:nvGrpSpPr>
          <p:cNvPr id="2" name="GroupShape2"/>
          <p:cNvGrpSpPr/>
          <p:nvPr/>
        </p:nvGrpSpPr>
        <p:grpSpPr>
          <a:xfrm>
            <a:off x="1117600" y="2387600"/>
            <a:ext cx="4876800" cy="63500"/>
            <a:chOff x="1117600" y="2387600"/>
            <a:chExt cx="4876800" cy="63500"/>
          </a:xfrm>
        </p:grpSpPr>
        <p:sp>
          <p:nvSpPr>
            <p:cNvPr id="20" name="New shape"/>
            <p:cNvSpPr/>
            <p:nvPr/>
          </p:nvSpPr>
          <p:spPr>
            <a:xfrm>
              <a:off x="1117600" y="2400300"/>
              <a:ext cx="487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ew shape"/>
            <p:cNvSpPr/>
            <p:nvPr/>
          </p:nvSpPr>
          <p:spPr>
            <a:xfrm>
              <a:off x="1117600" y="23876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950734"/>
            <a:ext cx="12383514" cy="2907266"/>
            <a:chOff x="1" y="2981470"/>
            <a:chExt cx="9296655" cy="2182567"/>
          </a:xfrm>
        </p:grpSpPr>
        <p:grpSp>
          <p:nvGrpSpPr>
            <p:cNvPr id="28" name="组合 27"/>
            <p:cNvGrpSpPr/>
            <p:nvPr/>
          </p:nvGrpSpPr>
          <p:grpSpPr>
            <a:xfrm>
              <a:off x="1" y="3586985"/>
              <a:ext cx="9144000" cy="1577052"/>
              <a:chOff x="168" y="4748758"/>
              <a:chExt cx="12238925" cy="2110830"/>
            </a:xfrm>
          </p:grpSpPr>
          <p:pic>
            <p:nvPicPr>
              <p:cNvPr id="30"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31" name="组合 30"/>
              <p:cNvGrpSpPr/>
              <p:nvPr/>
            </p:nvGrpSpPr>
            <p:grpSpPr>
              <a:xfrm>
                <a:off x="168" y="5270646"/>
                <a:ext cx="12238925" cy="1588942"/>
                <a:chOff x="168" y="5270646"/>
                <a:chExt cx="12238925" cy="1588942"/>
              </a:xfrm>
            </p:grpSpPr>
            <p:pic>
              <p:nvPicPr>
                <p:cNvPr id="32"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33"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lstStyle/>
                <a:p/>
              </p:txBody>
            </p:sp>
          </p:grpSp>
        </p:grpSp>
        <p:pic>
          <p:nvPicPr>
            <p:cNvPr id="29"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34" name="矩形 33"/>
          <p:cNvSpPr/>
          <p:nvPr/>
        </p:nvSpPr>
        <p:spPr>
          <a:xfrm>
            <a:off x="4946934" y="1888020"/>
            <a:ext cx="2298131" cy="701741"/>
          </a:xfrm>
          <a:prstGeom prst="rect">
            <a:avLst/>
          </a:prstGeom>
          <a:solidFill>
            <a:srgbClr val="C00000"/>
          </a:solid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rPr>
              <a:t>第2章</a:t>
            </a:r>
            <a:endPar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endParaRPr>
          </a:p>
        </p:txBody>
      </p:sp>
      <p:sp>
        <p:nvSpPr>
          <p:cNvPr id="36" name="TextBox 1"/>
          <p:cNvSpPr txBox="1"/>
          <p:nvPr/>
        </p:nvSpPr>
        <p:spPr>
          <a:xfrm>
            <a:off x="2088174" y="2731912"/>
            <a:ext cx="8003823" cy="1817510"/>
          </a:xfrm>
          <a:prstGeom prst="rect">
            <a:avLst/>
          </a:prstGeom>
          <a:noFill/>
        </p:spPr>
        <p:txBody>
          <a:bodyPr wrap="square" lIns="91424" tIns="45713" rIns="91424" bIns="45713" rtlCol="0" anchor="ctr">
            <a:normAutofit/>
          </a:bodyPr>
          <a:lstStyle/>
          <a:p>
            <a:pPr marL="0" lvl="1" algn="ctr"/>
            <a:r>
              <a:rPr lang="en-US" altLang="zh-CN" sz="4800" b="1">
                <a:solidFill>
                  <a:srgbClr val="C00000"/>
                </a:solidFill>
                <a:latin typeface="思源黑体 CN Normal"/>
                <a:ea typeface="微软雅黑" panose="020B0503020204020204" pitchFamily="34" charset="-122"/>
                <a:sym typeface="Arial" panose="020B0604020202020204" pitchFamily="34" charset="0"/>
              </a:rPr>
              <a:t>毛泽东在井冈山时期的四次打击</a:t>
            </a: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rLst="">
                                      <p:cBhvr>
                                        <p:cTn id="14" dur="500"/>
                                        <p:tgtEl>
                                          <p:spTgt spid="36"/>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毛泽东在井冈山时期的四次打击</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7785100" y="4051300"/>
            <a:ext cx="3289300" cy="2108200"/>
          </a:xfrm>
          <a:prstGeom prst="rect">
            <a:avLst/>
          </a:prstGeom>
          <a:ln>
            <a:solidFill>
              <a:srgbClr val="FFFFFF">
                <a:alpha val="0"/>
              </a:srgbClr>
            </a:solidFill>
          </a:ln>
        </p:spPr>
      </p:pic>
      <p:sp>
        <p:nvSpPr>
          <p:cNvPr id="17" name="New shape"/>
          <p:cNvSpPr/>
          <p:nvPr/>
        </p:nvSpPr>
        <p:spPr>
          <a:xfrm>
            <a:off x="1117600" y="1397000"/>
            <a:ext cx="9956800" cy="381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indent="0" algn="l">
              <a:lnSpc>
                <a:spcPct val="100000"/>
              </a:lnSpc>
            </a:pPr>
            <a:r>
              <a:rPr sz="3400" b="1">
                <a:solidFill>
                  <a:srgbClr val="000000"/>
                </a:solidFill>
                <a:latin typeface="Microsoft Sans Serif" panose="020B0604020202020204"/>
              </a:rPr>
              <a:t>第一次（反）进剿：新城战斗时间：1928年2月18日
</a:t>
            </a:r>
            <a:endParaRPr sz="3400" b="1">
              <a:solidFill>
                <a:srgbClr val="000000"/>
              </a:solidFill>
              <a:latin typeface="Microsoft Sans Serif" panose="020B0604020202020204"/>
            </a:endParaRPr>
          </a:p>
        </p:txBody>
      </p:sp>
      <p:sp>
        <p:nvSpPr>
          <p:cNvPr id="18" name="New shape"/>
          <p:cNvSpPr/>
          <p:nvPr/>
        </p:nvSpPr>
        <p:spPr>
          <a:xfrm>
            <a:off x="1117600" y="2019300"/>
            <a:ext cx="9956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经过：1928年1月中旬，赣军第27师以第81团和第79团的1个营，由吉安进至泰和，准备进攻万安</a:t>
            </a:r>
            <a:endParaRPr sz="2000" b="0">
              <a:solidFill>
                <a:srgbClr val="000000"/>
              </a:solidFill>
              <a:latin typeface="Microsoft Sans Serif" panose="020B0604020202020204"/>
            </a:endParaRPr>
          </a:p>
        </p:txBody>
      </p:sp>
      <p:sp>
        <p:nvSpPr>
          <p:cNvPr id="19" name="New shape"/>
          <p:cNvSpPr/>
          <p:nvPr/>
        </p:nvSpPr>
        <p:spPr>
          <a:xfrm>
            <a:off x="1117600" y="2781300"/>
            <a:ext cx="9956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接着以第79团的1个营进占宁冈新城，对井冈山革命根据地发动第一次“进剿”</a:t>
            </a:r>
            <a:endParaRPr sz="2000" b="0">
              <a:solidFill>
                <a:srgbClr val="000000"/>
              </a:solidFill>
              <a:latin typeface="Microsoft Sans Serif" panose="020B0604020202020204"/>
            </a:endParaRPr>
          </a:p>
        </p:txBody>
      </p:sp>
      <p:sp>
        <p:nvSpPr>
          <p:cNvPr id="20" name="New shape"/>
          <p:cNvSpPr/>
          <p:nvPr/>
        </p:nvSpPr>
        <p:spPr>
          <a:xfrm>
            <a:off x="1117600" y="3543300"/>
            <a:ext cx="9956800" cy="31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2月4日</a:t>
            </a:r>
            <a:endParaRPr sz="2000" b="0">
              <a:solidFill>
                <a:srgbClr val="000000"/>
              </a:solidFill>
              <a:latin typeface="Microsoft Sans Serif" panose="020B0604020202020204"/>
            </a:endParaRPr>
          </a:p>
        </p:txBody>
      </p:sp>
      <p:sp>
        <p:nvSpPr>
          <p:cNvPr id="21" name="New shape"/>
          <p:cNvSpPr/>
          <p:nvPr/>
        </p:nvSpPr>
        <p:spPr>
          <a:xfrm>
            <a:off x="1117600" y="3987800"/>
            <a:ext cx="6464300" cy="190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a:bodyPr>
          <a:lstStyle/>
          <a:p>
            <a:pPr indent="0" algn="l">
              <a:lnSpc>
                <a:spcPct val="125000"/>
              </a:lnSpc>
            </a:pPr>
            <a:r>
              <a:rPr sz="2000" b="0">
                <a:solidFill>
                  <a:srgbClr val="000000"/>
                </a:solidFill>
                <a:latin typeface="Microsoft Sans Serif" panose="020B0604020202020204"/>
              </a:rPr>
              <a:t>毛泽东由遂川率上农革命军主力返回井冈山，经过充分准备，18日拂晓，工农革命军第1、第2两团在赤卫队配合下，由南、北、东三面向新城之敌发起突然进攻，经数小时激战，全歼守敌，攻占新结果：此战，工农革命军首次全歼敌正规军1个营，俘敌近300人，打破了敌人的第一次进剿</a:t>
            </a:r>
            <a:endParaRPr sz="2000" b="0">
              <a:solidFill>
                <a:srgbClr val="000000"/>
              </a:solidFill>
              <a:latin typeface="Microsoft Sans Serif" panose="020B0604020202020204"/>
            </a:endParaRPr>
          </a:p>
        </p:txBody>
      </p:sp>
      <p:grpSp>
        <p:nvGrpSpPr>
          <p:cNvPr id="2" name="GroupShape2"/>
          <p:cNvGrpSpPr/>
          <p:nvPr/>
        </p:nvGrpSpPr>
        <p:grpSpPr>
          <a:xfrm>
            <a:off x="1117600" y="1803400"/>
            <a:ext cx="9956800" cy="63500"/>
            <a:chOff x="1117600" y="1803400"/>
            <a:chExt cx="9956800" cy="63500"/>
          </a:xfrm>
        </p:grpSpPr>
        <p:sp>
          <p:nvSpPr>
            <p:cNvPr id="22" name="New shape"/>
            <p:cNvSpPr/>
            <p:nvPr/>
          </p:nvSpPr>
          <p:spPr>
            <a:xfrm>
              <a:off x="1117600" y="1816100"/>
              <a:ext cx="995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ew shape"/>
            <p:cNvSpPr/>
            <p:nvPr/>
          </p:nvSpPr>
          <p:spPr>
            <a:xfrm>
              <a:off x="1117600" y="18034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300" fill="hold"/>
                                        <p:tgtEl>
                                          <p:spTgt spid="21"/>
                                        </p:tgtEl>
                                        <p:attrNameLst>
                                          <p:attrName>ppt_w</p:attrName>
                                        </p:attrNameLst>
                                      </p:cBhvr>
                                      <p:tavLst>
                                        <p:tav tm="0">
                                          <p:val>
                                            <p:fltVal val="0"/>
                                          </p:val>
                                        </p:tav>
                                        <p:tav tm="100000">
                                          <p:val>
                                            <p:strVal val="#ppt_w"/>
                                          </p:val>
                                        </p:tav>
                                      </p:tavLst>
                                    </p:anim>
                                    <p:anim calcmode="lin" valueType="num">
                                      <p:cBhvr>
                                        <p:cTn id="58" dur="3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P spid="21" grpId="1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毛泽东在井冈山时期的四次打击</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sp>
        <p:nvSpPr>
          <p:cNvPr id="16" name="New shape"/>
          <p:cNvSpPr/>
          <p:nvPr/>
        </p:nvSpPr>
        <p:spPr>
          <a:xfrm>
            <a:off x="1117600" y="2476500"/>
            <a:ext cx="9956800" cy="381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indent="0" algn="l">
              <a:lnSpc>
                <a:spcPct val="100000"/>
              </a:lnSpc>
            </a:pPr>
            <a:r>
              <a:rPr sz="3400" b="1">
                <a:solidFill>
                  <a:srgbClr val="000000"/>
                </a:solidFill>
                <a:latin typeface="Microsoft Sans Serif" panose="020B0604020202020204"/>
              </a:rPr>
              <a:t>第二次（反）进剿：五斗江战斗时间：1928年5月
</a:t>
            </a:r>
            <a:endParaRPr sz="3400" b="1">
              <a:solidFill>
                <a:srgbClr val="000000"/>
              </a:solidFill>
              <a:latin typeface="Microsoft Sans Serif" panose="020B0604020202020204"/>
            </a:endParaRPr>
          </a:p>
        </p:txBody>
      </p:sp>
      <p:sp>
        <p:nvSpPr>
          <p:cNvPr id="17" name="New shape"/>
          <p:cNvSpPr/>
          <p:nvPr/>
        </p:nvSpPr>
        <p:spPr>
          <a:xfrm>
            <a:off x="1435100" y="3162300"/>
            <a:ext cx="9639300" cy="1219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a:bodyPr>
          <a:lstStyle/>
          <a:p>
            <a:pPr indent="0" algn="l">
              <a:lnSpc>
                <a:spcPct val="125000"/>
              </a:lnSpc>
            </a:pPr>
            <a:r>
              <a:rPr sz="2000" b="0">
                <a:solidFill>
                  <a:srgbClr val="000000"/>
                </a:solidFill>
                <a:latin typeface="Microsoft Sans Serif" panose="020B0604020202020204"/>
              </a:rPr>
              <a:t>经过：1928年4月下旬，驻江西省国民党军第27师师长</a:t>
            </a:r>
            <a:r>
              <a:rPr lang="zh-CN" sz="2000" b="0">
                <a:solidFill>
                  <a:srgbClr val="000000"/>
                </a:solidFill>
                <a:latin typeface="Microsoft Sans Serif" panose="020B0604020202020204"/>
              </a:rPr>
              <a:t>刘</a:t>
            </a:r>
            <a:r>
              <a:rPr sz="2000" b="0">
                <a:solidFill>
                  <a:srgbClr val="000000"/>
                </a:solidFill>
                <a:latin typeface="Microsoft Sans Serif" panose="020B0604020202020204"/>
              </a:rPr>
              <a:t>如轩率部由永新城分两路向井冈山革命根据地发动第二次“进剿”。1928年5月7日，朱德率红四军军部和二十八团在五斗江打败了驻赣敌军</a:t>
            </a:r>
            <a:r>
              <a:rPr lang="zh-CN" sz="2000" b="0">
                <a:solidFill>
                  <a:srgbClr val="000000"/>
                </a:solidFill>
                <a:latin typeface="Microsoft Sans Serif" panose="020B0604020202020204"/>
              </a:rPr>
              <a:t>刘</a:t>
            </a:r>
            <a:r>
              <a:rPr sz="2000" b="0">
                <a:solidFill>
                  <a:srgbClr val="000000"/>
                </a:solidFill>
                <a:latin typeface="Microsoft Sans Serif" panose="020B0604020202020204"/>
              </a:rPr>
              <a:t>如轩部的两个团，取得了红四军成立以来首次大捷一一五斗江战斗的胜利</a:t>
            </a:r>
            <a:endParaRPr sz="2000" b="0">
              <a:solidFill>
                <a:srgbClr val="000000"/>
              </a:solidFill>
              <a:latin typeface="Microsoft Sans Serif" panose="020B0604020202020204"/>
            </a:endParaRPr>
          </a:p>
        </p:txBody>
      </p:sp>
      <p:sp>
        <p:nvSpPr>
          <p:cNvPr id="18" name="New shape"/>
          <p:cNvSpPr/>
          <p:nvPr/>
        </p:nvSpPr>
        <p:spPr>
          <a:xfrm>
            <a:off x="1435100" y="4495800"/>
            <a:ext cx="9639300" cy="609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结果：此次战斗，工农革命军第4军歼赣军1个团大部，缴获枪300余支（挺）,粉碎了江西国民党军对井冈山革命根据地的第二次“进剿”</a:t>
            </a:r>
            <a:endParaRPr sz="2000" b="0">
              <a:solidFill>
                <a:srgbClr val="000000"/>
              </a:solidFill>
              <a:latin typeface="Microsoft Sans Serif" panose="020B0604020202020204"/>
            </a:endParaRPr>
          </a:p>
        </p:txBody>
      </p:sp>
      <p:grpSp>
        <p:nvGrpSpPr>
          <p:cNvPr id="2" name="GroupShape2"/>
          <p:cNvGrpSpPr/>
          <p:nvPr/>
        </p:nvGrpSpPr>
        <p:grpSpPr>
          <a:xfrm>
            <a:off x="1117600" y="2882900"/>
            <a:ext cx="9956800" cy="63500"/>
            <a:chOff x="1117600" y="2882900"/>
            <a:chExt cx="9956800" cy="63500"/>
          </a:xfrm>
        </p:grpSpPr>
        <p:sp>
          <p:nvSpPr>
            <p:cNvPr id="19" name="New shape"/>
            <p:cNvSpPr/>
            <p:nvPr/>
          </p:nvSpPr>
          <p:spPr>
            <a:xfrm>
              <a:off x="1117600" y="2895600"/>
              <a:ext cx="995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ew shape"/>
            <p:cNvSpPr/>
            <p:nvPr/>
          </p:nvSpPr>
          <p:spPr>
            <a:xfrm>
              <a:off x="1117600" y="28829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New shape"/>
          <p:cNvSpPr/>
          <p:nvPr/>
        </p:nvSpPr>
        <p:spPr>
          <a:xfrm>
            <a:off x="1117600" y="32258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ew shape"/>
          <p:cNvSpPr/>
          <p:nvPr/>
        </p:nvSpPr>
        <p:spPr>
          <a:xfrm>
            <a:off x="1117600" y="45593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1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11"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300" fill="hold"/>
                                        <p:tgtEl>
                                          <p:spTgt spid="22"/>
                                        </p:tgtEl>
                                        <p:attrNameLst>
                                          <p:attrName>ppt_w</p:attrName>
                                        </p:attrNameLst>
                                      </p:cBhvr>
                                      <p:tavLst>
                                        <p:tav tm="0">
                                          <p:val>
                                            <p:fltVal val="0"/>
                                          </p:val>
                                        </p:tav>
                                        <p:tav tm="100000">
                                          <p:val>
                                            <p:strVal val="#ppt_w"/>
                                          </p:val>
                                        </p:tav>
                                      </p:tavLst>
                                    </p:anim>
                                    <p:anim calcmode="lin" valueType="num">
                                      <p:cBhvr>
                                        <p:cTn id="53" dur="3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21" grpId="10" animBg="1"/>
      <p:bldP spid="22" grpId="1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毛泽东在井冈山时期的四次打击</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sp>
        <p:nvSpPr>
          <p:cNvPr id="16" name="New shape"/>
          <p:cNvSpPr/>
          <p:nvPr/>
        </p:nvSpPr>
        <p:spPr>
          <a:xfrm>
            <a:off x="1117600" y="2006600"/>
            <a:ext cx="9956800" cy="381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indent="0" algn="l">
              <a:lnSpc>
                <a:spcPct val="100000"/>
              </a:lnSpc>
            </a:pPr>
            <a:r>
              <a:rPr sz="3400" b="1">
                <a:solidFill>
                  <a:srgbClr val="000000"/>
                </a:solidFill>
                <a:latin typeface="Microsoft Sans Serif" panose="020B0604020202020204"/>
              </a:rPr>
              <a:t>第三次（反）进剿：草市坳战斗时间：1928年5月</a:t>
            </a:r>
            <a:endParaRPr sz="3400" b="1">
              <a:solidFill>
                <a:srgbClr val="000000"/>
              </a:solidFill>
              <a:latin typeface="Microsoft Sans Serif" panose="020B0604020202020204"/>
            </a:endParaRPr>
          </a:p>
        </p:txBody>
      </p:sp>
      <p:sp>
        <p:nvSpPr>
          <p:cNvPr id="17" name="New shape"/>
          <p:cNvSpPr/>
          <p:nvPr/>
        </p:nvSpPr>
        <p:spPr>
          <a:xfrm>
            <a:off x="1435100" y="2692400"/>
            <a:ext cx="9639300" cy="1828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10000"/>
          </a:bodyPr>
          <a:lstStyle/>
          <a:p>
            <a:pPr indent="0" algn="l">
              <a:lnSpc>
                <a:spcPct val="125000"/>
              </a:lnSpc>
            </a:pPr>
            <a:r>
              <a:rPr sz="2000" b="0">
                <a:solidFill>
                  <a:srgbClr val="000000"/>
                </a:solidFill>
                <a:latin typeface="Microsoft Sans Serif" panose="020B0604020202020204"/>
              </a:rPr>
              <a:t>经过：1928年5月中旬，驻江西省国民党军第31军第27师和第3军第7、第9师各1个团共5个团，对井冈山革命根据地发动第三次“进剿”。19日，第4军主力向永新奔袭途中，在草市坳与由永新城西进澧田的第79团遭遇。朱德当机立断，指挥第28团从正面发起攻击，以第31团1个营向敌侧后迂回，经近两小时激战，全歼第79团。接着，第4军主力出敌不意攻进永新城，全歼第27师师部和第27团1个营，击伤物如针</a:t>
            </a:r>
            <a:endParaRPr sz="2000" b="0">
              <a:solidFill>
                <a:srgbClr val="000000"/>
              </a:solidFill>
              <a:latin typeface="Microsoft Sans Serif" panose="020B0604020202020204"/>
            </a:endParaRPr>
          </a:p>
        </p:txBody>
      </p:sp>
      <p:sp>
        <p:nvSpPr>
          <p:cNvPr id="18" name="New shape"/>
          <p:cNvSpPr/>
          <p:nvPr/>
        </p:nvSpPr>
        <p:spPr>
          <a:xfrm>
            <a:off x="1435100" y="4660900"/>
            <a:ext cx="9639300" cy="9144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结果：此次战斗，红4军以4个营的兵力歼灭国民党军1个师部、1个团另1个营，缴获枪300余支，迫击炮7门、山炮2门，银元20余担，打破了江西国民党军对井冈山革命根据地的第三次“进剿”</a:t>
            </a:r>
            <a:endParaRPr sz="2000" b="0">
              <a:solidFill>
                <a:srgbClr val="000000"/>
              </a:solidFill>
              <a:latin typeface="Microsoft Sans Serif" panose="020B0604020202020204"/>
            </a:endParaRPr>
          </a:p>
        </p:txBody>
      </p:sp>
      <p:grpSp>
        <p:nvGrpSpPr>
          <p:cNvPr id="2" name="GroupShape2"/>
          <p:cNvGrpSpPr/>
          <p:nvPr/>
        </p:nvGrpSpPr>
        <p:grpSpPr>
          <a:xfrm>
            <a:off x="1117600" y="2413000"/>
            <a:ext cx="9956800" cy="63500"/>
            <a:chOff x="1117600" y="2413000"/>
            <a:chExt cx="9956800" cy="63500"/>
          </a:xfrm>
        </p:grpSpPr>
        <p:sp>
          <p:nvSpPr>
            <p:cNvPr id="19" name="New shape"/>
            <p:cNvSpPr/>
            <p:nvPr/>
          </p:nvSpPr>
          <p:spPr>
            <a:xfrm>
              <a:off x="1117600" y="2425700"/>
              <a:ext cx="995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ew shape"/>
            <p:cNvSpPr/>
            <p:nvPr/>
          </p:nvSpPr>
          <p:spPr>
            <a:xfrm>
              <a:off x="1117600" y="24130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New shape"/>
          <p:cNvSpPr/>
          <p:nvPr/>
        </p:nvSpPr>
        <p:spPr>
          <a:xfrm>
            <a:off x="1117600" y="27559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ew shape"/>
          <p:cNvSpPr/>
          <p:nvPr/>
        </p:nvSpPr>
        <p:spPr>
          <a:xfrm>
            <a:off x="1117600" y="47244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1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11"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300" fill="hold"/>
                                        <p:tgtEl>
                                          <p:spTgt spid="22"/>
                                        </p:tgtEl>
                                        <p:attrNameLst>
                                          <p:attrName>ppt_w</p:attrName>
                                        </p:attrNameLst>
                                      </p:cBhvr>
                                      <p:tavLst>
                                        <p:tav tm="0">
                                          <p:val>
                                            <p:fltVal val="0"/>
                                          </p:val>
                                        </p:tav>
                                        <p:tav tm="100000">
                                          <p:val>
                                            <p:strVal val="#ppt_w"/>
                                          </p:val>
                                        </p:tav>
                                      </p:tavLst>
                                    </p:anim>
                                    <p:anim calcmode="lin" valueType="num">
                                      <p:cBhvr>
                                        <p:cTn id="53" dur="3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21" grpId="10" animBg="1"/>
      <p:bldP spid="22" grpId="1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毛泽东在井冈山时期的四次打击</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sp>
        <p:nvSpPr>
          <p:cNvPr id="16" name="New shape"/>
          <p:cNvSpPr/>
          <p:nvPr/>
        </p:nvSpPr>
        <p:spPr>
          <a:xfrm>
            <a:off x="1117600" y="2197100"/>
            <a:ext cx="9956800" cy="381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indent="0" algn="l">
              <a:lnSpc>
                <a:spcPct val="100000"/>
              </a:lnSpc>
            </a:pPr>
            <a:r>
              <a:rPr sz="3400" b="1">
                <a:solidFill>
                  <a:srgbClr val="000000"/>
                </a:solidFill>
                <a:latin typeface="Microsoft Sans Serif" panose="020B0604020202020204"/>
              </a:rPr>
              <a:t>第四次（反）进剿：七溪岭战斗或龙源口战斗
</a:t>
            </a:r>
            <a:endParaRPr sz="3400" b="1">
              <a:solidFill>
                <a:srgbClr val="000000"/>
              </a:solidFill>
              <a:latin typeface="Microsoft Sans Serif" panose="020B0604020202020204"/>
            </a:endParaRPr>
          </a:p>
        </p:txBody>
      </p:sp>
      <p:sp>
        <p:nvSpPr>
          <p:cNvPr id="17" name="New shape"/>
          <p:cNvSpPr/>
          <p:nvPr/>
        </p:nvSpPr>
        <p:spPr>
          <a:xfrm>
            <a:off x="1435100" y="2882900"/>
            <a:ext cx="96393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时间：1928年6月</a:t>
            </a:r>
            <a:endParaRPr sz="2000" b="0">
              <a:solidFill>
                <a:srgbClr val="000000"/>
              </a:solidFill>
              <a:latin typeface="Microsoft Sans Serif" panose="020B0604020202020204"/>
            </a:endParaRPr>
          </a:p>
        </p:txBody>
      </p:sp>
      <p:sp>
        <p:nvSpPr>
          <p:cNvPr id="18" name="New shape"/>
          <p:cNvSpPr/>
          <p:nvPr/>
        </p:nvSpPr>
        <p:spPr>
          <a:xfrm>
            <a:off x="1435100" y="3263900"/>
            <a:ext cx="9639300" cy="9144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经过：1928年6月，驻江西省国民党军第3军第9师和第31军第27师共5个团，由第9师师长먹池生担任总指挥，对井冈山革命根据地发动第四次“进剿”</a:t>
            </a:r>
            <a:endParaRPr sz="2000" b="0">
              <a:solidFill>
                <a:srgbClr val="000000"/>
              </a:solidFill>
              <a:latin typeface="Microsoft Sans Serif" panose="020B0604020202020204"/>
            </a:endParaRPr>
          </a:p>
        </p:txBody>
      </p:sp>
      <p:sp>
        <p:nvSpPr>
          <p:cNvPr id="19" name="New shape"/>
          <p:cNvSpPr/>
          <p:nvPr/>
        </p:nvSpPr>
        <p:spPr>
          <a:xfrm>
            <a:off x="1117600" y="4279900"/>
            <a:ext cx="9956800" cy="31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6月中旬，杨池生率部由吉安进占永新</a:t>
            </a:r>
            <a:endParaRPr sz="2000" b="0">
              <a:solidFill>
                <a:srgbClr val="000000"/>
              </a:solidFill>
              <a:latin typeface="Microsoft Sans Serif" panose="020B0604020202020204"/>
            </a:endParaRPr>
          </a:p>
        </p:txBody>
      </p:sp>
      <p:sp>
        <p:nvSpPr>
          <p:cNvPr id="20" name="New shape"/>
          <p:cNvSpPr/>
          <p:nvPr/>
        </p:nvSpPr>
        <p:spPr>
          <a:xfrm>
            <a:off x="1117600" y="4724400"/>
            <a:ext cx="9956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22日，以2个团留守永新及其附近地区，以3个团分两路进至龙源口和白口，企图分经新、老七溪岭合击宁冈，消灭红四军</a:t>
            </a:r>
            <a:endParaRPr sz="2000" b="0">
              <a:solidFill>
                <a:srgbClr val="000000"/>
              </a:solidFill>
              <a:latin typeface="Microsoft Sans Serif" panose="020B0604020202020204"/>
            </a:endParaRPr>
          </a:p>
        </p:txBody>
      </p:sp>
      <p:grpSp>
        <p:nvGrpSpPr>
          <p:cNvPr id="2" name="GroupShape2"/>
          <p:cNvGrpSpPr/>
          <p:nvPr/>
        </p:nvGrpSpPr>
        <p:grpSpPr>
          <a:xfrm>
            <a:off x="1117600" y="2603500"/>
            <a:ext cx="9956800" cy="63500"/>
            <a:chOff x="1117600" y="2603500"/>
            <a:chExt cx="9956800" cy="63500"/>
          </a:xfrm>
        </p:grpSpPr>
        <p:sp>
          <p:nvSpPr>
            <p:cNvPr id="21" name="New shape"/>
            <p:cNvSpPr/>
            <p:nvPr/>
          </p:nvSpPr>
          <p:spPr>
            <a:xfrm>
              <a:off x="1117600" y="2616200"/>
              <a:ext cx="995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ew shape"/>
            <p:cNvSpPr/>
            <p:nvPr/>
          </p:nvSpPr>
          <p:spPr>
            <a:xfrm>
              <a:off x="1117600" y="26035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New shape"/>
          <p:cNvSpPr/>
          <p:nvPr/>
        </p:nvSpPr>
        <p:spPr>
          <a:xfrm>
            <a:off x="1117600" y="29464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New shape"/>
          <p:cNvSpPr/>
          <p:nvPr/>
        </p:nvSpPr>
        <p:spPr>
          <a:xfrm>
            <a:off x="1117600" y="33274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2"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300" fill="hold"/>
                                        <p:tgtEl>
                                          <p:spTgt spid="23"/>
                                        </p:tgtEl>
                                        <p:attrNameLst>
                                          <p:attrName>ppt_w</p:attrName>
                                        </p:attrNameLst>
                                      </p:cBhvr>
                                      <p:tavLst>
                                        <p:tav tm="0">
                                          <p:val>
                                            <p:fltVal val="0"/>
                                          </p:val>
                                        </p:tav>
                                        <p:tav tm="100000">
                                          <p:val>
                                            <p:strVal val="#ppt_w"/>
                                          </p:val>
                                        </p:tav>
                                      </p:tavLst>
                                    </p:anim>
                                    <p:anim calcmode="lin" valueType="num">
                                      <p:cBhvr>
                                        <p:cTn id="58" dur="300" fill="hold"/>
                                        <p:tgtEl>
                                          <p:spTgt spid="23"/>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13"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300" fill="hold"/>
                                        <p:tgtEl>
                                          <p:spTgt spid="24"/>
                                        </p:tgtEl>
                                        <p:attrNameLst>
                                          <p:attrName>ppt_w</p:attrName>
                                        </p:attrNameLst>
                                      </p:cBhvr>
                                      <p:tavLst>
                                        <p:tav tm="0">
                                          <p:val>
                                            <p:fltVal val="0"/>
                                          </p:val>
                                        </p:tav>
                                        <p:tav tm="100000">
                                          <p:val>
                                            <p:strVal val="#ppt_w"/>
                                          </p:val>
                                        </p:tav>
                                      </p:tavLst>
                                    </p:anim>
                                    <p:anim calcmode="lin" valueType="num">
                                      <p:cBhvr>
                                        <p:cTn id="63" dur="3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P spid="23" grpId="12" animBg="1"/>
      <p:bldP spid="24" grpId="13"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毛泽东在井冈山时期的四次打击</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sp>
        <p:nvSpPr>
          <p:cNvPr id="16" name="New shape"/>
          <p:cNvSpPr/>
          <p:nvPr/>
        </p:nvSpPr>
        <p:spPr>
          <a:xfrm>
            <a:off x="1117600" y="1778000"/>
            <a:ext cx="9956800" cy="1270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据此，以毛泽东为书记的中共湘赣边特委和红4军军委决定，由军长朱德、军委书记陈毅率红4军主力在新、老七溪岭阻击国民党军，然后相机转入反攻，求歼国民党军一部，以打破其“进剿”.23日上午，红四军第29团和第31团第1营在新七溪岭击退国民党军左路1个团的多次进攻，守住了阵地</a:t>
            </a:r>
            <a:endParaRPr sz="2000" b="0">
              <a:solidFill>
                <a:srgbClr val="000000"/>
              </a:solidFill>
              <a:latin typeface="Microsoft Sans Serif" panose="020B0604020202020204"/>
            </a:endParaRPr>
          </a:p>
        </p:txBody>
      </p:sp>
      <p:sp>
        <p:nvSpPr>
          <p:cNvPr id="17" name="New shape"/>
          <p:cNvSpPr/>
          <p:nvPr/>
        </p:nvSpPr>
        <p:spPr>
          <a:xfrm>
            <a:off x="1117600" y="3175000"/>
            <a:ext cx="9956800" cy="952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a:bodyPr>
          <a:lstStyle/>
          <a:p>
            <a:pPr indent="0" algn="l">
              <a:lnSpc>
                <a:spcPct val="125000"/>
              </a:lnSpc>
            </a:pPr>
            <a:r>
              <a:rPr sz="2000" b="0">
                <a:solidFill>
                  <a:srgbClr val="000000"/>
                </a:solidFill>
                <a:latin typeface="Microsoft Sans Serif" panose="020B0604020202020204"/>
              </a:rPr>
              <a:t>红4军第28团向进占老七溪岭制高点的国民党军右路2个团发起多次攻击，战至下午，攻占了老七溪岭制高点，随即乘胜追至白口歼其一部，并直插龙源口，切断国民党军左路的退路</a:t>
            </a:r>
            <a:endParaRPr sz="2000" b="0">
              <a:solidFill>
                <a:srgbClr val="000000"/>
              </a:solidFill>
              <a:latin typeface="Microsoft Sans Serif" panose="020B0604020202020204"/>
            </a:endParaRPr>
          </a:p>
        </p:txBody>
      </p:sp>
      <p:sp>
        <p:nvSpPr>
          <p:cNvPr id="18" name="New shape"/>
          <p:cNvSpPr/>
          <p:nvPr/>
        </p:nvSpPr>
        <p:spPr>
          <a:xfrm>
            <a:off x="1117600" y="4254500"/>
            <a:ext cx="9956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此时，红29团等部将左路国民党军1个团击溃，并跟踪追至龙源口，在红28团和地方武装的协同下，将其全歼</a:t>
            </a:r>
            <a:endParaRPr sz="2000" b="0">
              <a:solidFill>
                <a:srgbClr val="000000"/>
              </a:solidFill>
              <a:latin typeface="Microsoft Sans Serif" panose="020B0604020202020204"/>
            </a:endParaRPr>
          </a:p>
        </p:txBody>
      </p:sp>
      <p:sp>
        <p:nvSpPr>
          <p:cNvPr id="19" name="New shape"/>
          <p:cNvSpPr/>
          <p:nvPr/>
        </p:nvSpPr>
        <p:spPr>
          <a:xfrm>
            <a:off x="1435100" y="5080000"/>
            <a:ext cx="9639300" cy="609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结果：这次战斗，红4军歼国民党军1个团，击溃2个团，打破了国民党军对井冈山革命根据地的第四次“进剿”</a:t>
            </a:r>
            <a:endParaRPr sz="2000" b="0">
              <a:solidFill>
                <a:srgbClr val="000000"/>
              </a:solidFill>
              <a:latin typeface="Microsoft Sans Serif" panose="020B0604020202020204"/>
            </a:endParaRPr>
          </a:p>
        </p:txBody>
      </p:sp>
      <p:sp>
        <p:nvSpPr>
          <p:cNvPr id="20" name="New shape"/>
          <p:cNvSpPr/>
          <p:nvPr/>
        </p:nvSpPr>
        <p:spPr>
          <a:xfrm>
            <a:off x="1117600" y="51435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950734"/>
            <a:ext cx="12383514" cy="2907266"/>
            <a:chOff x="1" y="2981470"/>
            <a:chExt cx="9296655" cy="2182567"/>
          </a:xfrm>
        </p:grpSpPr>
        <p:grpSp>
          <p:nvGrpSpPr>
            <p:cNvPr id="28" name="组合 27"/>
            <p:cNvGrpSpPr/>
            <p:nvPr/>
          </p:nvGrpSpPr>
          <p:grpSpPr>
            <a:xfrm>
              <a:off x="1" y="3586985"/>
              <a:ext cx="9144000" cy="1577052"/>
              <a:chOff x="168" y="4748758"/>
              <a:chExt cx="12238925" cy="2110830"/>
            </a:xfrm>
          </p:grpSpPr>
          <p:pic>
            <p:nvPicPr>
              <p:cNvPr id="30"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31" name="组合 30"/>
              <p:cNvGrpSpPr/>
              <p:nvPr/>
            </p:nvGrpSpPr>
            <p:grpSpPr>
              <a:xfrm>
                <a:off x="168" y="5270646"/>
                <a:ext cx="12238925" cy="1588942"/>
                <a:chOff x="168" y="5270646"/>
                <a:chExt cx="12238925" cy="1588942"/>
              </a:xfrm>
            </p:grpSpPr>
            <p:pic>
              <p:nvPicPr>
                <p:cNvPr id="32"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33"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lstStyle/>
                <a:p/>
              </p:txBody>
            </p:sp>
          </p:grpSp>
        </p:grpSp>
        <p:pic>
          <p:nvPicPr>
            <p:cNvPr id="29"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34" name="矩形 33"/>
          <p:cNvSpPr/>
          <p:nvPr/>
        </p:nvSpPr>
        <p:spPr>
          <a:xfrm>
            <a:off x="4946934" y="1888020"/>
            <a:ext cx="2298131" cy="701741"/>
          </a:xfrm>
          <a:prstGeom prst="rect">
            <a:avLst/>
          </a:prstGeom>
          <a:solidFill>
            <a:srgbClr val="C00000"/>
          </a:solid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rPr>
              <a:t>第3章</a:t>
            </a:r>
            <a:endPar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endParaRPr>
          </a:p>
        </p:txBody>
      </p:sp>
      <p:sp>
        <p:nvSpPr>
          <p:cNvPr id="36" name="TextBox 1"/>
          <p:cNvSpPr txBox="1"/>
          <p:nvPr/>
        </p:nvSpPr>
        <p:spPr>
          <a:xfrm>
            <a:off x="2088174" y="2731912"/>
            <a:ext cx="8003823" cy="1817510"/>
          </a:xfrm>
          <a:prstGeom prst="rect">
            <a:avLst/>
          </a:prstGeom>
          <a:noFill/>
        </p:spPr>
        <p:txBody>
          <a:bodyPr wrap="square" lIns="91424" tIns="45713" rIns="91424" bIns="45713" rtlCol="0" anchor="ctr">
            <a:normAutofit/>
          </a:bodyPr>
          <a:lstStyle/>
          <a:p>
            <a:pPr marL="0" lvl="1" algn="ctr"/>
            <a:r>
              <a:rPr lang="en-US" altLang="zh-CN" sz="4800" b="1">
                <a:solidFill>
                  <a:srgbClr val="C00000"/>
                </a:solidFill>
                <a:latin typeface="思源黑体 CN Normal"/>
                <a:ea typeface="微软雅黑" panose="020B0503020204020204" pitchFamily="34" charset="-122"/>
                <a:sym typeface="Arial" panose="020B0604020202020204" pitchFamily="34" charset="0"/>
              </a:rPr>
              <a:t>三 历史地位</a:t>
            </a: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rLst="">
                                      <p:cBhvr>
                                        <p:cTn id="14" dur="500"/>
                                        <p:tgtEl>
                                          <p:spTgt spid="36"/>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8" name="淘宝网Chenying0907出品 36"/>
          <p:cNvSpPr/>
          <p:nvPr/>
        </p:nvSpPr>
        <p:spPr>
          <a:xfrm>
            <a:off x="1569384" y="2238773"/>
            <a:ext cx="9376918" cy="915314"/>
          </a:xfrm>
          <a:prstGeom prst="rect">
            <a:avLst/>
          </a:prstGeom>
        </p:spPr>
        <p:txBody>
          <a:bodyPr wrap="square" anchor="ctr">
            <a:spAutoFit/>
          </a:bodyPr>
          <a:lstStyle/>
          <a:p>
            <a:pPr>
              <a:lnSpc>
                <a:spcPct val="150000"/>
              </a:lnSpc>
              <a:defRPr/>
            </a:pPr>
            <a:r>
              <a:rPr lang="en-US" altLang="zh-CN">
                <a:solidFill>
                  <a:schemeClr val="tx1">
                    <a:lumMod val="85000"/>
                    <a:lumOff val="15000"/>
                  </a:schemeClr>
                </a:solidFill>
                <a:latin typeface="思源黑体 CN Normal"/>
                <a:ea typeface="微软雅黑" panose="020B0503020204020204" pitchFamily="34" charset="-122"/>
                <a:sym typeface="Source Han Serif SC" panose="02020400000000000000" pitchFamily="18" charset="-122"/>
              </a:rPr>
              <a:t>井冈山根据地的建立，点燃了工农武装割据的星星之火，为中国革命探索出了农村包围城市、武装夺取政权这样一条前人没有走过的正确道路</a:t>
            </a:r>
            <a:endParaRPr lang="en-US" altLang="zh-CN">
              <a:solidFill>
                <a:schemeClr val="tx1">
                  <a:lumMod val="85000"/>
                  <a:lumOff val="15000"/>
                </a:schemeClr>
              </a:solidFill>
              <a:latin typeface="思源黑体 CN Normal"/>
              <a:ea typeface="微软雅黑" panose="020B0503020204020204" pitchFamily="34" charset="-122"/>
              <a:sym typeface="Source Han Serif SC" panose="02020400000000000000" pitchFamily="18" charset="-122"/>
            </a:endParaRPr>
          </a:p>
        </p:txBody>
      </p:sp>
      <p:sp>
        <p:nvSpPr>
          <p:cNvPr id="50" name="圆角淘宝网Chenying0907出品 39"/>
          <p:cNvSpPr/>
          <p:nvPr/>
        </p:nvSpPr>
        <p:spPr>
          <a:xfrm>
            <a:off x="1255065" y="2256502"/>
            <a:ext cx="83084" cy="911719"/>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p:txBody>
      </p:sp>
      <p:sp>
        <p:nvSpPr>
          <p:cNvPr id="53" name="圆角淘宝网Chenying0907出品 42"/>
          <p:cNvSpPr/>
          <p:nvPr/>
        </p:nvSpPr>
        <p:spPr>
          <a:xfrm>
            <a:off x="1255065" y="4084271"/>
            <a:ext cx="83084" cy="911719"/>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p:txBody>
      </p:sp>
      <p:sp>
        <p:nvSpPr>
          <p:cNvPr id="8" name="淘宝网Chenying0907出品 36"/>
          <p:cNvSpPr/>
          <p:nvPr/>
        </p:nvSpPr>
        <p:spPr>
          <a:xfrm>
            <a:off x="1569384" y="4063095"/>
            <a:ext cx="9376918" cy="915314"/>
          </a:xfrm>
          <a:prstGeom prst="rect">
            <a:avLst/>
          </a:prstGeom>
        </p:spPr>
        <p:txBody>
          <a:bodyPr wrap="square" anchor="ctr">
            <a:spAutoFit/>
          </a:bodyPr>
          <a:lstStyle/>
          <a:p>
            <a:pPr>
              <a:lnSpc>
                <a:spcPct val="150000"/>
              </a:lnSpc>
              <a:defRPr/>
            </a:pPr>
            <a:r>
              <a:rPr lang="en-US" altLang="zh-CN">
                <a:solidFill>
                  <a:schemeClr val="tx1">
                    <a:lumMod val="85000"/>
                    <a:lumOff val="15000"/>
                  </a:schemeClr>
                </a:solidFill>
                <a:latin typeface="思源黑体 CN Normal"/>
                <a:ea typeface="微软雅黑" panose="020B0503020204020204" pitchFamily="34" charset="-122"/>
                <a:sym typeface="Source Han Serif SC" panose="02020400000000000000" pitchFamily="18" charset="-122"/>
              </a:rPr>
              <a:t>井冈山时期留下的最为宝贵的财富，就是井冈山精神，最重要的方面就是坚定信念、艰苦奋斗，实事求是、敢闯新路，依靠群众、勇于胜利</a:t>
            </a:r>
            <a:endParaRPr lang="en-US" altLang="zh-CN">
              <a:solidFill>
                <a:schemeClr val="tx1">
                  <a:lumMod val="85000"/>
                  <a:lumOff val="15000"/>
                </a:schemeClr>
              </a:solidFill>
              <a:latin typeface="思源黑体 CN Normal"/>
              <a:ea typeface="微软雅黑" panose="020B0503020204020204" pitchFamily="34" charset="-122"/>
              <a:sym typeface="Source Han Serif SC" panose="02020400000000000000" pitchFamily="18" charset="-122"/>
            </a:endParaRPr>
          </a:p>
        </p:txBody>
      </p:sp>
      <p:sp>
        <p:nvSpPr>
          <p:cNvPr id="54"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矩形 14"/>
          <p:cNvSpPr/>
          <p:nvPr/>
        </p:nvSpPr>
        <p:spPr>
          <a:xfrm>
            <a:off x="1027430" y="268060"/>
            <a:ext cx="9109519" cy="45765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en-US" altLang="zh-CN" sz="2400" b="1">
                <a:solidFill>
                  <a:srgbClr val="C00000"/>
                </a:solidFill>
                <a:latin typeface="思源黑体 CN Normal"/>
                <a:ea typeface="微软雅黑" panose="020B0503020204020204" pitchFamily="34" charset="-122"/>
              </a:rPr>
              <a:t>三 历史地位</a:t>
            </a:r>
            <a:endParaRPr lang="en-US" altLang="zh-CN" sz="2400" b="1">
              <a:solidFill>
                <a:srgbClr val="C00000"/>
              </a:solidFill>
              <a:latin typeface="思源黑体 CN Normal"/>
              <a:ea typeface="微软雅黑" panose="020B0503020204020204" pitchFamily="34" charset="-122"/>
            </a:endParaRPr>
          </a:p>
        </p:txBody>
      </p:sp>
      <p:sp>
        <p:nvSpPr>
          <p:cNvPr id="56"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57" name="New picture"/>
          <p:cNvPicPr/>
          <p:nvPr/>
        </p:nvPicPr>
        <p:blipFill>
          <a:blip r:embed="rId2"/>
          <a:srcRect/>
          <a:stretch>
            <a:fillRect/>
          </a:stretch>
        </p:blipFill>
        <p:spPr>
          <a:xfrm>
            <a:off x="10538957" y="215452"/>
            <a:ext cx="1364574" cy="568573"/>
          </a:xfrm>
          <a:prstGeom prst="rect">
            <a:avLst/>
          </a:prstGeom>
          <a:ln>
            <a:noFill/>
          </a:ln>
        </p:spPr>
      </p:pic>
      <p:pic>
        <p:nvPicPr>
          <p:cNvPr id="58" name="New picture"/>
          <p:cNvPicPr/>
          <p:nvPr/>
        </p:nvPicPr>
        <p:blipFill>
          <a:blip r:embed="rId3"/>
          <a:srcRect/>
          <a:stretch>
            <a:fillRect/>
          </a:stretch>
        </p:blipFill>
        <p:spPr>
          <a:xfrm flipH="1">
            <a:off x="10751071" y="3643943"/>
            <a:ext cx="1658641" cy="3035178"/>
          </a:xfrm>
          <a:prstGeom prst="rect">
            <a:avLst/>
          </a:prstGeom>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rLst="">
                                      <p:cBhvr>
                                        <p:cTn id="9" dur="500"/>
                                        <p:tgtEl>
                                          <p:spTgt spid="5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2"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rLst="">
                                      <p:cBhvr>
                                        <p:cTn id="20" dur="500"/>
                                        <p:tgtEl>
                                          <p:spTgt spid="53"/>
                                        </p:tgtEl>
                                      </p:cBhvr>
                                    </p:animEffect>
                                  </p:childTnLst>
                                </p:cTn>
                              </p:par>
                            </p:childTnLst>
                          </p:cTn>
                        </p:par>
                        <p:par>
                          <p:cTn id="21" fill="hold">
                            <p:stCondLst>
                              <p:cond delay="1500"/>
                            </p:stCondLst>
                            <p:childTnLst>
                              <p:par>
                                <p:cTn id="22" presetID="2" presetClass="entr" presetSubtype="2" fill="hold" grpId="3"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1" animBg="1"/>
      <p:bldP spid="53" grpId="2" animBg="1"/>
      <p:bldP spid="8" grpId="3"/>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三 历史地位</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1117600" y="3035300"/>
            <a:ext cx="4876800" cy="3048000"/>
          </a:xfrm>
          <a:prstGeom prst="rect">
            <a:avLst/>
          </a:prstGeom>
          <a:ln>
            <a:solidFill>
              <a:srgbClr val="FFFFFF">
                <a:alpha val="0"/>
              </a:srgbClr>
            </a:solidFill>
          </a:ln>
        </p:spPr>
      </p:pic>
      <p:sp>
        <p:nvSpPr>
          <p:cNvPr id="17" name="New shape"/>
          <p:cNvSpPr/>
          <p:nvPr/>
        </p:nvSpPr>
        <p:spPr>
          <a:xfrm>
            <a:off x="1117600" y="1473200"/>
            <a:ext cx="9956800" cy="762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indent="0" algn="l">
              <a:lnSpc>
                <a:spcPct val="100000"/>
              </a:lnSpc>
            </a:pPr>
            <a:r>
              <a:rPr sz="3400" b="1">
                <a:solidFill>
                  <a:srgbClr val="000000"/>
                </a:solidFill>
                <a:latin typeface="Microsoft Sans Serif" panose="020B0604020202020204"/>
              </a:rPr>
              <a:t>毛泽东领导井冈山地区的土地革命，带来了一场轰轰烈烈的农村社会大变动</a:t>
            </a:r>
            <a:endParaRPr sz="3400" b="1">
              <a:solidFill>
                <a:srgbClr val="000000"/>
              </a:solidFill>
              <a:latin typeface="Microsoft Sans Serif" panose="020B0604020202020204"/>
            </a:endParaRPr>
          </a:p>
        </p:txBody>
      </p:sp>
      <p:sp>
        <p:nvSpPr>
          <p:cNvPr id="18" name="New shape"/>
          <p:cNvSpPr/>
          <p:nvPr/>
        </p:nvSpPr>
        <p:spPr>
          <a:xfrm>
            <a:off x="1117600" y="2527300"/>
            <a:ext cx="9956800" cy="31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它推翻了几千年来的封建土地所有制</a:t>
            </a:r>
            <a:endParaRPr sz="2000" b="0">
              <a:solidFill>
                <a:srgbClr val="000000"/>
              </a:solidFill>
              <a:latin typeface="Microsoft Sans Serif" panose="020B0604020202020204"/>
            </a:endParaRPr>
          </a:p>
        </p:txBody>
      </p:sp>
      <p:sp>
        <p:nvSpPr>
          <p:cNvPr id="19" name="New shape"/>
          <p:cNvSpPr/>
          <p:nvPr/>
        </p:nvSpPr>
        <p:spPr>
          <a:xfrm>
            <a:off x="6197600" y="2971800"/>
            <a:ext cx="4876800" cy="952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广大贫苦农民分得了祖祖辈辈梦寐以求的土地，连永新县有些出家多年的尼姑也下山嫁人分了地</a:t>
            </a:r>
            <a:endParaRPr sz="2000" b="0">
              <a:solidFill>
                <a:srgbClr val="000000"/>
              </a:solidFill>
              <a:latin typeface="Microsoft Sans Serif" panose="020B0604020202020204"/>
            </a:endParaRPr>
          </a:p>
        </p:txBody>
      </p:sp>
      <p:sp>
        <p:nvSpPr>
          <p:cNvPr id="20" name="New shape"/>
          <p:cNvSpPr/>
          <p:nvPr/>
        </p:nvSpPr>
        <p:spPr>
          <a:xfrm>
            <a:off x="6197600" y="4051300"/>
            <a:ext cx="4876800" cy="1270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广大贫苦农民从分得土地这个活生生的事实中，看清了红军确实是为他们的利益奋斗的，就从各方面全力支持红军和根据地发展</a:t>
            </a:r>
            <a:endParaRPr sz="2000" b="0">
              <a:solidFill>
                <a:srgbClr val="000000"/>
              </a:solidFill>
              <a:latin typeface="Microsoft Sans Serif" panose="020B0604020202020204"/>
            </a:endParaRPr>
          </a:p>
        </p:txBody>
      </p:sp>
      <p:sp>
        <p:nvSpPr>
          <p:cNvPr id="21" name="New shape"/>
          <p:cNvSpPr/>
          <p:nvPr/>
        </p:nvSpPr>
        <p:spPr>
          <a:xfrm>
            <a:off x="6197600" y="5448300"/>
            <a:ext cx="4876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a:bodyPr>
          <a:lstStyle/>
          <a:p>
            <a:pPr indent="0" algn="l">
              <a:lnSpc>
                <a:spcPct val="125000"/>
              </a:lnSpc>
            </a:pPr>
            <a:r>
              <a:rPr sz="2000" b="0">
                <a:solidFill>
                  <a:srgbClr val="000000"/>
                </a:solidFill>
                <a:latin typeface="Microsoft Sans Serif" panose="020B0604020202020204"/>
              </a:rPr>
              <a:t>这是井冈山革命根据地存在和发展的社会基础</a:t>
            </a:r>
            <a:endParaRPr sz="2000" b="0">
              <a:solidFill>
                <a:srgbClr val="000000"/>
              </a:solidFill>
              <a:latin typeface="Microsoft Sans Serif" panose="020B0604020202020204"/>
            </a:endParaRPr>
          </a:p>
        </p:txBody>
      </p:sp>
      <p:grpSp>
        <p:nvGrpSpPr>
          <p:cNvPr id="2" name="GroupShape2"/>
          <p:cNvGrpSpPr/>
          <p:nvPr/>
        </p:nvGrpSpPr>
        <p:grpSpPr>
          <a:xfrm>
            <a:off x="1117600" y="2260600"/>
            <a:ext cx="9956800" cy="63500"/>
            <a:chOff x="1117600" y="2260600"/>
            <a:chExt cx="9956800" cy="63500"/>
          </a:xfrm>
        </p:grpSpPr>
        <p:sp>
          <p:nvSpPr>
            <p:cNvPr id="22" name="New shape"/>
            <p:cNvSpPr/>
            <p:nvPr/>
          </p:nvSpPr>
          <p:spPr>
            <a:xfrm>
              <a:off x="1117600" y="2273300"/>
              <a:ext cx="995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ew shape"/>
            <p:cNvSpPr/>
            <p:nvPr/>
          </p:nvSpPr>
          <p:spPr>
            <a:xfrm>
              <a:off x="1117600" y="22606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300" fill="hold"/>
                                        <p:tgtEl>
                                          <p:spTgt spid="21"/>
                                        </p:tgtEl>
                                        <p:attrNameLst>
                                          <p:attrName>ppt_w</p:attrName>
                                        </p:attrNameLst>
                                      </p:cBhvr>
                                      <p:tavLst>
                                        <p:tav tm="0">
                                          <p:val>
                                            <p:fltVal val="0"/>
                                          </p:val>
                                        </p:tav>
                                        <p:tav tm="100000">
                                          <p:val>
                                            <p:strVal val="#ppt_w"/>
                                          </p:val>
                                        </p:tav>
                                      </p:tavLst>
                                    </p:anim>
                                    <p:anim calcmode="lin" valueType="num">
                                      <p:cBhvr>
                                        <p:cTn id="58" dur="3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P spid="21" grpId="1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252505" y="2459526"/>
            <a:ext cx="6282020" cy="557320"/>
            <a:chOff x="4132262" y="2102111"/>
            <a:chExt cx="4125473" cy="767916"/>
          </a:xfrm>
        </p:grpSpPr>
        <p:sp>
          <p:nvSpPr>
            <p:cNvPr id="13" name="Freeform 18"/>
            <p:cNvSpPr/>
            <p:nvPr/>
          </p:nvSpPr>
          <p:spPr>
            <a:xfrm>
              <a:off x="4132262" y="2102111"/>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p:txBody>
        </p:sp>
        <p:sp>
          <p:nvSpPr>
            <p:cNvPr id="14" name="TextBox 50"/>
            <p:cNvSpPr txBox="1"/>
            <p:nvPr/>
          </p:nvSpPr>
          <p:spPr>
            <a:xfrm>
              <a:off x="4208655" y="2169536"/>
              <a:ext cx="3969746" cy="630593"/>
            </a:xfrm>
            <a:prstGeom prst="rect">
              <a:avLst/>
            </a:prstGeom>
            <a:noFill/>
          </p:spPr>
          <p:txBody>
            <a:bodyPr wrap="square" rtlCol="0">
              <a:spAutoFit/>
            </a:bodyPr>
            <a:lstStyle/>
            <a:p>
              <a:pPr lvl="0" algn="ctr"/>
              <a:r>
                <a:rPr lang="en-US" altLang="zh-CN" sz="2400" b="1">
                  <a:solidFill>
                    <a:schemeClr val="tx1">
                      <a:lumMod val="50000"/>
                      <a:lumOff val="50000"/>
                    </a:schemeClr>
                  </a:solidFill>
                  <a:latin typeface="思源黑体 CN Normal"/>
                  <a:ea typeface="微软雅黑" panose="020B0503020204020204" pitchFamily="34" charset="-122"/>
                </a:rPr>
                <a:t>毛泽东《井冈山的斗争》</a:t>
              </a:r>
              <a:endParaRPr lang="en-US" altLang="zh-CN" sz="2400" b="1">
                <a:solidFill>
                  <a:schemeClr val="tx1">
                    <a:lumMod val="50000"/>
                    <a:lumOff val="50000"/>
                  </a:schemeClr>
                </a:solidFill>
                <a:latin typeface="思源黑体 CN Normal"/>
                <a:ea typeface="微软雅黑" panose="020B0503020204020204" pitchFamily="34" charset="-122"/>
              </a:endParaRPr>
            </a:p>
          </p:txBody>
        </p:sp>
      </p:grpSp>
      <p:grpSp>
        <p:nvGrpSpPr>
          <p:cNvPr id="15" name="组合 14"/>
          <p:cNvGrpSpPr/>
          <p:nvPr/>
        </p:nvGrpSpPr>
        <p:grpSpPr>
          <a:xfrm>
            <a:off x="3252503" y="3268563"/>
            <a:ext cx="6282019" cy="558623"/>
            <a:chOff x="4132261" y="3239091"/>
            <a:chExt cx="4125474" cy="769711"/>
          </a:xfrm>
        </p:grpSpPr>
        <p:sp>
          <p:nvSpPr>
            <p:cNvPr id="16" name="Freeform 20"/>
            <p:cNvSpPr/>
            <p:nvPr/>
          </p:nvSpPr>
          <p:spPr>
            <a:xfrm>
              <a:off x="4132261" y="3239091"/>
              <a:ext cx="4125474" cy="769711"/>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3"/>
                    <a:pt x="8299" y="891"/>
                    <a:pt x="8277" y="891"/>
                  </a:cubicBezTo>
                  <a:lnTo>
                    <a:pt x="38" y="891"/>
                  </a:lnTo>
                  <a:cubicBezTo>
                    <a:pt x="17" y="891"/>
                    <a:pt x="0" y="873"/>
                    <a:pt x="0" y="852"/>
                  </a:cubicBezTo>
                  <a:lnTo>
                    <a:pt x="0" y="39"/>
                  </a:lnTo>
                  <a:cubicBezTo>
                    <a:pt x="0" y="18"/>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p:txBody>
        </p:sp>
        <p:sp>
          <p:nvSpPr>
            <p:cNvPr id="17" name="TextBox 52"/>
            <p:cNvSpPr txBox="1"/>
            <p:nvPr/>
          </p:nvSpPr>
          <p:spPr>
            <a:xfrm>
              <a:off x="4208655" y="3307129"/>
              <a:ext cx="3969747" cy="630593"/>
            </a:xfrm>
            <a:prstGeom prst="rect">
              <a:avLst/>
            </a:prstGeom>
            <a:noFill/>
          </p:spPr>
          <p:txBody>
            <a:bodyPr wrap="square" rtlCol="0">
              <a:spAutoFit/>
            </a:bodyPr>
            <a:lstStyle>
              <a:defPPr>
                <a:defRPr lang="zh-CN"/>
              </a:defPPr>
              <a:lvl1pPr>
                <a:defRPr sz="3000">
                  <a:solidFill>
                    <a:schemeClr val="accent1"/>
                  </a:solidFill>
                  <a:latin typeface="+mn-ea"/>
                  <a:ea typeface="+mn-ea"/>
                </a:defRPr>
              </a:lvl1pPr>
            </a:lstStyle>
            <a:p>
              <a:pPr lvl="0" algn="ctr"/>
              <a:r>
                <a:rPr lang="en-US" altLang="zh-CN" sz="2400" b="1">
                  <a:solidFill>
                    <a:schemeClr val="tx1">
                      <a:lumMod val="50000"/>
                      <a:lumOff val="50000"/>
                    </a:schemeClr>
                  </a:solidFill>
                  <a:latin typeface="思源黑体 CN Normal"/>
                  <a:ea typeface="微软雅黑" panose="020B0503020204020204" pitchFamily="34" charset="-122"/>
                </a:rPr>
                <a:t>毛泽东在井冈山时期的四次打击</a:t>
              </a:r>
              <a:endParaRPr lang="en-US" altLang="zh-CN" sz="2400" b="1">
                <a:solidFill>
                  <a:schemeClr val="tx1">
                    <a:lumMod val="50000"/>
                    <a:lumOff val="50000"/>
                  </a:schemeClr>
                </a:solidFill>
                <a:latin typeface="思源黑体 CN Normal"/>
                <a:ea typeface="微软雅黑" panose="020B0503020204020204" pitchFamily="34" charset="-122"/>
              </a:endParaRPr>
            </a:p>
          </p:txBody>
        </p:sp>
      </p:grpSp>
      <p:grpSp>
        <p:nvGrpSpPr>
          <p:cNvPr id="18" name="组合 17"/>
          <p:cNvGrpSpPr/>
          <p:nvPr/>
        </p:nvGrpSpPr>
        <p:grpSpPr>
          <a:xfrm>
            <a:off x="3252505" y="4105194"/>
            <a:ext cx="6282017" cy="557320"/>
            <a:chOff x="4132262" y="4378854"/>
            <a:chExt cx="4125473" cy="767916"/>
          </a:xfrm>
        </p:grpSpPr>
        <p:sp>
          <p:nvSpPr>
            <p:cNvPr id="19" name="Freeform 22"/>
            <p:cNvSpPr/>
            <p:nvPr/>
          </p:nvSpPr>
          <p:spPr>
            <a:xfrm>
              <a:off x="4132262" y="4378854"/>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7"/>
                    <a:pt x="8316" y="39"/>
                  </a:cubicBezTo>
                  <a:lnTo>
                    <a:pt x="8316" y="852"/>
                  </a:lnTo>
                  <a:cubicBezTo>
                    <a:pt x="8316" y="873"/>
                    <a:pt x="8299" y="891"/>
                    <a:pt x="8277" y="891"/>
                  </a:cubicBezTo>
                  <a:lnTo>
                    <a:pt x="38" y="891"/>
                  </a:lnTo>
                  <a:cubicBezTo>
                    <a:pt x="17" y="891"/>
                    <a:pt x="0" y="873"/>
                    <a:pt x="0" y="852"/>
                  </a:cubicBezTo>
                  <a:lnTo>
                    <a:pt x="0" y="39"/>
                  </a:lnTo>
                  <a:cubicBezTo>
                    <a:pt x="0" y="17"/>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p:txBody>
        </p:sp>
        <p:sp>
          <p:nvSpPr>
            <p:cNvPr id="20" name="TextBox 54"/>
            <p:cNvSpPr txBox="1"/>
            <p:nvPr/>
          </p:nvSpPr>
          <p:spPr>
            <a:xfrm>
              <a:off x="4208654" y="4457730"/>
              <a:ext cx="3969748" cy="630593"/>
            </a:xfrm>
            <a:prstGeom prst="rect">
              <a:avLst/>
            </a:prstGeom>
            <a:noFill/>
          </p:spPr>
          <p:txBody>
            <a:bodyPr wrap="square" rtlCol="0">
              <a:spAutoFit/>
            </a:bodyPr>
            <a:lstStyle>
              <a:defPPr>
                <a:defRPr lang="zh-CN"/>
              </a:defPPr>
              <a:lvl1pPr>
                <a:defRPr sz="3000">
                  <a:solidFill>
                    <a:schemeClr val="accent1"/>
                  </a:solidFill>
                  <a:latin typeface="+mn-ea"/>
                  <a:ea typeface="+mn-ea"/>
                </a:defRPr>
              </a:lvl1pPr>
            </a:lstStyle>
            <a:p>
              <a:pPr lvl="0" algn="ctr"/>
              <a:r>
                <a:rPr lang="en-US" altLang="zh-CN" sz="2400" b="1">
                  <a:solidFill>
                    <a:schemeClr val="tx1">
                      <a:lumMod val="50000"/>
                      <a:lumOff val="50000"/>
                    </a:schemeClr>
                  </a:solidFill>
                  <a:latin typeface="思源黑体 CN Normal"/>
                  <a:ea typeface="微软雅黑" panose="020B0503020204020204" pitchFamily="34" charset="-122"/>
                </a:rPr>
                <a:t>历史地位</a:t>
              </a:r>
              <a:endParaRPr lang="en-US" altLang="zh-CN" sz="2400" b="1" dirty="0">
                <a:solidFill>
                  <a:schemeClr val="tx1">
                    <a:lumMod val="50000"/>
                    <a:lumOff val="50000"/>
                  </a:schemeClr>
                </a:solidFill>
                <a:latin typeface="思源黑体 CN Normal"/>
                <a:ea typeface="微软雅黑" panose="020B0503020204020204" pitchFamily="34" charset="-122"/>
              </a:endParaRPr>
            </a:p>
          </p:txBody>
        </p:sp>
      </p:grpSp>
      <p:grpSp>
        <p:nvGrpSpPr>
          <p:cNvPr id="24" name="组合 23"/>
          <p:cNvGrpSpPr/>
          <p:nvPr/>
        </p:nvGrpSpPr>
        <p:grpSpPr>
          <a:xfrm>
            <a:off x="2396124" y="2459526"/>
            <a:ext cx="557320" cy="557320"/>
            <a:chOff x="3275881" y="2102111"/>
            <a:chExt cx="767916" cy="767916"/>
          </a:xfrm>
          <a:solidFill>
            <a:srgbClr val="C00000"/>
          </a:solidFill>
        </p:grpSpPr>
        <p:sp>
          <p:nvSpPr>
            <p:cNvPr id="25" name="Freeform 17"/>
            <p:cNvSpPr/>
            <p:nvPr/>
          </p:nvSpPr>
          <p:spPr>
            <a:xfrm>
              <a:off x="3275881" y="2102111"/>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grpFill/>
            <a:ln>
              <a:noFill/>
            </a:ln>
          </p:spPr>
          <p:txBody>
            <a:bodyPr vert="horz" wrap="square" lIns="91440" tIns="45720" rIns="91440" bIns="45720" numCol="1" anchor="t" anchorCtr="0" compatLnSpc="1"/>
            <a:lstStyle/>
            <a:p/>
          </p:txBody>
        </p:sp>
        <p:sp>
          <p:nvSpPr>
            <p:cNvPr id="26" name="文本框 25"/>
            <p:cNvSpPr txBox="1"/>
            <p:nvPr/>
          </p:nvSpPr>
          <p:spPr>
            <a:xfrm>
              <a:off x="3391257" y="2198806"/>
              <a:ext cx="537165" cy="636116"/>
            </a:xfrm>
            <a:prstGeom prst="rect">
              <a:avLst/>
            </a:prstGeom>
            <a:grpFill/>
          </p:spPr>
          <p:txBody>
            <a:bodyPr wrap="none" rtlCol="0">
              <a:spAutoFit/>
            </a:bodyPr>
            <a:lstStyle/>
            <a:p>
              <a:pPr algn="ctr"/>
              <a:r>
                <a:rPr lang="en-US" altLang="zh-CN" sz="2400">
                  <a:solidFill>
                    <a:schemeClr val="bg1"/>
                  </a:solidFill>
                  <a:latin typeface="思源黑体 CN Normal"/>
                  <a:ea typeface="微软雅黑" panose="020B0503020204020204" pitchFamily="34" charset="-122"/>
                </a:rPr>
                <a:t>1</a:t>
              </a:r>
              <a:endParaRPr lang="zh-CN" altLang="en-US" sz="2400">
                <a:solidFill>
                  <a:schemeClr val="bg1"/>
                </a:solidFill>
                <a:latin typeface="思源等宽 N"/>
                <a:ea typeface="微软雅黑" panose="020B0503020204020204" pitchFamily="34" charset="-122"/>
              </a:endParaRPr>
            </a:p>
          </p:txBody>
        </p:sp>
      </p:grpSp>
      <p:grpSp>
        <p:nvGrpSpPr>
          <p:cNvPr id="28" name="组合 27"/>
          <p:cNvGrpSpPr/>
          <p:nvPr/>
        </p:nvGrpSpPr>
        <p:grpSpPr>
          <a:xfrm>
            <a:off x="2396124" y="3268563"/>
            <a:ext cx="557320" cy="558623"/>
            <a:chOff x="3275881" y="3239091"/>
            <a:chExt cx="767916" cy="769711"/>
          </a:xfrm>
          <a:solidFill>
            <a:srgbClr val="C00000"/>
          </a:solidFill>
        </p:grpSpPr>
        <p:sp>
          <p:nvSpPr>
            <p:cNvPr id="30" name="Freeform 19"/>
            <p:cNvSpPr/>
            <p:nvPr/>
          </p:nvSpPr>
          <p:spPr>
            <a:xfrm>
              <a:off x="3275881" y="3239091"/>
              <a:ext cx="767916" cy="769711"/>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3"/>
                    <a:pt x="873" y="891"/>
                    <a:pt x="852" y="891"/>
                  </a:cubicBezTo>
                  <a:lnTo>
                    <a:pt x="39" y="891"/>
                  </a:lnTo>
                  <a:cubicBezTo>
                    <a:pt x="18" y="891"/>
                    <a:pt x="0" y="873"/>
                    <a:pt x="0" y="852"/>
                  </a:cubicBezTo>
                  <a:lnTo>
                    <a:pt x="0" y="39"/>
                  </a:lnTo>
                  <a:cubicBezTo>
                    <a:pt x="0" y="18"/>
                    <a:pt x="18" y="0"/>
                    <a:pt x="39" y="0"/>
                  </a:cubicBezTo>
                  <a:close/>
                </a:path>
              </a:pathLst>
            </a:custGeom>
            <a:grpFill/>
            <a:ln>
              <a:noFill/>
            </a:ln>
          </p:spPr>
          <p:txBody>
            <a:bodyPr vert="horz" wrap="square" lIns="91440" tIns="45720" rIns="91440" bIns="45720" numCol="1" anchor="t" anchorCtr="0" compatLnSpc="1"/>
            <a:lstStyle/>
            <a:p/>
          </p:txBody>
        </p:sp>
        <p:sp>
          <p:nvSpPr>
            <p:cNvPr id="32" name="文本框 31"/>
            <p:cNvSpPr txBox="1"/>
            <p:nvPr/>
          </p:nvSpPr>
          <p:spPr>
            <a:xfrm>
              <a:off x="3391257" y="3338210"/>
              <a:ext cx="537165" cy="636115"/>
            </a:xfrm>
            <a:prstGeom prst="rect">
              <a:avLst/>
            </a:prstGeom>
            <a:grpFill/>
          </p:spPr>
          <p:txBody>
            <a:bodyPr wrap="none" rtlCol="0">
              <a:spAutoFit/>
            </a:bodyPr>
            <a:lstStyle/>
            <a:p>
              <a:pPr algn="ctr"/>
              <a:r>
                <a:rPr lang="en-US" altLang="zh-CN" sz="2400">
                  <a:solidFill>
                    <a:schemeClr val="bg1"/>
                  </a:solidFill>
                  <a:latin typeface="思源黑体 CN Normal"/>
                  <a:ea typeface="微软雅黑" panose="020B0503020204020204" pitchFamily="34" charset="-122"/>
                </a:rPr>
                <a:t>2</a:t>
              </a:r>
              <a:endParaRPr lang="zh-CN" altLang="en-US" sz="2400">
                <a:solidFill>
                  <a:schemeClr val="bg1"/>
                </a:solidFill>
                <a:latin typeface="思源等宽 N"/>
                <a:ea typeface="微软雅黑" panose="020B0503020204020204" pitchFamily="34" charset="-122"/>
              </a:endParaRPr>
            </a:p>
          </p:txBody>
        </p:sp>
      </p:grpSp>
      <p:grpSp>
        <p:nvGrpSpPr>
          <p:cNvPr id="34" name="组合 33"/>
          <p:cNvGrpSpPr/>
          <p:nvPr/>
        </p:nvGrpSpPr>
        <p:grpSpPr>
          <a:xfrm>
            <a:off x="2396124" y="4105194"/>
            <a:ext cx="557320" cy="557320"/>
            <a:chOff x="3275881" y="4378854"/>
            <a:chExt cx="767916" cy="767916"/>
          </a:xfrm>
          <a:solidFill>
            <a:srgbClr val="C00000"/>
          </a:solidFill>
        </p:grpSpPr>
        <p:sp>
          <p:nvSpPr>
            <p:cNvPr id="36" name="Freeform 21"/>
            <p:cNvSpPr/>
            <p:nvPr/>
          </p:nvSpPr>
          <p:spPr>
            <a:xfrm>
              <a:off x="3275881" y="4378854"/>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7"/>
                    <a:pt x="891" y="39"/>
                  </a:cubicBezTo>
                  <a:lnTo>
                    <a:pt x="891" y="852"/>
                  </a:lnTo>
                  <a:cubicBezTo>
                    <a:pt x="891" y="873"/>
                    <a:pt x="873" y="891"/>
                    <a:pt x="852" y="891"/>
                  </a:cubicBezTo>
                  <a:lnTo>
                    <a:pt x="39" y="891"/>
                  </a:lnTo>
                  <a:cubicBezTo>
                    <a:pt x="18" y="891"/>
                    <a:pt x="0" y="873"/>
                    <a:pt x="0" y="852"/>
                  </a:cubicBezTo>
                  <a:lnTo>
                    <a:pt x="0" y="39"/>
                  </a:lnTo>
                  <a:cubicBezTo>
                    <a:pt x="0" y="17"/>
                    <a:pt x="18" y="0"/>
                    <a:pt x="39" y="0"/>
                  </a:cubicBezTo>
                  <a:close/>
                </a:path>
              </a:pathLst>
            </a:custGeom>
            <a:grpFill/>
            <a:ln>
              <a:noFill/>
            </a:ln>
          </p:spPr>
          <p:txBody>
            <a:bodyPr vert="horz" wrap="square" lIns="91440" tIns="45720" rIns="91440" bIns="45720" numCol="1" anchor="t" anchorCtr="0" compatLnSpc="1"/>
            <a:lstStyle/>
            <a:p/>
          </p:txBody>
        </p:sp>
        <p:sp>
          <p:nvSpPr>
            <p:cNvPr id="38" name="文本框 37"/>
            <p:cNvSpPr txBox="1"/>
            <p:nvPr/>
          </p:nvSpPr>
          <p:spPr>
            <a:xfrm>
              <a:off x="3391257" y="4475459"/>
              <a:ext cx="537165" cy="636116"/>
            </a:xfrm>
            <a:prstGeom prst="rect">
              <a:avLst/>
            </a:prstGeom>
            <a:grpFill/>
          </p:spPr>
          <p:txBody>
            <a:bodyPr wrap="none" rtlCol="0">
              <a:spAutoFit/>
            </a:bodyPr>
            <a:lstStyle/>
            <a:p>
              <a:pPr algn="ctr"/>
              <a:r>
                <a:rPr lang="en-US" altLang="zh-CN" sz="2400">
                  <a:solidFill>
                    <a:schemeClr val="bg1"/>
                  </a:solidFill>
                  <a:latin typeface="思源黑体 CN Normal"/>
                  <a:ea typeface="微软雅黑" panose="020B0503020204020204" pitchFamily="34" charset="-122"/>
                </a:rPr>
                <a:t>3</a:t>
              </a:r>
              <a:endParaRPr lang="zh-CN" altLang="en-US" sz="2400">
                <a:solidFill>
                  <a:schemeClr val="bg1"/>
                </a:solidFill>
                <a:latin typeface="思源等宽 N"/>
                <a:ea typeface="微软雅黑" panose="020B0503020204020204" pitchFamily="34" charset="-122"/>
              </a:endParaRPr>
            </a:p>
          </p:txBody>
        </p:sp>
      </p:grpSp>
      <p:sp>
        <p:nvSpPr>
          <p:cNvPr id="39" name="矩形 7"/>
          <p:cNvSpPr/>
          <p:nvPr/>
        </p:nvSpPr>
        <p:spPr>
          <a:xfrm>
            <a:off x="0" y="6598298"/>
            <a:ext cx="12191664" cy="259702"/>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0" name="New picture"/>
          <p:cNvPicPr/>
          <p:nvPr/>
        </p:nvPicPr>
        <p:blipFill>
          <a:blip r:embed="rId2"/>
          <a:srcRect/>
          <a:stretch>
            <a:fillRect/>
          </a:stretch>
        </p:blipFill>
        <p:spPr>
          <a:xfrm flipH="1">
            <a:off x="10738497" y="3947991"/>
            <a:ext cx="1656701" cy="2748052"/>
          </a:xfrm>
          <a:prstGeom prst="rect">
            <a:avLst/>
          </a:prstGeom>
          <a:ln>
            <a:noFill/>
          </a:ln>
        </p:spPr>
      </p:pic>
      <p:pic>
        <p:nvPicPr>
          <p:cNvPr id="41" name="New picture"/>
          <p:cNvPicPr/>
          <p:nvPr/>
        </p:nvPicPr>
        <p:blipFill>
          <a:blip r:embed="rId3"/>
          <a:srcRect/>
          <a:stretch>
            <a:fillRect/>
          </a:stretch>
        </p:blipFill>
        <p:spPr>
          <a:xfrm>
            <a:off x="10526257" y="296643"/>
            <a:ext cx="1364574" cy="568573"/>
          </a:xfrm>
          <a:prstGeom prst="rect">
            <a:avLst/>
          </a:prstGeom>
          <a:ln>
            <a:noFill/>
          </a:ln>
        </p:spPr>
      </p:pic>
      <p:sp>
        <p:nvSpPr>
          <p:cNvPr id="42" name="Freeform 29"/>
          <p:cNvSpPr/>
          <p:nvPr/>
        </p:nvSpPr>
        <p:spPr>
          <a:xfrm>
            <a:off x="301169" y="264765"/>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rLst="">
                                      <p:cBhvr>
                                        <p:cTn id="7" dur="500"/>
                                        <p:tgtEl>
                                          <p:spTgt spid="24"/>
                                        </p:tgtEl>
                                      </p:cBhvr>
                                    </p:animEffect>
                                  </p:childTnLst>
                                </p:cTn>
                              </p:par>
                              <p:par>
                                <p:cTn id="8" presetID="9"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dissolve" prLst="">
                                      <p:cBhvr>
                                        <p:cTn id="10" dur="500"/>
                                        <p:tgtEl>
                                          <p:spTgt spid="28"/>
                                        </p:tgtEl>
                                      </p:cBhvr>
                                    </p:animEffect>
                                  </p:childTnLst>
                                </p:cTn>
                              </p:par>
                              <p:par>
                                <p:cTn id="11" presetID="9" presetClass="entr" presetSubtype="0" fill="hold" nodeType="withEffect">
                                  <p:stCondLst>
                                    <p:cond delay="750"/>
                                  </p:stCondLst>
                                  <p:childTnLst>
                                    <p:set>
                                      <p:cBhvr>
                                        <p:cTn id="12" dur="1" fill="hold">
                                          <p:stCondLst>
                                            <p:cond delay="0"/>
                                          </p:stCondLst>
                                        </p:cTn>
                                        <p:tgtEl>
                                          <p:spTgt spid="34"/>
                                        </p:tgtEl>
                                        <p:attrNameLst>
                                          <p:attrName>style.visibility</p:attrName>
                                        </p:attrNameLst>
                                      </p:cBhvr>
                                      <p:to>
                                        <p:strVal val="visible"/>
                                      </p:to>
                                    </p:set>
                                    <p:animEffect transition="in" filter="dissolve" prLst="">
                                      <p:cBhvr>
                                        <p:cTn id="13" dur="500"/>
                                        <p:tgtEl>
                                          <p:spTgt spid="34"/>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rLst="">
                                      <p:cBhvr>
                                        <p:cTn id="17" dur="500"/>
                                        <p:tgtEl>
                                          <p:spTgt spid="12"/>
                                        </p:tgtEl>
                                      </p:cBhvr>
                                    </p:animEffect>
                                  </p:childTnLst>
                                </p:cTn>
                              </p:par>
                              <p:par>
                                <p:cTn id="18" presetID="22" presetClass="entr" presetSubtype="8"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wipe(left)" prLst="">
                                      <p:cBhvr>
                                        <p:cTn id="20" dur="500"/>
                                        <p:tgtEl>
                                          <p:spTgt spid="15"/>
                                        </p:tgtEl>
                                      </p:cBhvr>
                                    </p:animEffect>
                                  </p:childTnLst>
                                </p:cTn>
                              </p:par>
                              <p:par>
                                <p:cTn id="21" presetID="22" presetClass="entr" presetSubtype="8"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wipe(left)" prLs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a:spLocks noChangeArrowheads="1"/>
          </p:cNvSpPr>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5" name="文本框 58"/>
          <p:cNvSpPr txBox="1">
            <a:spLocks noChangeArrowheads="1"/>
          </p:cNvSpPr>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6" name="文本框 58"/>
          <p:cNvSpPr txBox="1">
            <a:spLocks noChangeArrowheads="1"/>
          </p:cNvSpPr>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7" name="文本框 58"/>
          <p:cNvSpPr txBox="1">
            <a:spLocks noChangeArrowheads="1"/>
          </p:cNvSpPr>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8" name="文本框 58"/>
          <p:cNvSpPr txBox="1">
            <a:spLocks noChangeArrowheads="1"/>
          </p:cNvSpPr>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9" name="文本框 58"/>
          <p:cNvSpPr txBox="1">
            <a:spLocks noChangeArrowheads="1"/>
          </p:cNvSpPr>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latin typeface="思源黑体 CN Normal"/>
                </a:rPr>
                <a:t>20XX</a:t>
              </a:r>
              <a:r>
                <a:rPr lang="zh-CN" altLang="en-US" sz="1400" spc="300">
                  <a:solidFill>
                    <a:schemeClr val="tx1">
                      <a:lumMod val="95000"/>
                      <a:lumOff val="5000"/>
                    </a:schemeClr>
                  </a:solidFill>
                  <a:latin typeface="思源等宽 N"/>
                </a:rPr>
                <a:t>年</a:t>
              </a:r>
              <a:r>
                <a:rPr lang="en-US" altLang="zh-CN" sz="1400" spc="300">
                  <a:solidFill>
                    <a:schemeClr val="tx1">
                      <a:lumMod val="95000"/>
                      <a:lumOff val="5000"/>
                    </a:schemeClr>
                  </a:solidFill>
                  <a:latin typeface="思源黑体 CN Normal"/>
                </a:rPr>
                <a:t>XX</a:t>
              </a:r>
              <a:r>
                <a:rPr lang="zh-CN" altLang="en-US" sz="1400" spc="300">
                  <a:solidFill>
                    <a:schemeClr val="tx1">
                      <a:lumMod val="95000"/>
                      <a:lumOff val="5000"/>
                    </a:schemeClr>
                  </a:solidFill>
                  <a:latin typeface="思源等宽 N"/>
                </a:rPr>
                <a:t>月</a:t>
              </a:r>
              <a:endParaRPr lang="zh-CN" altLang="en-US" sz="1400" spc="300">
                <a:solidFill>
                  <a:schemeClr val="tx1">
                    <a:lumMod val="95000"/>
                    <a:lumOff val="5000"/>
                  </a:schemeClr>
                </a:solidFill>
                <a:latin typeface="思源等宽 N"/>
              </a:endParaRPr>
            </a:p>
          </p:txBody>
        </p:sp>
        <p:sp>
          <p:nvSpPr>
            <p:cNvPr id="14" name="矩形: 圆角 13"/>
            <p:cNvSpPr/>
            <p:nvPr/>
          </p:nvSpPr>
          <p:spPr>
            <a:xfrm>
              <a:off x="3629025" y="3688851"/>
              <a:ext cx="4915202" cy="466725"/>
            </a:xfrm>
            <a:prstGeom prst="roundRect">
              <a:avLst>
                <a:gd name="adj" fmla="val 50000"/>
              </a:avLst>
            </a:prstGeom>
            <a:solidFill>
              <a:srgbClr val="C00000"/>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p:txBody>
        </p:sp>
        <p:sp>
          <p:nvSpPr>
            <p:cNvPr id="15" name="文本框 59"/>
            <p:cNvSpPr txBox="1">
              <a:spLocks noChangeArrowheads="1"/>
            </p:cNvSpPr>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1600" spc="600">
                  <a:solidFill>
                    <a:schemeClr val="bg1"/>
                  </a:solidFill>
                  <a:latin typeface="思源等宽 N"/>
                  <a:ea typeface="思源等宽 N" panose="020B0400000000000000" pitchFamily="34" charset="-122"/>
                </a:rPr>
                <a:t>感谢观看</a:t>
              </a:r>
              <a:endParaRPr lang="zh-CN" altLang="en-US" sz="1600" spc="600">
                <a:solidFill>
                  <a:schemeClr val="bg1"/>
                </a:solidFill>
                <a:latin typeface="思源等宽 N"/>
                <a:ea typeface="思源等宽 N" panose="020B0400000000000000" pitchFamily="34" charset="-122"/>
              </a:endParaRPr>
            </a:p>
          </p:txBody>
        </p:sp>
      </p:grpSp>
      <p:sp>
        <p:nvSpPr>
          <p:cNvPr id="16" name="矩形 7"/>
          <p:cNvSpPr/>
          <p:nvPr/>
        </p:nvSpPr>
        <p:spPr>
          <a:xfrm>
            <a:off x="0" y="6598298"/>
            <a:ext cx="12191664" cy="259702"/>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17" name="New picture"/>
          <p:cNvPicPr/>
          <p:nvPr/>
        </p:nvPicPr>
        <p:blipFill>
          <a:blip r:embed="rId2"/>
          <a:srcRect/>
          <a:stretch>
            <a:fillRect/>
          </a:stretch>
        </p:blipFill>
        <p:spPr>
          <a:xfrm flipH="1">
            <a:off x="10738497" y="3947991"/>
            <a:ext cx="1656701" cy="2748052"/>
          </a:xfrm>
          <a:prstGeom prst="rect">
            <a:avLst/>
          </a:prstGeom>
          <a:ln>
            <a:noFill/>
          </a:ln>
        </p:spPr>
      </p:pic>
      <p:pic>
        <p:nvPicPr>
          <p:cNvPr id="18" name="New picture"/>
          <p:cNvPicPr/>
          <p:nvPr/>
        </p:nvPicPr>
        <p:blipFill>
          <a:blip r:embed="rId3"/>
          <a:srcRect/>
          <a:stretch>
            <a:fillRect/>
          </a:stretch>
        </p:blipFill>
        <p:spPr>
          <a:xfrm>
            <a:off x="10526257" y="296643"/>
            <a:ext cx="1364574" cy="568573"/>
          </a:xfrm>
          <a:prstGeom prst="rect">
            <a:avLst/>
          </a:prstGeom>
          <a:ln>
            <a:noFill/>
          </a:ln>
        </p:spPr>
      </p:pic>
      <p:sp>
        <p:nvSpPr>
          <p:cNvPr id="19" name="Freeform 29"/>
          <p:cNvSpPr/>
          <p:nvPr/>
        </p:nvSpPr>
        <p:spPr>
          <a:xfrm>
            <a:off x="301169" y="264765"/>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950734"/>
            <a:ext cx="12383514" cy="2907266"/>
            <a:chOff x="1" y="2981470"/>
            <a:chExt cx="9296655" cy="2182567"/>
          </a:xfrm>
        </p:grpSpPr>
        <p:grpSp>
          <p:nvGrpSpPr>
            <p:cNvPr id="28" name="组合 27"/>
            <p:cNvGrpSpPr/>
            <p:nvPr/>
          </p:nvGrpSpPr>
          <p:grpSpPr>
            <a:xfrm>
              <a:off x="1" y="3586985"/>
              <a:ext cx="9144000" cy="1577052"/>
              <a:chOff x="168" y="4748758"/>
              <a:chExt cx="12238925" cy="2110830"/>
            </a:xfrm>
          </p:grpSpPr>
          <p:pic>
            <p:nvPicPr>
              <p:cNvPr id="30"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31" name="组合 30"/>
              <p:cNvGrpSpPr/>
              <p:nvPr/>
            </p:nvGrpSpPr>
            <p:grpSpPr>
              <a:xfrm>
                <a:off x="168" y="5270646"/>
                <a:ext cx="12238925" cy="1588942"/>
                <a:chOff x="168" y="5270646"/>
                <a:chExt cx="12238925" cy="1588942"/>
              </a:xfrm>
            </p:grpSpPr>
            <p:pic>
              <p:nvPicPr>
                <p:cNvPr id="32"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33"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lstStyle/>
                <a:p/>
              </p:txBody>
            </p:sp>
          </p:grpSp>
        </p:grpSp>
        <p:pic>
          <p:nvPicPr>
            <p:cNvPr id="29"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34" name="矩形 33"/>
          <p:cNvSpPr/>
          <p:nvPr/>
        </p:nvSpPr>
        <p:spPr>
          <a:xfrm>
            <a:off x="4946934" y="1888020"/>
            <a:ext cx="2298131" cy="701741"/>
          </a:xfrm>
          <a:prstGeom prst="rect">
            <a:avLst/>
          </a:prstGeom>
          <a:solidFill>
            <a:srgbClr val="C00000"/>
          </a:solid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rPr>
              <a:t>第1章</a:t>
            </a:r>
            <a:endPar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endParaRPr>
          </a:p>
        </p:txBody>
      </p:sp>
      <p:sp>
        <p:nvSpPr>
          <p:cNvPr id="36" name="TextBox 1"/>
          <p:cNvSpPr txBox="1"/>
          <p:nvPr/>
        </p:nvSpPr>
        <p:spPr>
          <a:xfrm>
            <a:off x="2088174" y="2731912"/>
            <a:ext cx="8003823" cy="1817510"/>
          </a:xfrm>
          <a:prstGeom prst="rect">
            <a:avLst/>
          </a:prstGeom>
          <a:noFill/>
        </p:spPr>
        <p:txBody>
          <a:bodyPr wrap="square" lIns="91424" tIns="45713" rIns="91424" bIns="45713" rtlCol="0" anchor="ctr">
            <a:normAutofit/>
          </a:bodyPr>
          <a:lstStyle/>
          <a:p>
            <a:pPr marL="0" lvl="1" algn="ctr"/>
            <a:r>
              <a:rPr lang="en-US" altLang="zh-CN" sz="4800" b="1">
                <a:solidFill>
                  <a:srgbClr val="C00000"/>
                </a:solidFill>
                <a:latin typeface="思源黑体 CN Normal"/>
                <a:ea typeface="微软雅黑" panose="020B0503020204020204" pitchFamily="34" charset="-122"/>
                <a:sym typeface="Arial" panose="020B0604020202020204" pitchFamily="34" charset="0"/>
              </a:rPr>
              <a:t>毛泽东《井冈山的斗争》</a:t>
            </a: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rLst="">
                                      <p:cBhvr>
                                        <p:cTn id="14" dur="500"/>
                                        <p:tgtEl>
                                          <p:spTgt spid="36"/>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4927600" y="1663700"/>
            <a:ext cx="6146800" cy="4229100"/>
          </a:xfrm>
          <a:prstGeom prst="rect">
            <a:avLst/>
          </a:prstGeom>
          <a:ln>
            <a:solidFill>
              <a:srgbClr val="FFFFFF">
                <a:alpha val="0"/>
              </a:srgbClr>
            </a:solidFill>
          </a:ln>
        </p:spPr>
      </p:pic>
      <p:sp>
        <p:nvSpPr>
          <p:cNvPr id="17" name="New shape"/>
          <p:cNvSpPr/>
          <p:nvPr/>
        </p:nvSpPr>
        <p:spPr>
          <a:xfrm>
            <a:off x="1117600" y="1663700"/>
            <a:ext cx="3606800" cy="762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a:bodyPr>
          <a:lstStyle/>
          <a:p>
            <a:pPr indent="0" algn="l">
              <a:lnSpc>
                <a:spcPct val="100000"/>
              </a:lnSpc>
            </a:pPr>
            <a:r>
              <a:rPr sz="3400" b="1">
                <a:solidFill>
                  <a:srgbClr val="000000"/>
                </a:solidFill>
                <a:latin typeface="Microsoft Sans Serif" panose="020B0604020202020204"/>
              </a:rPr>
              <a:t>1.为什么要去井冈山</a:t>
            </a:r>
            <a:endParaRPr sz="3400" b="1">
              <a:solidFill>
                <a:srgbClr val="000000"/>
              </a:solidFill>
              <a:latin typeface="Microsoft Sans Serif" panose="020B0604020202020204"/>
            </a:endParaRPr>
          </a:p>
        </p:txBody>
      </p:sp>
      <p:sp>
        <p:nvSpPr>
          <p:cNvPr id="18" name="New shape"/>
          <p:cNvSpPr/>
          <p:nvPr/>
        </p:nvSpPr>
        <p:spPr>
          <a:xfrm>
            <a:off x="1117600" y="2717800"/>
            <a:ext cx="3606800" cy="317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地处湘赣两省之交，邻近粤鄂，影响较大；离武汉、长沙、南昌、广州等反动统治势力强的中心城市较远；地形有利于作战，进可攻、退可守，便于开展游击战争；有较好的党和民众基础；有自供自给的农业经济，便于解决部队的给养</a:t>
            </a:r>
            <a:endParaRPr sz="2000" b="0">
              <a:solidFill>
                <a:srgbClr val="000000"/>
              </a:solidFill>
              <a:latin typeface="Microsoft Sans Serif" panose="020B0604020202020204"/>
            </a:endParaRPr>
          </a:p>
        </p:txBody>
      </p:sp>
      <p:grpSp>
        <p:nvGrpSpPr>
          <p:cNvPr id="2" name="GroupShape2"/>
          <p:cNvGrpSpPr/>
          <p:nvPr/>
        </p:nvGrpSpPr>
        <p:grpSpPr>
          <a:xfrm>
            <a:off x="1117600" y="2451100"/>
            <a:ext cx="3606800" cy="63500"/>
            <a:chOff x="1117600" y="2451100"/>
            <a:chExt cx="3606800" cy="63500"/>
          </a:xfrm>
        </p:grpSpPr>
        <p:sp>
          <p:nvSpPr>
            <p:cNvPr id="19" name="New shape"/>
            <p:cNvSpPr/>
            <p:nvPr/>
          </p:nvSpPr>
          <p:spPr>
            <a:xfrm>
              <a:off x="1117600" y="2463800"/>
              <a:ext cx="360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ew shape"/>
            <p:cNvSpPr/>
            <p:nvPr/>
          </p:nvSpPr>
          <p:spPr>
            <a:xfrm>
              <a:off x="1117600" y="24511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1117600" y="2247900"/>
            <a:ext cx="4876800" cy="3746500"/>
          </a:xfrm>
          <a:prstGeom prst="rect">
            <a:avLst/>
          </a:prstGeom>
          <a:ln>
            <a:solidFill>
              <a:srgbClr val="FFFFFF">
                <a:alpha val="0"/>
              </a:srgbClr>
            </a:solidFill>
          </a:ln>
        </p:spPr>
      </p:pic>
      <p:sp>
        <p:nvSpPr>
          <p:cNvPr id="17" name="New shape"/>
          <p:cNvSpPr/>
          <p:nvPr/>
        </p:nvSpPr>
        <p:spPr>
          <a:xfrm>
            <a:off x="1117600" y="1562100"/>
            <a:ext cx="9956800" cy="381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indent="0" algn="l">
              <a:lnSpc>
                <a:spcPct val="100000"/>
              </a:lnSpc>
            </a:pPr>
            <a:r>
              <a:rPr sz="3400" b="1">
                <a:solidFill>
                  <a:srgbClr val="000000"/>
                </a:solidFill>
                <a:latin typeface="Microsoft Sans Serif" panose="020B0604020202020204"/>
              </a:rPr>
              <a:t>2.在井冈山干了什么</a:t>
            </a:r>
            <a:endParaRPr sz="3400" b="1">
              <a:solidFill>
                <a:srgbClr val="000000"/>
              </a:solidFill>
              <a:latin typeface="Microsoft Sans Serif" panose="020B0604020202020204"/>
            </a:endParaRPr>
          </a:p>
        </p:txBody>
      </p:sp>
      <p:sp>
        <p:nvSpPr>
          <p:cNvPr id="18" name="New shape"/>
          <p:cNvSpPr/>
          <p:nvPr/>
        </p:nvSpPr>
        <p:spPr>
          <a:xfrm>
            <a:off x="6197600" y="2184400"/>
            <a:ext cx="4876800" cy="3810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1927年10月，毛泽东率领湘赣边秋收起义的工农革命军到达罗霄山脉中段的井冈山地区，开展游击战争，进行土地革命，恢复和建立共产党的组织，建立革命政权和赤卫队。与此同时，经过团结、教育、改造工作。至1928年2月底，包括宁冈全县，遂川西北部，永新、酃县、茶陵等县部分地区的井冈山革命根据地初步建成。工农革命军到了井冈山后的第一件事，就是抓军队和地方的建党工作</a:t>
            </a:r>
            <a:endParaRPr sz="2000" b="0">
              <a:solidFill>
                <a:srgbClr val="000000"/>
              </a:solidFill>
              <a:latin typeface="Microsoft Sans Serif" panose="020B0604020202020204"/>
            </a:endParaRPr>
          </a:p>
        </p:txBody>
      </p:sp>
      <p:grpSp>
        <p:nvGrpSpPr>
          <p:cNvPr id="2" name="GroupShape2"/>
          <p:cNvGrpSpPr/>
          <p:nvPr/>
        </p:nvGrpSpPr>
        <p:grpSpPr>
          <a:xfrm>
            <a:off x="1117600" y="1968500"/>
            <a:ext cx="9956800" cy="63500"/>
            <a:chOff x="1117600" y="1968500"/>
            <a:chExt cx="9956800" cy="63500"/>
          </a:xfrm>
        </p:grpSpPr>
        <p:sp>
          <p:nvSpPr>
            <p:cNvPr id="19" name="New shape"/>
            <p:cNvSpPr/>
            <p:nvPr/>
          </p:nvSpPr>
          <p:spPr>
            <a:xfrm>
              <a:off x="1117600" y="1981200"/>
              <a:ext cx="9956800" cy="381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ew shape"/>
            <p:cNvSpPr/>
            <p:nvPr/>
          </p:nvSpPr>
          <p:spPr>
            <a:xfrm>
              <a:off x="1117600" y="1968500"/>
              <a:ext cx="1016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4927600" y="2032000"/>
            <a:ext cx="6146800" cy="3492500"/>
          </a:xfrm>
          <a:prstGeom prst="rect">
            <a:avLst/>
          </a:prstGeom>
          <a:ln>
            <a:solidFill>
              <a:srgbClr val="FFFFFF">
                <a:alpha val="0"/>
              </a:srgbClr>
            </a:solidFill>
          </a:ln>
        </p:spPr>
      </p:pic>
      <p:sp>
        <p:nvSpPr>
          <p:cNvPr id="17" name="New shape"/>
          <p:cNvSpPr/>
          <p:nvPr/>
        </p:nvSpPr>
        <p:spPr>
          <a:xfrm>
            <a:off x="1117600" y="2768600"/>
            <a:ext cx="36068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87500" lnSpcReduction="20000"/>
          </a:bodyPr>
          <a:lstStyle/>
          <a:p>
            <a:pPr indent="0" algn="l">
              <a:lnSpc>
                <a:spcPct val="100000"/>
              </a:lnSpc>
            </a:pPr>
            <a:r>
              <a:rPr sz="2800" b="1">
                <a:solidFill>
                  <a:srgbClr val="000000"/>
                </a:solidFill>
                <a:latin typeface="Microsoft Sans Serif" panose="020B0604020202020204"/>
              </a:rPr>
              <a:t>三湾改编</a:t>
            </a:r>
            <a:endParaRPr sz="2800" b="1">
              <a:solidFill>
                <a:srgbClr val="000000"/>
              </a:solidFill>
              <a:latin typeface="Microsoft Sans Serif" panose="020B0604020202020204"/>
            </a:endParaRPr>
          </a:p>
        </p:txBody>
      </p:sp>
      <p:sp>
        <p:nvSpPr>
          <p:cNvPr id="18" name="New shape"/>
          <p:cNvSpPr/>
          <p:nvPr/>
        </p:nvSpPr>
        <p:spPr>
          <a:xfrm>
            <a:off x="1117600" y="3187700"/>
            <a:ext cx="3606800" cy="158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在党支部指导下进行宣传、组织群众的工作，组织领导士兵的文化娱乐生活，监督部队的经济开支和伙食管理</a:t>
            </a:r>
            <a:endParaRPr sz="2000" b="0">
              <a:solidFill>
                <a:srgbClr val="000000"/>
              </a:solidFill>
              <a:latin typeface="Microsoft Sans Serif" panose="020B0604020202020204"/>
            </a:endParaRPr>
          </a:p>
        </p:txBody>
      </p:sp>
      <p:sp>
        <p:nvSpPr>
          <p:cNvPr id="19" name="New shape"/>
          <p:cNvSpPr/>
          <p:nvPr/>
        </p:nvSpPr>
        <p:spPr>
          <a:xfrm>
            <a:off x="1117600" y="3098800"/>
            <a:ext cx="635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sp>
        <p:nvSpPr>
          <p:cNvPr id="16" name="New shape"/>
          <p:cNvSpPr/>
          <p:nvPr/>
        </p:nvSpPr>
        <p:spPr>
          <a:xfrm>
            <a:off x="1117600" y="2679700"/>
            <a:ext cx="99568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87500" lnSpcReduction="20000"/>
          </a:bodyPr>
          <a:lstStyle/>
          <a:p>
            <a:pPr indent="0" algn="l">
              <a:lnSpc>
                <a:spcPct val="100000"/>
              </a:lnSpc>
            </a:pPr>
            <a:r>
              <a:rPr sz="2800" b="1">
                <a:solidFill>
                  <a:srgbClr val="000000"/>
                </a:solidFill>
                <a:latin typeface="Microsoft Sans Serif" panose="020B0604020202020204"/>
              </a:rPr>
              <a:t>水口建党</a:t>
            </a:r>
            <a:endParaRPr sz="2800" b="1">
              <a:solidFill>
                <a:srgbClr val="000000"/>
              </a:solidFill>
              <a:latin typeface="Microsoft Sans Serif" panose="020B0604020202020204"/>
            </a:endParaRPr>
          </a:p>
        </p:txBody>
      </p:sp>
      <p:sp>
        <p:nvSpPr>
          <p:cNvPr id="17" name="New shape"/>
          <p:cNvSpPr/>
          <p:nvPr/>
        </p:nvSpPr>
        <p:spPr>
          <a:xfrm>
            <a:off x="1435100" y="3162300"/>
            <a:ext cx="96393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学习目前的形势</a:t>
            </a:r>
            <a:endParaRPr sz="2000" b="0">
              <a:solidFill>
                <a:srgbClr val="000000"/>
              </a:solidFill>
              <a:latin typeface="Microsoft Sans Serif" panose="020B0604020202020204"/>
            </a:endParaRPr>
          </a:p>
        </p:txBody>
      </p:sp>
      <p:sp>
        <p:nvSpPr>
          <p:cNvPr id="18" name="New shape"/>
          <p:cNvSpPr/>
          <p:nvPr/>
        </p:nvSpPr>
        <p:spPr>
          <a:xfrm>
            <a:off x="1435100" y="3543300"/>
            <a:ext cx="96393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了解群众思想状况，帮助他们解除顾虑</a:t>
            </a:r>
            <a:endParaRPr sz="2000" b="0">
              <a:solidFill>
                <a:srgbClr val="000000"/>
              </a:solidFill>
              <a:latin typeface="Microsoft Sans Serif" panose="020B0604020202020204"/>
            </a:endParaRPr>
          </a:p>
        </p:txBody>
      </p:sp>
      <p:sp>
        <p:nvSpPr>
          <p:cNvPr id="19" name="New shape"/>
          <p:cNvSpPr/>
          <p:nvPr/>
        </p:nvSpPr>
        <p:spPr>
          <a:xfrm>
            <a:off x="1435100" y="3924300"/>
            <a:ext cx="96393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培养和发展新党员</a:t>
            </a:r>
            <a:endParaRPr sz="2000" b="0">
              <a:solidFill>
                <a:srgbClr val="000000"/>
              </a:solidFill>
              <a:latin typeface="Microsoft Sans Serif" panose="020B0604020202020204"/>
            </a:endParaRPr>
          </a:p>
        </p:txBody>
      </p:sp>
      <p:sp>
        <p:nvSpPr>
          <p:cNvPr id="20" name="New shape"/>
          <p:cNvSpPr/>
          <p:nvPr/>
        </p:nvSpPr>
        <p:spPr>
          <a:xfrm>
            <a:off x="1117600" y="4241800"/>
            <a:ext cx="9956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连里的政治空气逐渐浓厚，党员数量逐渐增多，各种工作迅速开展起来，显得十分活跃</a:t>
            </a:r>
            <a:endParaRPr sz="2000" b="0">
              <a:solidFill>
                <a:srgbClr val="000000"/>
              </a:solidFill>
              <a:latin typeface="Microsoft Sans Serif" panose="020B0604020202020204"/>
            </a:endParaRPr>
          </a:p>
        </p:txBody>
      </p:sp>
      <p:sp>
        <p:nvSpPr>
          <p:cNvPr id="21" name="New shape"/>
          <p:cNvSpPr/>
          <p:nvPr/>
        </p:nvSpPr>
        <p:spPr>
          <a:xfrm>
            <a:off x="1117600" y="3009900"/>
            <a:ext cx="635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ew shape"/>
          <p:cNvSpPr/>
          <p:nvPr/>
        </p:nvSpPr>
        <p:spPr>
          <a:xfrm>
            <a:off x="1117600" y="32258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ew shape"/>
          <p:cNvSpPr/>
          <p:nvPr/>
        </p:nvSpPr>
        <p:spPr>
          <a:xfrm>
            <a:off x="1117600" y="36068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New shape"/>
          <p:cNvSpPr/>
          <p:nvPr/>
        </p:nvSpPr>
        <p:spPr>
          <a:xfrm>
            <a:off x="1117600" y="3987800"/>
            <a:ext cx="254000" cy="25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300" fill="hold"/>
                                        <p:tgtEl>
                                          <p:spTgt spid="21"/>
                                        </p:tgtEl>
                                        <p:attrNameLst>
                                          <p:attrName>ppt_w</p:attrName>
                                        </p:attrNameLst>
                                      </p:cBhvr>
                                      <p:tavLst>
                                        <p:tav tm="0">
                                          <p:val>
                                            <p:fltVal val="0"/>
                                          </p:val>
                                        </p:tav>
                                        <p:tav tm="100000">
                                          <p:val>
                                            <p:strVal val="#ppt_w"/>
                                          </p:val>
                                        </p:tav>
                                      </p:tavLst>
                                    </p:anim>
                                    <p:anim calcmode="lin" valueType="num">
                                      <p:cBhvr>
                                        <p:cTn id="58" dur="3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11"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300" fill="hold"/>
                                        <p:tgtEl>
                                          <p:spTgt spid="22"/>
                                        </p:tgtEl>
                                        <p:attrNameLst>
                                          <p:attrName>ppt_w</p:attrName>
                                        </p:attrNameLst>
                                      </p:cBhvr>
                                      <p:tavLst>
                                        <p:tav tm="0">
                                          <p:val>
                                            <p:fltVal val="0"/>
                                          </p:val>
                                        </p:tav>
                                        <p:tav tm="100000">
                                          <p:val>
                                            <p:strVal val="#ppt_w"/>
                                          </p:val>
                                        </p:tav>
                                      </p:tavLst>
                                    </p:anim>
                                    <p:anim calcmode="lin" valueType="num">
                                      <p:cBhvr>
                                        <p:cTn id="63" dur="300" fill="hold"/>
                                        <p:tgtEl>
                                          <p:spTgt spid="22"/>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12"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300" fill="hold"/>
                                        <p:tgtEl>
                                          <p:spTgt spid="23"/>
                                        </p:tgtEl>
                                        <p:attrNameLst>
                                          <p:attrName>ppt_w</p:attrName>
                                        </p:attrNameLst>
                                      </p:cBhvr>
                                      <p:tavLst>
                                        <p:tav tm="0">
                                          <p:val>
                                            <p:fltVal val="0"/>
                                          </p:val>
                                        </p:tav>
                                        <p:tav tm="100000">
                                          <p:val>
                                            <p:strVal val="#ppt_w"/>
                                          </p:val>
                                        </p:tav>
                                      </p:tavLst>
                                    </p:anim>
                                    <p:anim calcmode="lin" valueType="num">
                                      <p:cBhvr>
                                        <p:cTn id="68" dur="300" fill="hold"/>
                                        <p:tgtEl>
                                          <p:spTgt spid="23"/>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13"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300" fill="hold"/>
                                        <p:tgtEl>
                                          <p:spTgt spid="24"/>
                                        </p:tgtEl>
                                        <p:attrNameLst>
                                          <p:attrName>ppt_w</p:attrName>
                                        </p:attrNameLst>
                                      </p:cBhvr>
                                      <p:tavLst>
                                        <p:tav tm="0">
                                          <p:val>
                                            <p:fltVal val="0"/>
                                          </p:val>
                                        </p:tav>
                                        <p:tav tm="100000">
                                          <p:val>
                                            <p:strVal val="#ppt_w"/>
                                          </p:val>
                                        </p:tav>
                                      </p:tavLst>
                                    </p:anim>
                                    <p:anim calcmode="lin" valueType="num">
                                      <p:cBhvr>
                                        <p:cTn id="73" dur="3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P spid="21" grpId="10" animBg="1"/>
      <p:bldP spid="22" grpId="11" animBg="1"/>
      <p:bldP spid="23" grpId="12" animBg="1"/>
      <p:bldP spid="24" grpId="13"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6515100" y="1663700"/>
            <a:ext cx="4559300" cy="4229100"/>
          </a:xfrm>
          <a:prstGeom prst="rect">
            <a:avLst/>
          </a:prstGeom>
          <a:ln>
            <a:solidFill>
              <a:srgbClr val="FFFFFF">
                <a:alpha val="0"/>
              </a:srgbClr>
            </a:solidFill>
          </a:ln>
        </p:spPr>
      </p:pic>
      <p:sp>
        <p:nvSpPr>
          <p:cNvPr id="17" name="New shape"/>
          <p:cNvSpPr/>
          <p:nvPr/>
        </p:nvSpPr>
        <p:spPr>
          <a:xfrm>
            <a:off x="1117600" y="1663700"/>
            <a:ext cx="51943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87500" lnSpcReduction="20000"/>
          </a:bodyPr>
          <a:lstStyle/>
          <a:p>
            <a:pPr indent="0" algn="l">
              <a:lnSpc>
                <a:spcPct val="100000"/>
              </a:lnSpc>
            </a:pPr>
            <a:r>
              <a:rPr sz="2800" b="1">
                <a:solidFill>
                  <a:srgbClr val="000000"/>
                </a:solidFill>
                <a:latin typeface="Microsoft Sans Serif" panose="020B0604020202020204"/>
              </a:rPr>
              <a:t>周边组织的建立和恢复</a:t>
            </a:r>
            <a:endParaRPr sz="2800" b="1">
              <a:solidFill>
                <a:srgbClr val="000000"/>
              </a:solidFill>
              <a:latin typeface="Microsoft Sans Serif" panose="020B0604020202020204"/>
            </a:endParaRPr>
          </a:p>
        </p:txBody>
      </p:sp>
      <p:sp>
        <p:nvSpPr>
          <p:cNvPr id="18" name="New shape"/>
          <p:cNvSpPr/>
          <p:nvPr/>
        </p:nvSpPr>
        <p:spPr>
          <a:xfrm>
            <a:off x="1117600" y="2082800"/>
            <a:ext cx="51943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在军队内部建党的同时，毛泽东也抓紧地方党组织的恢复和发展</a:t>
            </a:r>
            <a:endParaRPr sz="2000" b="0">
              <a:solidFill>
                <a:srgbClr val="000000"/>
              </a:solidFill>
              <a:latin typeface="Microsoft Sans Serif" panose="020B0604020202020204"/>
            </a:endParaRPr>
          </a:p>
        </p:txBody>
      </p:sp>
      <p:sp>
        <p:nvSpPr>
          <p:cNvPr id="19" name="New shape"/>
          <p:cNvSpPr/>
          <p:nvPr/>
        </p:nvSpPr>
        <p:spPr>
          <a:xfrm>
            <a:off x="1117600" y="2844800"/>
            <a:ext cx="51943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a:bodyPr>
          <a:lstStyle/>
          <a:p>
            <a:pPr indent="0" algn="l">
              <a:lnSpc>
                <a:spcPct val="125000"/>
              </a:lnSpc>
            </a:pPr>
            <a:r>
              <a:rPr sz="2000" b="0">
                <a:solidFill>
                  <a:srgbClr val="000000"/>
                </a:solidFill>
                <a:latin typeface="Microsoft Sans Serif" panose="020B0604020202020204"/>
              </a:rPr>
              <a:t>井冈山附近各县，在革命时期都建立了党的组织</a:t>
            </a:r>
            <a:endParaRPr sz="2000" b="0">
              <a:solidFill>
                <a:srgbClr val="000000"/>
              </a:solidFill>
              <a:latin typeface="Microsoft Sans Serif" panose="020B0604020202020204"/>
            </a:endParaRPr>
          </a:p>
        </p:txBody>
      </p:sp>
      <p:sp>
        <p:nvSpPr>
          <p:cNvPr id="20" name="New shape"/>
          <p:cNvSpPr/>
          <p:nvPr/>
        </p:nvSpPr>
        <p:spPr>
          <a:xfrm>
            <a:off x="1117600" y="3606800"/>
            <a:ext cx="51943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党组织负责人很多是外地回来的学生也有当地农会的骨干分子</a:t>
            </a:r>
            <a:endParaRPr sz="2000" b="0">
              <a:solidFill>
                <a:srgbClr val="000000"/>
              </a:solidFill>
              <a:latin typeface="Microsoft Sans Serif" panose="020B0604020202020204"/>
            </a:endParaRPr>
          </a:p>
        </p:txBody>
      </p:sp>
      <p:sp>
        <p:nvSpPr>
          <p:cNvPr id="21" name="New shape"/>
          <p:cNvSpPr/>
          <p:nvPr/>
        </p:nvSpPr>
        <p:spPr>
          <a:xfrm>
            <a:off x="1117600" y="4368800"/>
            <a:ext cx="5194300" cy="31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大革命失败后，多数党组织给打散了</a:t>
            </a:r>
            <a:endParaRPr sz="2000" b="0">
              <a:solidFill>
                <a:srgbClr val="000000"/>
              </a:solidFill>
              <a:latin typeface="Microsoft Sans Serif" panose="020B0604020202020204"/>
            </a:endParaRPr>
          </a:p>
        </p:txBody>
      </p:sp>
      <p:sp>
        <p:nvSpPr>
          <p:cNvPr id="22" name="New shape"/>
          <p:cNvSpPr/>
          <p:nvPr/>
        </p:nvSpPr>
        <p:spPr>
          <a:xfrm>
            <a:off x="1117600" y="4813300"/>
            <a:ext cx="5194300" cy="31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但不少党员仍在坚持斗争</a:t>
            </a:r>
            <a:endParaRPr sz="2000" b="0">
              <a:solidFill>
                <a:srgbClr val="000000"/>
              </a:solidFill>
              <a:latin typeface="Microsoft Sans Serif" panose="020B0604020202020204"/>
            </a:endParaRPr>
          </a:p>
        </p:txBody>
      </p:sp>
      <p:sp>
        <p:nvSpPr>
          <p:cNvPr id="23" name="New shape"/>
          <p:cNvSpPr/>
          <p:nvPr/>
        </p:nvSpPr>
        <p:spPr>
          <a:xfrm>
            <a:off x="1117600" y="5257800"/>
            <a:ext cx="51943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毛泽东采取军队的党帮助地方党发展的做法，恢复了联系</a:t>
            </a:r>
            <a:endParaRPr sz="2000" b="0">
              <a:solidFill>
                <a:srgbClr val="000000"/>
              </a:solidFill>
              <a:latin typeface="Microsoft Sans Serif" panose="020B0604020202020204"/>
            </a:endParaRPr>
          </a:p>
        </p:txBody>
      </p:sp>
      <p:sp>
        <p:nvSpPr>
          <p:cNvPr id="24" name="New shape"/>
          <p:cNvSpPr/>
          <p:nvPr/>
        </p:nvSpPr>
        <p:spPr>
          <a:xfrm>
            <a:off x="1117600" y="1993900"/>
            <a:ext cx="635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300" fill="hold"/>
                                        <p:tgtEl>
                                          <p:spTgt spid="21"/>
                                        </p:tgtEl>
                                        <p:attrNameLst>
                                          <p:attrName>ppt_w</p:attrName>
                                        </p:attrNameLst>
                                      </p:cBhvr>
                                      <p:tavLst>
                                        <p:tav tm="0">
                                          <p:val>
                                            <p:fltVal val="0"/>
                                          </p:val>
                                        </p:tav>
                                        <p:tav tm="100000">
                                          <p:val>
                                            <p:strVal val="#ppt_w"/>
                                          </p:val>
                                        </p:tav>
                                      </p:tavLst>
                                    </p:anim>
                                    <p:anim calcmode="lin" valueType="num">
                                      <p:cBhvr>
                                        <p:cTn id="58" dur="3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11"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300" fill="hold"/>
                                        <p:tgtEl>
                                          <p:spTgt spid="22"/>
                                        </p:tgtEl>
                                        <p:attrNameLst>
                                          <p:attrName>ppt_w</p:attrName>
                                        </p:attrNameLst>
                                      </p:cBhvr>
                                      <p:tavLst>
                                        <p:tav tm="0">
                                          <p:val>
                                            <p:fltVal val="0"/>
                                          </p:val>
                                        </p:tav>
                                        <p:tav tm="100000">
                                          <p:val>
                                            <p:strVal val="#ppt_w"/>
                                          </p:val>
                                        </p:tav>
                                      </p:tavLst>
                                    </p:anim>
                                    <p:anim calcmode="lin" valueType="num">
                                      <p:cBhvr>
                                        <p:cTn id="63" dur="300" fill="hold"/>
                                        <p:tgtEl>
                                          <p:spTgt spid="22"/>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12"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300" fill="hold"/>
                                        <p:tgtEl>
                                          <p:spTgt spid="23"/>
                                        </p:tgtEl>
                                        <p:attrNameLst>
                                          <p:attrName>ppt_w</p:attrName>
                                        </p:attrNameLst>
                                      </p:cBhvr>
                                      <p:tavLst>
                                        <p:tav tm="0">
                                          <p:val>
                                            <p:fltVal val="0"/>
                                          </p:val>
                                        </p:tav>
                                        <p:tav tm="100000">
                                          <p:val>
                                            <p:strVal val="#ppt_w"/>
                                          </p:val>
                                        </p:tav>
                                      </p:tavLst>
                                    </p:anim>
                                    <p:anim calcmode="lin" valueType="num">
                                      <p:cBhvr>
                                        <p:cTn id="68" dur="300" fill="hold"/>
                                        <p:tgtEl>
                                          <p:spTgt spid="23"/>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13"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300" fill="hold"/>
                                        <p:tgtEl>
                                          <p:spTgt spid="24"/>
                                        </p:tgtEl>
                                        <p:attrNameLst>
                                          <p:attrName>ppt_w</p:attrName>
                                        </p:attrNameLst>
                                      </p:cBhvr>
                                      <p:tavLst>
                                        <p:tav tm="0">
                                          <p:val>
                                            <p:fltVal val="0"/>
                                          </p:val>
                                        </p:tav>
                                        <p:tav tm="100000">
                                          <p:val>
                                            <p:strVal val="#ppt_w"/>
                                          </p:val>
                                        </p:tav>
                                      </p:tavLst>
                                    </p:anim>
                                    <p:anim calcmode="lin" valueType="num">
                                      <p:cBhvr>
                                        <p:cTn id="73" dur="3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P spid="21" grpId="10" animBg="1"/>
      <p:bldP spid="22" grpId="11" animBg="1"/>
      <p:bldP spid="23" grpId="12" animBg="1"/>
      <p:bldP spid="24" grpId="13"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p/>
        </p:txBody>
      </p:sp>
      <p:sp>
        <p:nvSpPr>
          <p:cNvPr id="15" name="矩形 14"/>
          <p:cNvSpPr/>
          <p:nvPr/>
        </p:nvSpPr>
        <p:spPr>
          <a:xfrm>
            <a:off x="1027430" y="268060"/>
            <a:ext cx="9109519" cy="457657"/>
          </a:xfrm>
          <a:prstGeom prst="rect">
            <a:avLst/>
          </a:prstGeom>
        </p:spPr>
        <p:txBody>
          <a:bodyPr wrap="square">
            <a:spAutoFit/>
          </a:bodyPr>
          <a:lstStyle/>
          <a:p>
            <a:r>
              <a:rPr lang="en-US" altLang="zh-CN" sz="2400" b="1">
                <a:solidFill>
                  <a:srgbClr val="C00000"/>
                </a:solidFill>
                <a:latin typeface="思源黑体 CN Normal"/>
                <a:ea typeface="微软雅黑" panose="020B0503020204020204" pitchFamily="34" charset="-122"/>
              </a:rPr>
              <a:t>毛泽东《井冈山的斗争》</a:t>
            </a:r>
            <a:endParaRPr lang="en-US" altLang="zh-CN" sz="24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p:txBody>
      </p:sp>
      <p:pic>
        <p:nvPicPr>
          <p:cNvPr id="9" name="图片 8"/>
          <p:cNvPicPr>
            <a:picLocks noChangeAspect="1"/>
          </p:cNvPicPr>
          <p:nvPr/>
        </p:nvPicPr>
        <p:blipFill>
          <a:blip r:embed="rId2"/>
          <a:srcRect/>
          <a:stretch>
            <a:fillRect/>
          </a:stretch>
        </p:blipFill>
        <p:spPr>
          <a:xfrm>
            <a:off x="10538957" y="215452"/>
            <a:ext cx="1364574" cy="568573"/>
          </a:xfrm>
          <a:prstGeom prst="rect">
            <a:avLst/>
          </a:prstGeom>
        </p:spPr>
      </p:pic>
      <p:pic>
        <p:nvPicPr>
          <p:cNvPr id="10" name="图片 9"/>
          <p:cNvPicPr>
            <a:picLocks noChangeAspect="1"/>
          </p:cNvPicPr>
          <p:nvPr/>
        </p:nvPicPr>
        <p:blipFill>
          <a:blip r:embed="rId3"/>
          <a:srcRect/>
          <a:stretch>
            <a:fillRect/>
          </a:stretch>
        </p:blipFill>
        <p:spPr>
          <a:xfrm flipH="1">
            <a:off x="10751071" y="3643943"/>
            <a:ext cx="1658641" cy="3035178"/>
          </a:xfrm>
          <a:prstGeom prst="rect">
            <a:avLst/>
          </a:prstGeom>
        </p:spPr>
      </p:pic>
      <p:pic>
        <p:nvPicPr>
          <p:cNvPr id="16" name="New picture"/>
          <p:cNvPicPr/>
          <p:nvPr/>
        </p:nvPicPr>
        <p:blipFill>
          <a:blip r:embed="rId4"/>
          <a:srcRect/>
          <a:stretch>
            <a:fillRect/>
          </a:stretch>
        </p:blipFill>
        <p:spPr>
          <a:xfrm>
            <a:off x="8242300" y="2032000"/>
            <a:ext cx="2679700" cy="3479800"/>
          </a:xfrm>
          <a:prstGeom prst="rect">
            <a:avLst/>
          </a:prstGeom>
          <a:ln>
            <a:solidFill>
              <a:srgbClr val="FFFFFF">
                <a:alpha val="0"/>
              </a:srgbClr>
            </a:solidFill>
          </a:ln>
        </p:spPr>
      </p:pic>
      <p:sp>
        <p:nvSpPr>
          <p:cNvPr id="17" name="New shape"/>
          <p:cNvSpPr/>
          <p:nvPr/>
        </p:nvSpPr>
        <p:spPr>
          <a:xfrm>
            <a:off x="1117600" y="2324100"/>
            <a:ext cx="6781800" cy="30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87500" lnSpcReduction="20000"/>
          </a:bodyPr>
          <a:lstStyle/>
          <a:p>
            <a:pPr indent="0" algn="l">
              <a:lnSpc>
                <a:spcPct val="100000"/>
              </a:lnSpc>
            </a:pPr>
            <a:r>
              <a:rPr sz="2800" b="1">
                <a:solidFill>
                  <a:srgbClr val="000000"/>
                </a:solidFill>
                <a:latin typeface="Microsoft Sans Serif" panose="020B0604020202020204"/>
              </a:rPr>
              <a:t>毛朱会师</a:t>
            </a:r>
            <a:endParaRPr sz="2800" b="1">
              <a:solidFill>
                <a:srgbClr val="000000"/>
              </a:solidFill>
              <a:latin typeface="Microsoft Sans Serif" panose="020B0604020202020204"/>
            </a:endParaRPr>
          </a:p>
        </p:txBody>
      </p:sp>
      <p:sp>
        <p:nvSpPr>
          <p:cNvPr id="18" name="New shape"/>
          <p:cNvSpPr/>
          <p:nvPr/>
        </p:nvSpPr>
        <p:spPr>
          <a:xfrm>
            <a:off x="1117600" y="2743200"/>
            <a:ext cx="6781800" cy="63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朱毛红军的会师，是中国工农红军发展史上的一件大事</a:t>
            </a:r>
            <a:endParaRPr sz="2000" b="0">
              <a:solidFill>
                <a:srgbClr val="000000"/>
              </a:solidFill>
              <a:latin typeface="Microsoft Sans Serif" panose="020B0604020202020204"/>
            </a:endParaRPr>
          </a:p>
        </p:txBody>
      </p:sp>
      <p:sp>
        <p:nvSpPr>
          <p:cNvPr id="19" name="New shape"/>
          <p:cNvSpPr/>
          <p:nvPr/>
        </p:nvSpPr>
        <p:spPr>
          <a:xfrm>
            <a:off x="1117600" y="3505200"/>
            <a:ext cx="6781800" cy="1270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000" b="0">
                <a:solidFill>
                  <a:srgbClr val="000000"/>
                </a:solidFill>
                <a:latin typeface="Microsoft Sans Serif" panose="020B0604020202020204"/>
              </a:rPr>
              <a:t>朱德率领的南昌起义军余部是一支具有很强战斗力的北伐劲旅，是以叶挺独立团为基础形成的，有两千多人，近千支枪，训练严格，装备齐整，作战有经验</a:t>
            </a:r>
            <a:endParaRPr sz="2000" b="0">
              <a:solidFill>
                <a:srgbClr val="000000"/>
              </a:solidFill>
              <a:latin typeface="Microsoft Sans Serif" panose="020B0604020202020204"/>
            </a:endParaRPr>
          </a:p>
        </p:txBody>
      </p:sp>
      <p:sp>
        <p:nvSpPr>
          <p:cNvPr id="20" name="New shape"/>
          <p:cNvSpPr/>
          <p:nvPr/>
        </p:nvSpPr>
        <p:spPr>
          <a:xfrm>
            <a:off x="1117600" y="4902200"/>
            <a:ext cx="6781800" cy="317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5000" lnSpcReduction="20000"/>
          </a:bodyPr>
          <a:lstStyle/>
          <a:p>
            <a:pPr indent="0" algn="l">
              <a:lnSpc>
                <a:spcPct val="125000"/>
              </a:lnSpc>
            </a:pPr>
            <a:r>
              <a:rPr sz="2000" b="0">
                <a:solidFill>
                  <a:srgbClr val="000000"/>
                </a:solidFill>
                <a:latin typeface="Microsoft Sans Serif" panose="020B0604020202020204"/>
              </a:rPr>
              <a:t>他们的到来，大大增强了井冈山革命根据地的实力</a:t>
            </a:r>
            <a:endParaRPr sz="2000" b="0">
              <a:solidFill>
                <a:srgbClr val="000000"/>
              </a:solidFill>
              <a:latin typeface="Microsoft Sans Serif" panose="020B0604020202020204"/>
            </a:endParaRPr>
          </a:p>
        </p:txBody>
      </p:sp>
      <p:sp>
        <p:nvSpPr>
          <p:cNvPr id="21" name="New shape"/>
          <p:cNvSpPr/>
          <p:nvPr/>
        </p:nvSpPr>
        <p:spPr>
          <a:xfrm>
            <a:off x="1117600" y="2654300"/>
            <a:ext cx="635000" cy="6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rLst="">
                                      <p:cBhvr>
                                        <p:cTn id="9" dur="500"/>
                                        <p:tgtEl>
                                          <p:spTgt spid="15"/>
                                        </p:tgtEl>
                                      </p:cBhvr>
                                    </p:animEffect>
                                  </p:childTnLst>
                                </p:cTn>
                              </p:par>
                              <p:par>
                                <p:cTn id="10" presetID="35" presetClass="path" presetSubtype="0" accel="50000" decel="50000" fill="hold" grpId="1" nodeType="withEffect">
                                  <p:stCondLst>
                                    <p:cond delay="0"/>
                                  </p:stCondLst>
                                  <p:childTnLst>
                                    <p:animMotion origin="layout" path="M 0 1.60494E-06 L -0.30278 1.60494E-06" pathEditMode="relative" rAng="0" ptsTypes="AA">
                                      <p:cBhvr>
                                        <p:cTn id="11" dur="1000" spd="-100000" fill="hold"/>
                                        <p:tgtEl>
                                          <p:spTgt spid="15"/>
                                        </p:tgtEl>
                                        <p:attrNameLst>
                                          <p:attrName>ppt_x</p:attrName>
                                          <p:attrName>ppt_y</p:attrName>
                                        </p:attrNameLst>
                                      </p:cBhvr>
                                      <p:rCtr x="-15139" y="0"/>
                                    </p:animMotion>
                                  </p:childTnLst>
                                </p:cTn>
                              </p:par>
                            </p:childTnLst>
                          </p:cTn>
                        </p:par>
                        <p:par>
                          <p:cTn id="12" fill="hold">
                            <p:stCondLst>
                              <p:cond delay="500"/>
                            </p:stCondLst>
                            <p:childTnLst>
                              <p:par>
                                <p:cTn id="13" presetID="53" presetClass="entr" presetSubtype="16"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rLst="">
                                      <p:cBhvr>
                                        <p:cTn id="17" dur="250"/>
                                        <p:tgtEl>
                                          <p:spTgt spid="8"/>
                                        </p:tgtEl>
                                      </p:cBhvr>
                                    </p:animEffect>
                                  </p:childTnLst>
                                </p:cTn>
                              </p:par>
                            </p:childTnLst>
                          </p:cTn>
                        </p:par>
                        <p:par>
                          <p:cTn id="18" fill="hold">
                            <p:stCondLst>
                              <p:cond delay="1000"/>
                            </p:stCondLst>
                            <p:childTnLst>
                              <p:par>
                                <p:cTn id="19" presetID="6" presetClass="emph" presetSubtype="0" decel="100000" fill="hold" grpId="3" nodeType="afterEffect">
                                  <p:stCondLst>
                                    <p:cond delay="0"/>
                                  </p:stCondLst>
                                  <p:childTnLst>
                                    <p:animScale>
                                      <p:cBhvr>
                                        <p:cTn id="20" dur="250" fill="hold"/>
                                        <p:tgtEl>
                                          <p:spTgt spid="8"/>
                                        </p:tgtEl>
                                      </p:cBhvr>
                                      <p:by x="120000" y="120000"/>
                                    </p:animScale>
                                  </p:childTnLst>
                                </p:cTn>
                              </p:par>
                            </p:childTnLst>
                          </p:cTn>
                        </p:par>
                        <p:par>
                          <p:cTn id="21" fill="hold">
                            <p:stCondLst>
                              <p:cond delay="1500"/>
                            </p:stCondLst>
                            <p:childTnLst>
                              <p:par>
                                <p:cTn id="22" presetID="6" presetClass="emph" presetSubtype="0" decel="100000" fill="hold" grpId="4" nodeType="afterEffect">
                                  <p:stCondLst>
                                    <p:cond delay="0"/>
                                  </p:stCondLst>
                                  <p:childTnLst>
                                    <p:animScale>
                                      <p:cBhvr>
                                        <p:cTn id="23" dur="250" fill="hold"/>
                                        <p:tgtEl>
                                          <p:spTgt spid="8"/>
                                        </p:tgtEl>
                                      </p:cBhvr>
                                      <p:by x="83000" y="83000"/>
                                    </p:animScale>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300" fill="hold"/>
                                        <p:tgtEl>
                                          <p:spTgt spid="16"/>
                                        </p:tgtEl>
                                        <p:attrNameLst>
                                          <p:attrName>ppt_w</p:attrName>
                                        </p:attrNameLst>
                                      </p:cBhvr>
                                      <p:tavLst>
                                        <p:tav tm="0">
                                          <p:val>
                                            <p:fltVal val="0"/>
                                          </p:val>
                                        </p:tav>
                                        <p:tav tm="100000">
                                          <p:val>
                                            <p:strVal val="#ppt_w"/>
                                          </p:val>
                                        </p:tav>
                                      </p:tavLst>
                                    </p:anim>
                                    <p:anim calcmode="lin" valueType="num">
                                      <p:cBhvr>
                                        <p:cTn id="33" dur="3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6"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7"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8"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300" fill="hold"/>
                                        <p:tgtEl>
                                          <p:spTgt spid="19"/>
                                        </p:tgtEl>
                                        <p:attrNameLst>
                                          <p:attrName>ppt_w</p:attrName>
                                        </p:attrNameLst>
                                      </p:cBhvr>
                                      <p:tavLst>
                                        <p:tav tm="0">
                                          <p:val>
                                            <p:fltVal val="0"/>
                                          </p:val>
                                        </p:tav>
                                        <p:tav tm="100000">
                                          <p:val>
                                            <p:strVal val="#ppt_w"/>
                                          </p:val>
                                        </p:tav>
                                      </p:tavLst>
                                    </p:anim>
                                    <p:anim calcmode="lin" valueType="num">
                                      <p:cBhvr>
                                        <p:cTn id="48" dur="3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9"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300" fill="hold"/>
                                        <p:tgtEl>
                                          <p:spTgt spid="21"/>
                                        </p:tgtEl>
                                        <p:attrNameLst>
                                          <p:attrName>ppt_w</p:attrName>
                                        </p:attrNameLst>
                                      </p:cBhvr>
                                      <p:tavLst>
                                        <p:tav tm="0">
                                          <p:val>
                                            <p:fltVal val="0"/>
                                          </p:val>
                                        </p:tav>
                                        <p:tav tm="100000">
                                          <p:val>
                                            <p:strVal val="#ppt_w"/>
                                          </p:val>
                                        </p:tav>
                                      </p:tavLst>
                                    </p:anim>
                                    <p:anim calcmode="lin" valueType="num">
                                      <p:cBhvr>
                                        <p:cTn id="58" dur="3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2" animBg="1"/>
      <p:bldP spid="8" grpId="3" animBg="1"/>
      <p:bldP spid="8" grpId="4" animBg="1"/>
      <p:bldP spid="16" grpId="5" animBg="1"/>
      <p:bldP spid="17" grpId="6" animBg="1"/>
      <p:bldP spid="18" grpId="7" animBg="1"/>
      <p:bldP spid="19" grpId="8" animBg="1"/>
      <p:bldP spid="20" grpId="9" animBg="1"/>
      <p:bldP spid="21" grpId="10" animBg="1"/>
    </p:bldLst>
  </p:timing>
</p:sld>
</file>

<file path=ppt/tags/tag1.xml><?xml version="1.0" encoding="utf-8"?>
<p:tagLst xmlns:p="http://schemas.openxmlformats.org/presentationml/2006/main">
  <p:tag name="COMMONDATA" val="eyJoZGlkIjoiNDkxODA5ZmMxNjFiMTI5YzExNjcwYTUxNGMxMTg4MjcifQ=="/>
  <p:tag name="KSO_WPP_MARK_KEY" val="46fb03bb-911e-4d1e-8109-16fba51393f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2728</Words>
  <Application>WPS 演示</Application>
  <PresentationFormat>宽屏</PresentationFormat>
  <Paragraphs>187</Paragraphs>
  <Slides>20</Slides>
  <Notes>0</Notes>
  <HiddenSlides>3</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思源黑体 CN Normal</vt:lpstr>
      <vt:lpstr>黑体</vt:lpstr>
      <vt:lpstr>庞门正道标题体</vt:lpstr>
      <vt:lpstr>思源等宽 N</vt:lpstr>
      <vt:lpstr>微软雅黑</vt:lpstr>
      <vt:lpstr>Segoe Print</vt:lpstr>
      <vt:lpstr>Microsoft Sans Serif</vt:lpstr>
      <vt:lpstr>等线</vt:lpstr>
      <vt:lpstr>Arial Unicode MS</vt:lpstr>
      <vt:lpstr>等线 Light</vt:lpstr>
      <vt:lpstr>Calibri</vt:lpstr>
      <vt:lpstr>Source Han Serif SC</vt:lpstr>
      <vt:lpstr>思源等宽 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婷之鹤</cp:lastModifiedBy>
  <cp:revision>21</cp:revision>
  <dcterms:created xsi:type="dcterms:W3CDTF">2020-12-30T08:37:00Z</dcterms:created>
  <dcterms:modified xsi:type="dcterms:W3CDTF">2022-12-08T10:16:40Z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C4D50CA73BEF43AAB690C3856531E7BE</vt:lpwstr>
  </property>
  <property fmtid="{D5CDD505-2E9C-101B-9397-08002B2CF9AE}" pid="3" name="KSOProductBuildVer">
    <vt:lpwstr>2052-11.1.0.12763</vt:lpwstr>
  </property>
</Properties>
</file>