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29"/>
  </p:notesMasterIdLst>
  <p:sldIdLst>
    <p:sldId id="394" r:id="rId3"/>
    <p:sldId id="315" r:id="rId4"/>
    <p:sldId id="403" r:id="rId5"/>
    <p:sldId id="317" r:id="rId6"/>
    <p:sldId id="323" r:id="rId7"/>
    <p:sldId id="326" r:id="rId8"/>
    <p:sldId id="328" r:id="rId9"/>
    <p:sldId id="336" r:id="rId10"/>
    <p:sldId id="337" r:id="rId11"/>
    <p:sldId id="385" r:id="rId12"/>
    <p:sldId id="338" r:id="rId13"/>
    <p:sldId id="386" r:id="rId14"/>
    <p:sldId id="344" r:id="rId15"/>
    <p:sldId id="346" r:id="rId16"/>
    <p:sldId id="347" r:id="rId17"/>
    <p:sldId id="400" r:id="rId18"/>
    <p:sldId id="350" r:id="rId19"/>
    <p:sldId id="352" r:id="rId20"/>
    <p:sldId id="353" r:id="rId21"/>
    <p:sldId id="356" r:id="rId22"/>
    <p:sldId id="401" r:id="rId23"/>
    <p:sldId id="362" r:id="rId24"/>
    <p:sldId id="364" r:id="rId25"/>
    <p:sldId id="405" r:id="rId26"/>
    <p:sldId id="373" r:id="rId27"/>
    <p:sldId id="399" r:id="rId28"/>
  </p:sldIdLst>
  <p:sldSz cx="9144000" cy="5143500" type="screen16x9"/>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0E16"/>
    <a:srgbClr val="5D0506"/>
    <a:srgbClr val="CC6600"/>
    <a:srgbClr val="FFCC99"/>
    <a:srgbClr val="FDFDFD"/>
    <a:srgbClr val="D9D9D9"/>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6314" autoAdjust="0"/>
  </p:normalViewPr>
  <p:slideViewPr>
    <p:cSldViewPr>
      <p:cViewPr varScale="1">
        <p:scale>
          <a:sx n="89" d="100"/>
          <a:sy n="89" d="100"/>
        </p:scale>
        <p:origin x="-660"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27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82"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2021/4/7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extLst>
      <p:ext uri="{BB962C8B-B14F-4D97-AF65-F5344CB8AC3E}">
        <p14:creationId xmlns:p14="http://schemas.microsoft.com/office/powerpoint/2010/main"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extLst>
      <p:ext uri="{BB962C8B-B14F-4D97-AF65-F5344CB8AC3E}">
        <p14:creationId xmlns:p14="http://schemas.microsoft.com/office/powerpoint/2010/main" val="2581217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extLst>
      <p:ext uri="{BB962C8B-B14F-4D97-AF65-F5344CB8AC3E}">
        <p14:creationId xmlns:p14="http://schemas.microsoft.com/office/powerpoint/2010/main" val="2684891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extLst>
      <p:ext uri="{BB962C8B-B14F-4D97-AF65-F5344CB8AC3E}">
        <p14:creationId xmlns:p14="http://schemas.microsoft.com/office/powerpoint/2010/main" val="343275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extLst>
      <p:ext uri="{BB962C8B-B14F-4D97-AF65-F5344CB8AC3E}">
        <p14:creationId xmlns:p14="http://schemas.microsoft.com/office/powerpoint/2010/main" val="1316813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extLst>
      <p:ext uri="{BB962C8B-B14F-4D97-AF65-F5344CB8AC3E}">
        <p14:creationId xmlns:p14="http://schemas.microsoft.com/office/powerpoint/2010/main" val="3069950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extLst>
      <p:ext uri="{BB962C8B-B14F-4D97-AF65-F5344CB8AC3E}">
        <p14:creationId xmlns:p14="http://schemas.microsoft.com/office/powerpoint/2010/main" val="2542851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extLst>
      <p:ext uri="{BB962C8B-B14F-4D97-AF65-F5344CB8AC3E}">
        <p14:creationId xmlns:p14="http://schemas.microsoft.com/office/powerpoint/2010/main" val="3787965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5" name="备注占位符 4"/>
          <p:cNvSpPr>
            <a:spLocks noGrp="1"/>
          </p:cNvSpPr>
          <p:nvPr>
            <p:ph type="body" sz="quarter" idx="11"/>
          </p:nvPr>
        </p:nvSpPr>
        <p:spPr/>
        <p:txBody>
          <a:bodyPr/>
          <a:lstStyle/>
          <a:p>
            <a:endParaRPr lang="zh-CN" altLang="en-US"/>
          </a:p>
        </p:txBody>
      </p:sp>
    </p:spTree>
    <p:extLst>
      <p:ext uri="{BB962C8B-B14F-4D97-AF65-F5344CB8AC3E}">
        <p14:creationId xmlns:p14="http://schemas.microsoft.com/office/powerpoint/2010/main" val="2030216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extLst>
      <p:ext uri="{BB962C8B-B14F-4D97-AF65-F5344CB8AC3E}">
        <p14:creationId xmlns:p14="http://schemas.microsoft.com/office/powerpoint/2010/main" val="3579169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extLst>
      <p:ext uri="{BB962C8B-B14F-4D97-AF65-F5344CB8AC3E}">
        <p14:creationId xmlns:p14="http://schemas.microsoft.com/office/powerpoint/2010/main" val="2804129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extLst>
      <p:ext uri="{BB962C8B-B14F-4D97-AF65-F5344CB8AC3E}">
        <p14:creationId xmlns:p14="http://schemas.microsoft.com/office/powerpoint/2010/main" val="242900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extLst>
      <p:ext uri="{BB962C8B-B14F-4D97-AF65-F5344CB8AC3E}">
        <p14:creationId xmlns:p14="http://schemas.microsoft.com/office/powerpoint/2010/main" val="3554323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extLst>
      <p:ext uri="{BB962C8B-B14F-4D97-AF65-F5344CB8AC3E}">
        <p14:creationId xmlns:p14="http://schemas.microsoft.com/office/powerpoint/2010/main" val="3459482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5" name="备注占位符 4"/>
          <p:cNvSpPr>
            <a:spLocks noGrp="1"/>
          </p:cNvSpPr>
          <p:nvPr>
            <p:ph type="body" sz="quarter" idx="11"/>
          </p:nvPr>
        </p:nvSpPr>
        <p:spPr/>
        <p:txBody>
          <a:bodyPr/>
          <a:lstStyle/>
          <a:p>
            <a:endParaRPr lang="zh-CN" altLang="en-US"/>
          </a:p>
        </p:txBody>
      </p:sp>
    </p:spTree>
    <p:extLst>
      <p:ext uri="{BB962C8B-B14F-4D97-AF65-F5344CB8AC3E}">
        <p14:creationId xmlns:p14="http://schemas.microsoft.com/office/powerpoint/2010/main" val="2913360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extLst>
      <p:ext uri="{BB962C8B-B14F-4D97-AF65-F5344CB8AC3E}">
        <p14:creationId xmlns:p14="http://schemas.microsoft.com/office/powerpoint/2010/main" val="271647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extLst>
      <p:ext uri="{BB962C8B-B14F-4D97-AF65-F5344CB8AC3E}">
        <p14:creationId xmlns:p14="http://schemas.microsoft.com/office/powerpoint/2010/main" val="3126462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extLst>
      <p:ext uri="{BB962C8B-B14F-4D97-AF65-F5344CB8AC3E}">
        <p14:creationId xmlns:p14="http://schemas.microsoft.com/office/powerpoint/2010/main" val="3126462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extLst>
      <p:ext uri="{BB962C8B-B14F-4D97-AF65-F5344CB8AC3E}">
        <p14:creationId xmlns:p14="http://schemas.microsoft.com/office/powerpoint/2010/main" val="1077619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5" name="备注占位符 4"/>
          <p:cNvSpPr>
            <a:spLocks noGrp="1"/>
          </p:cNvSpPr>
          <p:nvPr>
            <p:ph type="body" sz="quarter" idx="11"/>
          </p:nvPr>
        </p:nvSpPr>
        <p:spPr/>
        <p:txBody>
          <a:bodyPr/>
          <a:lstStyle/>
          <a:p>
            <a:endParaRPr lang="zh-CN" altLang="en-US"/>
          </a:p>
        </p:txBody>
      </p:sp>
    </p:spTree>
    <p:extLst>
      <p:ext uri="{BB962C8B-B14F-4D97-AF65-F5344CB8AC3E}">
        <p14:creationId xmlns:p14="http://schemas.microsoft.com/office/powerpoint/2010/main" val="258121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extLst>
      <p:ext uri="{BB962C8B-B14F-4D97-AF65-F5344CB8AC3E}">
        <p14:creationId xmlns:p14="http://schemas.microsoft.com/office/powerpoint/2010/main" val="3554323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5" name="备注占位符 4"/>
          <p:cNvSpPr>
            <a:spLocks noGrp="1"/>
          </p:cNvSpPr>
          <p:nvPr>
            <p:ph type="body" sz="quarter" idx="11"/>
          </p:nvPr>
        </p:nvSpPr>
        <p:spPr/>
        <p:txBody>
          <a:bodyPr/>
          <a:lstStyle/>
          <a:p>
            <a:endParaRPr lang="zh-CN" altLang="en-US"/>
          </a:p>
        </p:txBody>
      </p:sp>
    </p:spTree>
    <p:extLst>
      <p:ext uri="{BB962C8B-B14F-4D97-AF65-F5344CB8AC3E}">
        <p14:creationId xmlns:p14="http://schemas.microsoft.com/office/powerpoint/2010/main" val="300578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extLst>
      <p:ext uri="{BB962C8B-B14F-4D97-AF65-F5344CB8AC3E}">
        <p14:creationId xmlns:p14="http://schemas.microsoft.com/office/powerpoint/2010/main" val="322264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extLst>
      <p:ext uri="{BB962C8B-B14F-4D97-AF65-F5344CB8AC3E}">
        <p14:creationId xmlns:p14="http://schemas.microsoft.com/office/powerpoint/2010/main" val="141304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extLst>
      <p:ext uri="{BB962C8B-B14F-4D97-AF65-F5344CB8AC3E}">
        <p14:creationId xmlns:p14="http://schemas.microsoft.com/office/powerpoint/2010/main" val="1851679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1436796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2465111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27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5" name="Text Placeholder 12"/>
          <p:cNvSpPr txBox="1">
            <a:spLocks/>
          </p:cNvSpPr>
          <p:nvPr userDrawn="1"/>
        </p:nvSpPr>
        <p:spPr>
          <a:xfrm>
            <a:off x="1403648" y="123478"/>
            <a:ext cx="2736304" cy="515069"/>
          </a:xfrm>
          <a:prstGeom prst="rect">
            <a:avLst/>
          </a:prstGeom>
          <a:ln>
            <a:noFill/>
          </a:ln>
          <a:effectLst>
            <a:softEdge rad="63500"/>
          </a:effectLst>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dirty="0" smtClean="0">
                <a:solidFill>
                  <a:srgbClr val="C00000"/>
                </a:solidFill>
                <a:effectLst/>
                <a:latin typeface="李旭科书法" pitchFamily="2" charset="-122"/>
                <a:ea typeface="李旭科书法" pitchFamily="2" charset="-122"/>
              </a:rPr>
              <a:t>中国共产党的光辉历史</a:t>
            </a:r>
            <a:endParaRPr lang="en-GB" sz="2000" dirty="0">
              <a:solidFill>
                <a:srgbClr val="C00000"/>
              </a:solidFill>
              <a:effectLst/>
              <a:latin typeface="李旭科书法" pitchFamily="2" charset="-122"/>
              <a:ea typeface="李旭科书法" pitchFamily="2" charset="-122"/>
            </a:endParaRPr>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1" y="-27381"/>
            <a:ext cx="2198637" cy="1091703"/>
          </a:xfrm>
          <a:prstGeom prst="rect">
            <a:avLst/>
          </a:prstGeom>
        </p:spPr>
      </p:pic>
    </p:spTree>
    <p:extLst>
      <p:ext uri="{BB962C8B-B14F-4D97-AF65-F5344CB8AC3E}">
        <p14:creationId xmlns:p14="http://schemas.microsoft.com/office/powerpoint/2010/main" val="156322895"/>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78490017"/>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65961035"/>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2260562"/>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547664" y="50250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3105564124"/>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00069825"/>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2021/4/7</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3888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2021/4/7</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4233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userDrawn="1"/>
        </p:nvPicPr>
        <p:blipFill rotWithShape="1">
          <a:blip r:embed="rId10">
            <a:extLst>
              <a:ext uri="{28A0092B-C50C-407E-A947-70E740481C1C}">
                <a14:useLocalDpi xmlns:a14="http://schemas.microsoft.com/office/drawing/2010/main" val="0"/>
              </a:ext>
            </a:extLst>
          </a:blip>
          <a:srcRect t="78961"/>
          <a:stretch/>
        </p:blipFill>
        <p:spPr>
          <a:xfrm>
            <a:off x="2642104" y="3700633"/>
            <a:ext cx="3856892" cy="1442867"/>
          </a:xfrm>
          <a:prstGeom prst="rect">
            <a:avLst/>
          </a:prstGeom>
        </p:spPr>
      </p:pic>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t="29586" b="28557"/>
          <a:stretch/>
        </p:blipFill>
        <p:spPr>
          <a:xfrm>
            <a:off x="0" y="4235933"/>
            <a:ext cx="9146901" cy="108046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Click="0" advTm="1000">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27904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p:cNvSpPr txBox="1">
            <a:spLocks/>
          </p:cNvSpPr>
          <p:nvPr/>
        </p:nvSpPr>
        <p:spPr>
          <a:xfrm>
            <a:off x="737916" y="1923678"/>
            <a:ext cx="7722515" cy="980030"/>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7200" b="1" dirty="0" smtClean="0">
                <a:solidFill>
                  <a:srgbClr val="AE0E16"/>
                </a:solidFill>
                <a:latin typeface="方正舒体" pitchFamily="2" charset="-122"/>
                <a:ea typeface="方正舒体" pitchFamily="2" charset="-122"/>
                <a:cs typeface="+mn-ea"/>
                <a:sym typeface="+mn-lt"/>
              </a:rPr>
              <a:t>百年恰是风华正茂</a:t>
            </a:r>
            <a:endParaRPr lang="en-GB" sz="7200" b="1" dirty="0">
              <a:solidFill>
                <a:srgbClr val="AE0E16"/>
              </a:solidFill>
              <a:latin typeface="方正舒体" pitchFamily="2" charset="-122"/>
              <a:ea typeface="方正舒体" pitchFamily="2" charset="-122"/>
              <a:cs typeface="+mn-ea"/>
              <a:sym typeface="+mn-lt"/>
            </a:endParaRPr>
          </a:p>
        </p:txBody>
      </p:sp>
      <p:sp>
        <p:nvSpPr>
          <p:cNvPr id="7" name="Freeform 5"/>
          <p:cNvSpPr>
            <a:spLocks/>
          </p:cNvSpPr>
          <p:nvPr/>
        </p:nvSpPr>
        <p:spPr bwMode="auto">
          <a:xfrm>
            <a:off x="3779912" y="30882"/>
            <a:ext cx="1152128" cy="1174943"/>
          </a:xfrm>
          <a:custGeom>
            <a:avLst/>
            <a:gdLst>
              <a:gd name="T0" fmla="*/ 9730 w 15756"/>
              <a:gd name="T1" fmla="*/ 253 h 16068"/>
              <a:gd name="T2" fmla="*/ 11826 w 15756"/>
              <a:gd name="T3" fmla="*/ 1108 h 16068"/>
              <a:gd name="T4" fmla="*/ 13508 w 15756"/>
              <a:gd name="T5" fmla="*/ 2441 h 16068"/>
              <a:gd name="T6" fmla="*/ 14743 w 15756"/>
              <a:gd name="T7" fmla="*/ 4133 h 16068"/>
              <a:gd name="T8" fmla="*/ 15503 w 15756"/>
              <a:gd name="T9" fmla="*/ 6065 h 16068"/>
              <a:gd name="T10" fmla="*/ 15755 w 15756"/>
              <a:gd name="T11" fmla="*/ 8111 h 16068"/>
              <a:gd name="T12" fmla="*/ 15467 w 15756"/>
              <a:gd name="T13" fmla="*/ 10154 h 16068"/>
              <a:gd name="T14" fmla="*/ 14610 w 15756"/>
              <a:gd name="T15" fmla="*/ 12071 h 16068"/>
              <a:gd name="T16" fmla="*/ 12376 w 15756"/>
              <a:gd name="T17" fmla="*/ 14520 h 16068"/>
              <a:gd name="T18" fmla="*/ 11170 w 15756"/>
              <a:gd name="T19" fmla="*/ 15175 h 16068"/>
              <a:gd name="T20" fmla="*/ 9951 w 15756"/>
              <a:gd name="T21" fmla="*/ 15641 h 16068"/>
              <a:gd name="T22" fmla="*/ 8725 w 15756"/>
              <a:gd name="T23" fmla="*/ 15912 h 16068"/>
              <a:gd name="T24" fmla="*/ 7497 w 15756"/>
              <a:gd name="T25" fmla="*/ 15989 h 16068"/>
              <a:gd name="T26" fmla="*/ 6270 w 15756"/>
              <a:gd name="T27" fmla="*/ 15865 h 16068"/>
              <a:gd name="T28" fmla="*/ 5050 w 15756"/>
              <a:gd name="T29" fmla="*/ 15539 h 16068"/>
              <a:gd name="T30" fmla="*/ 3842 w 15756"/>
              <a:gd name="T31" fmla="*/ 15007 h 16068"/>
              <a:gd name="T32" fmla="*/ 2649 w 15756"/>
              <a:gd name="T33" fmla="*/ 14265 h 16068"/>
              <a:gd name="T34" fmla="*/ 2450 w 15756"/>
              <a:gd name="T35" fmla="*/ 14829 h 16068"/>
              <a:gd name="T36" fmla="*/ 2374 w 15756"/>
              <a:gd name="T37" fmla="*/ 15238 h 16068"/>
              <a:gd name="T38" fmla="*/ 2200 w 15756"/>
              <a:gd name="T39" fmla="*/ 15581 h 16068"/>
              <a:gd name="T40" fmla="*/ 1942 w 15756"/>
              <a:gd name="T41" fmla="*/ 15842 h 16068"/>
              <a:gd name="T42" fmla="*/ 1620 w 15756"/>
              <a:gd name="T43" fmla="*/ 16009 h 16068"/>
              <a:gd name="T44" fmla="*/ 1252 w 15756"/>
              <a:gd name="T45" fmla="*/ 16068 h 16068"/>
              <a:gd name="T46" fmla="*/ 856 w 15756"/>
              <a:gd name="T47" fmla="*/ 16008 h 16068"/>
              <a:gd name="T48" fmla="*/ 451 w 15756"/>
              <a:gd name="T49" fmla="*/ 15816 h 16068"/>
              <a:gd name="T50" fmla="*/ 175 w 15756"/>
              <a:gd name="T51" fmla="*/ 15467 h 16068"/>
              <a:gd name="T52" fmla="*/ 35 w 15756"/>
              <a:gd name="T53" fmla="*/ 15094 h 16068"/>
              <a:gd name="T54" fmla="*/ 1 w 15756"/>
              <a:gd name="T55" fmla="*/ 14729 h 16068"/>
              <a:gd name="T56" fmla="*/ 66 w 15756"/>
              <a:gd name="T57" fmla="*/ 14388 h 16068"/>
              <a:gd name="T58" fmla="*/ 228 w 15756"/>
              <a:gd name="T59" fmla="*/ 14085 h 16068"/>
              <a:gd name="T60" fmla="*/ 481 w 15756"/>
              <a:gd name="T61" fmla="*/ 13834 h 16068"/>
              <a:gd name="T62" fmla="*/ 820 w 15756"/>
              <a:gd name="T63" fmla="*/ 13651 h 16068"/>
              <a:gd name="T64" fmla="*/ 1242 w 15756"/>
              <a:gd name="T65" fmla="*/ 13548 h 16068"/>
              <a:gd name="T66" fmla="*/ 1687 w 15756"/>
              <a:gd name="T67" fmla="*/ 10896 h 16068"/>
              <a:gd name="T68" fmla="*/ 2594 w 15756"/>
              <a:gd name="T69" fmla="*/ 11657 h 16068"/>
              <a:gd name="T70" fmla="*/ 3570 w 15756"/>
              <a:gd name="T71" fmla="*/ 12297 h 16068"/>
              <a:gd name="T72" fmla="*/ 4603 w 15756"/>
              <a:gd name="T73" fmla="*/ 12795 h 16068"/>
              <a:gd name="T74" fmla="*/ 5684 w 15756"/>
              <a:gd name="T75" fmla="*/ 13133 h 16068"/>
              <a:gd name="T76" fmla="*/ 6802 w 15756"/>
              <a:gd name="T77" fmla="*/ 13290 h 16068"/>
              <a:gd name="T78" fmla="*/ 7947 w 15756"/>
              <a:gd name="T79" fmla="*/ 13248 h 16068"/>
              <a:gd name="T80" fmla="*/ 9108 w 15756"/>
              <a:gd name="T81" fmla="*/ 12988 h 16068"/>
              <a:gd name="T82" fmla="*/ 10277 w 15756"/>
              <a:gd name="T83" fmla="*/ 12489 h 16068"/>
              <a:gd name="T84" fmla="*/ 5331 w 15756"/>
              <a:gd name="T85" fmla="*/ 2506 h 16068"/>
              <a:gd name="T86" fmla="*/ 5685 w 15756"/>
              <a:gd name="T87" fmla="*/ 2576 h 16068"/>
              <a:gd name="T88" fmla="*/ 6027 w 15756"/>
              <a:gd name="T89" fmla="*/ 2611 h 16068"/>
              <a:gd name="T90" fmla="*/ 6359 w 15756"/>
              <a:gd name="T91" fmla="*/ 2608 h 16068"/>
              <a:gd name="T92" fmla="*/ 6676 w 15756"/>
              <a:gd name="T93" fmla="*/ 2565 h 16068"/>
              <a:gd name="T94" fmla="*/ 6981 w 15756"/>
              <a:gd name="T95" fmla="*/ 2479 h 16068"/>
              <a:gd name="T96" fmla="*/ 7272 w 15756"/>
              <a:gd name="T97" fmla="*/ 2350 h 16068"/>
              <a:gd name="T98" fmla="*/ 7549 w 15756"/>
              <a:gd name="T99" fmla="*/ 2174 h 16068"/>
              <a:gd name="T100" fmla="*/ 7811 w 15756"/>
              <a:gd name="T101" fmla="*/ 1951 h 16068"/>
              <a:gd name="T102" fmla="*/ 12510 w 15756"/>
              <a:gd name="T103" fmla="*/ 10286 h 16068"/>
              <a:gd name="T104" fmla="*/ 12943 w 15756"/>
              <a:gd name="T105" fmla="*/ 8938 h 16068"/>
              <a:gd name="T106" fmla="*/ 13043 w 15756"/>
              <a:gd name="T107" fmla="*/ 7449 h 16068"/>
              <a:gd name="T108" fmla="*/ 12826 w 15756"/>
              <a:gd name="T109" fmla="*/ 5893 h 16068"/>
              <a:gd name="T110" fmla="*/ 12305 w 15756"/>
              <a:gd name="T111" fmla="*/ 4349 h 16068"/>
              <a:gd name="T112" fmla="*/ 11495 w 15756"/>
              <a:gd name="T113" fmla="*/ 2896 h 16068"/>
              <a:gd name="T114" fmla="*/ 10412 w 15756"/>
              <a:gd name="T115" fmla="*/ 1611 h 16068"/>
              <a:gd name="T116" fmla="*/ 9070 w 15756"/>
              <a:gd name="T117" fmla="*/ 571 h 16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56" h="16068">
                <a:moveTo>
                  <a:pt x="7903" y="0"/>
                </a:moveTo>
                <a:lnTo>
                  <a:pt x="8535" y="43"/>
                </a:lnTo>
                <a:lnTo>
                  <a:pt x="9143" y="129"/>
                </a:lnTo>
                <a:lnTo>
                  <a:pt x="9730" y="253"/>
                </a:lnTo>
                <a:lnTo>
                  <a:pt x="10291" y="415"/>
                </a:lnTo>
                <a:lnTo>
                  <a:pt x="10827" y="613"/>
                </a:lnTo>
                <a:lnTo>
                  <a:pt x="11339" y="844"/>
                </a:lnTo>
                <a:lnTo>
                  <a:pt x="11826" y="1108"/>
                </a:lnTo>
                <a:lnTo>
                  <a:pt x="12287" y="1400"/>
                </a:lnTo>
                <a:lnTo>
                  <a:pt x="12720" y="1722"/>
                </a:lnTo>
                <a:lnTo>
                  <a:pt x="13128" y="2070"/>
                </a:lnTo>
                <a:lnTo>
                  <a:pt x="13508" y="2441"/>
                </a:lnTo>
                <a:lnTo>
                  <a:pt x="13859" y="2835"/>
                </a:lnTo>
                <a:lnTo>
                  <a:pt x="14183" y="3251"/>
                </a:lnTo>
                <a:lnTo>
                  <a:pt x="14478" y="3684"/>
                </a:lnTo>
                <a:lnTo>
                  <a:pt x="14743" y="4133"/>
                </a:lnTo>
                <a:lnTo>
                  <a:pt x="14979" y="4599"/>
                </a:lnTo>
                <a:lnTo>
                  <a:pt x="15185" y="5077"/>
                </a:lnTo>
                <a:lnTo>
                  <a:pt x="15360" y="5567"/>
                </a:lnTo>
                <a:lnTo>
                  <a:pt x="15503" y="6065"/>
                </a:lnTo>
                <a:lnTo>
                  <a:pt x="15614" y="6570"/>
                </a:lnTo>
                <a:lnTo>
                  <a:pt x="15695" y="7081"/>
                </a:lnTo>
                <a:lnTo>
                  <a:pt x="15741" y="7595"/>
                </a:lnTo>
                <a:lnTo>
                  <a:pt x="15755" y="8111"/>
                </a:lnTo>
                <a:lnTo>
                  <a:pt x="15735" y="8628"/>
                </a:lnTo>
                <a:lnTo>
                  <a:pt x="15681" y="9141"/>
                </a:lnTo>
                <a:lnTo>
                  <a:pt x="15591" y="9651"/>
                </a:lnTo>
                <a:lnTo>
                  <a:pt x="15467" y="10154"/>
                </a:lnTo>
                <a:lnTo>
                  <a:pt x="15307" y="10650"/>
                </a:lnTo>
                <a:lnTo>
                  <a:pt x="15112" y="11136"/>
                </a:lnTo>
                <a:lnTo>
                  <a:pt x="14880" y="11610"/>
                </a:lnTo>
                <a:lnTo>
                  <a:pt x="14610" y="12071"/>
                </a:lnTo>
                <a:lnTo>
                  <a:pt x="14303" y="12517"/>
                </a:lnTo>
                <a:lnTo>
                  <a:pt x="15756" y="13901"/>
                </a:lnTo>
                <a:lnTo>
                  <a:pt x="13807" y="15935"/>
                </a:lnTo>
                <a:lnTo>
                  <a:pt x="12376" y="14520"/>
                </a:lnTo>
                <a:lnTo>
                  <a:pt x="12076" y="14702"/>
                </a:lnTo>
                <a:lnTo>
                  <a:pt x="11775" y="14872"/>
                </a:lnTo>
                <a:lnTo>
                  <a:pt x="11473" y="15030"/>
                </a:lnTo>
                <a:lnTo>
                  <a:pt x="11170" y="15175"/>
                </a:lnTo>
                <a:lnTo>
                  <a:pt x="10866" y="15310"/>
                </a:lnTo>
                <a:lnTo>
                  <a:pt x="10562" y="15432"/>
                </a:lnTo>
                <a:lnTo>
                  <a:pt x="10256" y="15543"/>
                </a:lnTo>
                <a:lnTo>
                  <a:pt x="9951" y="15641"/>
                </a:lnTo>
                <a:lnTo>
                  <a:pt x="9645" y="15727"/>
                </a:lnTo>
                <a:lnTo>
                  <a:pt x="9339" y="15801"/>
                </a:lnTo>
                <a:lnTo>
                  <a:pt x="9032" y="15863"/>
                </a:lnTo>
                <a:lnTo>
                  <a:pt x="8725" y="15912"/>
                </a:lnTo>
                <a:lnTo>
                  <a:pt x="8418" y="15951"/>
                </a:lnTo>
                <a:lnTo>
                  <a:pt x="8111" y="15976"/>
                </a:lnTo>
                <a:lnTo>
                  <a:pt x="7804" y="15988"/>
                </a:lnTo>
                <a:lnTo>
                  <a:pt x="7497" y="15989"/>
                </a:lnTo>
                <a:lnTo>
                  <a:pt x="7190" y="15977"/>
                </a:lnTo>
                <a:lnTo>
                  <a:pt x="6883" y="15952"/>
                </a:lnTo>
                <a:lnTo>
                  <a:pt x="6576" y="15914"/>
                </a:lnTo>
                <a:lnTo>
                  <a:pt x="6270" y="15865"/>
                </a:lnTo>
                <a:lnTo>
                  <a:pt x="5964" y="15802"/>
                </a:lnTo>
                <a:lnTo>
                  <a:pt x="5659" y="15727"/>
                </a:lnTo>
                <a:lnTo>
                  <a:pt x="5354" y="15639"/>
                </a:lnTo>
                <a:lnTo>
                  <a:pt x="5050" y="15539"/>
                </a:lnTo>
                <a:lnTo>
                  <a:pt x="4747" y="15424"/>
                </a:lnTo>
                <a:lnTo>
                  <a:pt x="4445" y="15298"/>
                </a:lnTo>
                <a:lnTo>
                  <a:pt x="4143" y="15159"/>
                </a:lnTo>
                <a:lnTo>
                  <a:pt x="3842" y="15007"/>
                </a:lnTo>
                <a:lnTo>
                  <a:pt x="3543" y="14841"/>
                </a:lnTo>
                <a:lnTo>
                  <a:pt x="3244" y="14662"/>
                </a:lnTo>
                <a:lnTo>
                  <a:pt x="2945" y="14470"/>
                </a:lnTo>
                <a:lnTo>
                  <a:pt x="2649" y="14265"/>
                </a:lnTo>
                <a:lnTo>
                  <a:pt x="2428" y="14483"/>
                </a:lnTo>
                <a:lnTo>
                  <a:pt x="2443" y="14602"/>
                </a:lnTo>
                <a:lnTo>
                  <a:pt x="2450" y="14716"/>
                </a:lnTo>
                <a:lnTo>
                  <a:pt x="2450" y="14829"/>
                </a:lnTo>
                <a:lnTo>
                  <a:pt x="2441" y="14937"/>
                </a:lnTo>
                <a:lnTo>
                  <a:pt x="2426" y="15042"/>
                </a:lnTo>
                <a:lnTo>
                  <a:pt x="2404" y="15142"/>
                </a:lnTo>
                <a:lnTo>
                  <a:pt x="2374" y="15238"/>
                </a:lnTo>
                <a:lnTo>
                  <a:pt x="2340" y="15331"/>
                </a:lnTo>
                <a:lnTo>
                  <a:pt x="2299" y="15419"/>
                </a:lnTo>
                <a:lnTo>
                  <a:pt x="2252" y="15503"/>
                </a:lnTo>
                <a:lnTo>
                  <a:pt x="2200" y="15581"/>
                </a:lnTo>
                <a:lnTo>
                  <a:pt x="2143" y="15654"/>
                </a:lnTo>
                <a:lnTo>
                  <a:pt x="2080" y="15723"/>
                </a:lnTo>
                <a:lnTo>
                  <a:pt x="2013" y="15785"/>
                </a:lnTo>
                <a:lnTo>
                  <a:pt x="1942" y="15842"/>
                </a:lnTo>
                <a:lnTo>
                  <a:pt x="1867" y="15892"/>
                </a:lnTo>
                <a:lnTo>
                  <a:pt x="1788" y="15937"/>
                </a:lnTo>
                <a:lnTo>
                  <a:pt x="1706" y="15977"/>
                </a:lnTo>
                <a:lnTo>
                  <a:pt x="1620" y="16009"/>
                </a:lnTo>
                <a:lnTo>
                  <a:pt x="1531" y="16034"/>
                </a:lnTo>
                <a:lnTo>
                  <a:pt x="1441" y="16052"/>
                </a:lnTo>
                <a:lnTo>
                  <a:pt x="1348" y="16064"/>
                </a:lnTo>
                <a:lnTo>
                  <a:pt x="1252" y="16068"/>
                </a:lnTo>
                <a:lnTo>
                  <a:pt x="1155" y="16065"/>
                </a:lnTo>
                <a:lnTo>
                  <a:pt x="1057" y="16054"/>
                </a:lnTo>
                <a:lnTo>
                  <a:pt x="956" y="16035"/>
                </a:lnTo>
                <a:lnTo>
                  <a:pt x="856" y="16008"/>
                </a:lnTo>
                <a:lnTo>
                  <a:pt x="755" y="15973"/>
                </a:lnTo>
                <a:lnTo>
                  <a:pt x="653" y="15929"/>
                </a:lnTo>
                <a:lnTo>
                  <a:pt x="552" y="15877"/>
                </a:lnTo>
                <a:lnTo>
                  <a:pt x="451" y="15816"/>
                </a:lnTo>
                <a:lnTo>
                  <a:pt x="349" y="15746"/>
                </a:lnTo>
                <a:lnTo>
                  <a:pt x="284" y="15653"/>
                </a:lnTo>
                <a:lnTo>
                  <a:pt x="226" y="15561"/>
                </a:lnTo>
                <a:lnTo>
                  <a:pt x="175" y="15467"/>
                </a:lnTo>
                <a:lnTo>
                  <a:pt x="129" y="15374"/>
                </a:lnTo>
                <a:lnTo>
                  <a:pt x="91" y="15281"/>
                </a:lnTo>
                <a:lnTo>
                  <a:pt x="60" y="15187"/>
                </a:lnTo>
                <a:lnTo>
                  <a:pt x="35" y="15094"/>
                </a:lnTo>
                <a:lnTo>
                  <a:pt x="17" y="15001"/>
                </a:lnTo>
                <a:lnTo>
                  <a:pt x="5" y="14909"/>
                </a:lnTo>
                <a:lnTo>
                  <a:pt x="0" y="14819"/>
                </a:lnTo>
                <a:lnTo>
                  <a:pt x="1" y="14729"/>
                </a:lnTo>
                <a:lnTo>
                  <a:pt x="8" y="14641"/>
                </a:lnTo>
                <a:lnTo>
                  <a:pt x="21" y="14555"/>
                </a:lnTo>
                <a:lnTo>
                  <a:pt x="41" y="14470"/>
                </a:lnTo>
                <a:lnTo>
                  <a:pt x="66" y="14388"/>
                </a:lnTo>
                <a:lnTo>
                  <a:pt x="98" y="14308"/>
                </a:lnTo>
                <a:lnTo>
                  <a:pt x="135" y="14230"/>
                </a:lnTo>
                <a:lnTo>
                  <a:pt x="179" y="14156"/>
                </a:lnTo>
                <a:lnTo>
                  <a:pt x="228" y="14085"/>
                </a:lnTo>
                <a:lnTo>
                  <a:pt x="283" y="14016"/>
                </a:lnTo>
                <a:lnTo>
                  <a:pt x="343" y="13952"/>
                </a:lnTo>
                <a:lnTo>
                  <a:pt x="409" y="13891"/>
                </a:lnTo>
                <a:lnTo>
                  <a:pt x="481" y="13834"/>
                </a:lnTo>
                <a:lnTo>
                  <a:pt x="558" y="13781"/>
                </a:lnTo>
                <a:lnTo>
                  <a:pt x="640" y="13733"/>
                </a:lnTo>
                <a:lnTo>
                  <a:pt x="728" y="13689"/>
                </a:lnTo>
                <a:lnTo>
                  <a:pt x="820" y="13651"/>
                </a:lnTo>
                <a:lnTo>
                  <a:pt x="918" y="13617"/>
                </a:lnTo>
                <a:lnTo>
                  <a:pt x="1021" y="13589"/>
                </a:lnTo>
                <a:lnTo>
                  <a:pt x="1129" y="13565"/>
                </a:lnTo>
                <a:lnTo>
                  <a:pt x="1242" y="13548"/>
                </a:lnTo>
                <a:lnTo>
                  <a:pt x="1360" y="13538"/>
                </a:lnTo>
                <a:lnTo>
                  <a:pt x="1517" y="13402"/>
                </a:lnTo>
                <a:lnTo>
                  <a:pt x="481" y="12137"/>
                </a:lnTo>
                <a:lnTo>
                  <a:pt x="1687" y="10896"/>
                </a:lnTo>
                <a:lnTo>
                  <a:pt x="1907" y="11097"/>
                </a:lnTo>
                <a:lnTo>
                  <a:pt x="2132" y="11291"/>
                </a:lnTo>
                <a:lnTo>
                  <a:pt x="2360" y="11478"/>
                </a:lnTo>
                <a:lnTo>
                  <a:pt x="2594" y="11657"/>
                </a:lnTo>
                <a:lnTo>
                  <a:pt x="2832" y="11829"/>
                </a:lnTo>
                <a:lnTo>
                  <a:pt x="3075" y="11994"/>
                </a:lnTo>
                <a:lnTo>
                  <a:pt x="3321" y="12149"/>
                </a:lnTo>
                <a:lnTo>
                  <a:pt x="3570" y="12297"/>
                </a:lnTo>
                <a:lnTo>
                  <a:pt x="3824" y="12436"/>
                </a:lnTo>
                <a:lnTo>
                  <a:pt x="4081" y="12565"/>
                </a:lnTo>
                <a:lnTo>
                  <a:pt x="4340" y="12685"/>
                </a:lnTo>
                <a:lnTo>
                  <a:pt x="4603" y="12795"/>
                </a:lnTo>
                <a:lnTo>
                  <a:pt x="4869" y="12896"/>
                </a:lnTo>
                <a:lnTo>
                  <a:pt x="5138" y="12985"/>
                </a:lnTo>
                <a:lnTo>
                  <a:pt x="5410" y="13064"/>
                </a:lnTo>
                <a:lnTo>
                  <a:pt x="5684" y="13133"/>
                </a:lnTo>
                <a:lnTo>
                  <a:pt x="5961" y="13190"/>
                </a:lnTo>
                <a:lnTo>
                  <a:pt x="6239" y="13235"/>
                </a:lnTo>
                <a:lnTo>
                  <a:pt x="6520" y="13269"/>
                </a:lnTo>
                <a:lnTo>
                  <a:pt x="6802" y="13290"/>
                </a:lnTo>
                <a:lnTo>
                  <a:pt x="7086" y="13299"/>
                </a:lnTo>
                <a:lnTo>
                  <a:pt x="7372" y="13295"/>
                </a:lnTo>
                <a:lnTo>
                  <a:pt x="7659" y="13279"/>
                </a:lnTo>
                <a:lnTo>
                  <a:pt x="7947" y="13248"/>
                </a:lnTo>
                <a:lnTo>
                  <a:pt x="8236" y="13205"/>
                </a:lnTo>
                <a:lnTo>
                  <a:pt x="8526" y="13147"/>
                </a:lnTo>
                <a:lnTo>
                  <a:pt x="8817" y="13074"/>
                </a:lnTo>
                <a:lnTo>
                  <a:pt x="9108" y="12988"/>
                </a:lnTo>
                <a:lnTo>
                  <a:pt x="9400" y="12887"/>
                </a:lnTo>
                <a:lnTo>
                  <a:pt x="9692" y="12769"/>
                </a:lnTo>
                <a:lnTo>
                  <a:pt x="9984" y="12637"/>
                </a:lnTo>
                <a:lnTo>
                  <a:pt x="10277" y="12489"/>
                </a:lnTo>
                <a:lnTo>
                  <a:pt x="5111" y="7485"/>
                </a:lnTo>
                <a:lnTo>
                  <a:pt x="3687" y="8967"/>
                </a:lnTo>
                <a:lnTo>
                  <a:pt x="1395" y="6670"/>
                </a:lnTo>
                <a:lnTo>
                  <a:pt x="5331" y="2506"/>
                </a:lnTo>
                <a:lnTo>
                  <a:pt x="5420" y="2527"/>
                </a:lnTo>
                <a:lnTo>
                  <a:pt x="5510" y="2545"/>
                </a:lnTo>
                <a:lnTo>
                  <a:pt x="5598" y="2562"/>
                </a:lnTo>
                <a:lnTo>
                  <a:pt x="5685" y="2576"/>
                </a:lnTo>
                <a:lnTo>
                  <a:pt x="5772" y="2589"/>
                </a:lnTo>
                <a:lnTo>
                  <a:pt x="5858" y="2598"/>
                </a:lnTo>
                <a:lnTo>
                  <a:pt x="5943" y="2606"/>
                </a:lnTo>
                <a:lnTo>
                  <a:pt x="6027" y="2611"/>
                </a:lnTo>
                <a:lnTo>
                  <a:pt x="6112" y="2614"/>
                </a:lnTo>
                <a:lnTo>
                  <a:pt x="6194" y="2614"/>
                </a:lnTo>
                <a:lnTo>
                  <a:pt x="6276" y="2612"/>
                </a:lnTo>
                <a:lnTo>
                  <a:pt x="6359" y="2608"/>
                </a:lnTo>
                <a:lnTo>
                  <a:pt x="6439" y="2601"/>
                </a:lnTo>
                <a:lnTo>
                  <a:pt x="6519" y="2591"/>
                </a:lnTo>
                <a:lnTo>
                  <a:pt x="6597" y="2579"/>
                </a:lnTo>
                <a:lnTo>
                  <a:pt x="6676" y="2565"/>
                </a:lnTo>
                <a:lnTo>
                  <a:pt x="6754" y="2547"/>
                </a:lnTo>
                <a:lnTo>
                  <a:pt x="6830" y="2527"/>
                </a:lnTo>
                <a:lnTo>
                  <a:pt x="6907" y="2505"/>
                </a:lnTo>
                <a:lnTo>
                  <a:pt x="6981" y="2479"/>
                </a:lnTo>
                <a:lnTo>
                  <a:pt x="7055" y="2451"/>
                </a:lnTo>
                <a:lnTo>
                  <a:pt x="7128" y="2420"/>
                </a:lnTo>
                <a:lnTo>
                  <a:pt x="7201" y="2386"/>
                </a:lnTo>
                <a:lnTo>
                  <a:pt x="7272" y="2350"/>
                </a:lnTo>
                <a:lnTo>
                  <a:pt x="7343" y="2310"/>
                </a:lnTo>
                <a:lnTo>
                  <a:pt x="7412" y="2268"/>
                </a:lnTo>
                <a:lnTo>
                  <a:pt x="7482" y="2222"/>
                </a:lnTo>
                <a:lnTo>
                  <a:pt x="7549" y="2174"/>
                </a:lnTo>
                <a:lnTo>
                  <a:pt x="7616" y="2123"/>
                </a:lnTo>
                <a:lnTo>
                  <a:pt x="7682" y="2069"/>
                </a:lnTo>
                <a:lnTo>
                  <a:pt x="7747" y="2012"/>
                </a:lnTo>
                <a:lnTo>
                  <a:pt x="7811" y="1951"/>
                </a:lnTo>
                <a:lnTo>
                  <a:pt x="9056" y="3228"/>
                </a:lnTo>
                <a:lnTo>
                  <a:pt x="7078" y="5349"/>
                </a:lnTo>
                <a:lnTo>
                  <a:pt x="12349" y="10590"/>
                </a:lnTo>
                <a:lnTo>
                  <a:pt x="12510" y="10286"/>
                </a:lnTo>
                <a:lnTo>
                  <a:pt x="12651" y="9966"/>
                </a:lnTo>
                <a:lnTo>
                  <a:pt x="12769" y="9635"/>
                </a:lnTo>
                <a:lnTo>
                  <a:pt x="12867" y="9291"/>
                </a:lnTo>
                <a:lnTo>
                  <a:pt x="12943" y="8938"/>
                </a:lnTo>
                <a:lnTo>
                  <a:pt x="12999" y="8576"/>
                </a:lnTo>
                <a:lnTo>
                  <a:pt x="13034" y="8207"/>
                </a:lnTo>
                <a:lnTo>
                  <a:pt x="13049" y="7830"/>
                </a:lnTo>
                <a:lnTo>
                  <a:pt x="13043" y="7449"/>
                </a:lnTo>
                <a:lnTo>
                  <a:pt x="13018" y="7063"/>
                </a:lnTo>
                <a:lnTo>
                  <a:pt x="12973" y="6674"/>
                </a:lnTo>
                <a:lnTo>
                  <a:pt x="12909" y="6284"/>
                </a:lnTo>
                <a:lnTo>
                  <a:pt x="12826" y="5893"/>
                </a:lnTo>
                <a:lnTo>
                  <a:pt x="12723" y="5503"/>
                </a:lnTo>
                <a:lnTo>
                  <a:pt x="12602" y="5115"/>
                </a:lnTo>
                <a:lnTo>
                  <a:pt x="12462" y="4730"/>
                </a:lnTo>
                <a:lnTo>
                  <a:pt x="12305" y="4349"/>
                </a:lnTo>
                <a:lnTo>
                  <a:pt x="12128" y="3975"/>
                </a:lnTo>
                <a:lnTo>
                  <a:pt x="11934" y="3607"/>
                </a:lnTo>
                <a:lnTo>
                  <a:pt x="11724" y="3247"/>
                </a:lnTo>
                <a:lnTo>
                  <a:pt x="11495" y="2896"/>
                </a:lnTo>
                <a:lnTo>
                  <a:pt x="11249" y="2557"/>
                </a:lnTo>
                <a:lnTo>
                  <a:pt x="10986" y="2228"/>
                </a:lnTo>
                <a:lnTo>
                  <a:pt x="10707" y="1912"/>
                </a:lnTo>
                <a:lnTo>
                  <a:pt x="10412" y="1611"/>
                </a:lnTo>
                <a:lnTo>
                  <a:pt x="10100" y="1326"/>
                </a:lnTo>
                <a:lnTo>
                  <a:pt x="9773" y="1055"/>
                </a:lnTo>
                <a:lnTo>
                  <a:pt x="9430" y="804"/>
                </a:lnTo>
                <a:lnTo>
                  <a:pt x="9070" y="571"/>
                </a:lnTo>
                <a:lnTo>
                  <a:pt x="8696" y="360"/>
                </a:lnTo>
                <a:lnTo>
                  <a:pt x="8308" y="169"/>
                </a:lnTo>
                <a:lnTo>
                  <a:pt x="7903" y="0"/>
                </a:lnTo>
                <a:close/>
              </a:path>
            </a:pathLst>
          </a:custGeom>
          <a:solidFill>
            <a:srgbClr val="AE0E16"/>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Text Placeholder 12"/>
          <p:cNvSpPr txBox="1">
            <a:spLocks/>
          </p:cNvSpPr>
          <p:nvPr/>
        </p:nvSpPr>
        <p:spPr>
          <a:xfrm>
            <a:off x="3563888" y="1347614"/>
            <a:ext cx="1728192" cy="515069"/>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500" dirty="0">
                <a:solidFill>
                  <a:srgbClr val="AE0E16"/>
                </a:solidFill>
                <a:latin typeface="+mn-lt"/>
                <a:ea typeface="+mn-ea"/>
                <a:cs typeface="+mn-ea"/>
                <a:sym typeface="+mn-lt"/>
              </a:rPr>
              <a:t>—</a:t>
            </a:r>
            <a:r>
              <a:rPr lang="en-US" sz="1500" dirty="0" smtClean="0">
                <a:solidFill>
                  <a:srgbClr val="AE0E16"/>
                </a:solidFill>
                <a:latin typeface="+mn-lt"/>
                <a:ea typeface="+mn-ea"/>
                <a:cs typeface="+mn-ea"/>
                <a:sym typeface="+mn-lt"/>
              </a:rPr>
              <a:t>1921-2021</a:t>
            </a:r>
            <a:r>
              <a:rPr lang="en-US" altLang="zh-CN" sz="1500" dirty="0" smtClean="0">
                <a:solidFill>
                  <a:srgbClr val="AE0E16"/>
                </a:solidFill>
                <a:latin typeface="+mn-lt"/>
                <a:ea typeface="+mn-ea"/>
                <a:cs typeface="+mn-ea"/>
                <a:sym typeface="+mn-lt"/>
              </a:rPr>
              <a:t> </a:t>
            </a:r>
            <a:r>
              <a:rPr lang="en-US" altLang="zh-CN" sz="1500" dirty="0">
                <a:solidFill>
                  <a:srgbClr val="AE0E16"/>
                </a:solidFill>
                <a:latin typeface="+mn-lt"/>
                <a:ea typeface="+mn-ea"/>
                <a:cs typeface="+mn-ea"/>
                <a:sym typeface="+mn-lt"/>
              </a:rPr>
              <a:t>—</a:t>
            </a:r>
            <a:endParaRPr lang="en-GB" sz="1500" dirty="0">
              <a:solidFill>
                <a:srgbClr val="AE0E16"/>
              </a:solidFill>
              <a:latin typeface="+mn-lt"/>
              <a:ea typeface="+mn-ea"/>
              <a:cs typeface="+mn-ea"/>
              <a:sym typeface="+mn-lt"/>
            </a:endParaRPr>
          </a:p>
        </p:txBody>
      </p:sp>
      <p:sp>
        <p:nvSpPr>
          <p:cNvPr id="9" name="文本框 16"/>
          <p:cNvSpPr txBox="1">
            <a:spLocks noChangeArrowheads="1"/>
          </p:cNvSpPr>
          <p:nvPr/>
        </p:nvSpPr>
        <p:spPr bwMode="auto">
          <a:xfrm>
            <a:off x="1872109" y="3075806"/>
            <a:ext cx="511175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50000"/>
              </a:lnSpc>
              <a:spcBef>
                <a:spcPct val="0"/>
              </a:spcBef>
              <a:buFontTx/>
              <a:buNone/>
            </a:pPr>
            <a:r>
              <a:rPr lang="zh-CN" altLang="en-US" sz="3600" dirty="0" smtClean="0">
                <a:solidFill>
                  <a:srgbClr val="AE0E16"/>
                </a:solidFill>
                <a:latin typeface="+mn-lt"/>
                <a:ea typeface="+mn-ea"/>
                <a:cs typeface="+mn-ea"/>
                <a:sym typeface="+mn-lt"/>
              </a:rPr>
              <a:t>学党史 增党性</a:t>
            </a:r>
            <a:endParaRPr lang="en-US" altLang="zh-CN" sz="3600" dirty="0" smtClean="0">
              <a:solidFill>
                <a:srgbClr val="AE0E16"/>
              </a:solidFill>
              <a:latin typeface="+mn-lt"/>
              <a:ea typeface="+mn-ea"/>
              <a:cs typeface="+mn-ea"/>
              <a:sym typeface="+mn-lt"/>
            </a:endParaRPr>
          </a:p>
          <a:p>
            <a:pPr algn="ctr" eaLnBrk="1" hangingPunct="1">
              <a:lnSpc>
                <a:spcPct val="150000"/>
              </a:lnSpc>
              <a:spcBef>
                <a:spcPct val="0"/>
              </a:spcBef>
              <a:buFontTx/>
              <a:buNone/>
            </a:pPr>
            <a:r>
              <a:rPr lang="zh-CN" altLang="en-US" sz="1600" dirty="0">
                <a:solidFill>
                  <a:srgbClr val="AE0E16"/>
                </a:solidFill>
                <a:latin typeface="+mn-lt"/>
                <a:ea typeface="+mn-ea"/>
                <a:cs typeface="+mn-ea"/>
                <a:sym typeface="+mn-lt"/>
              </a:rPr>
              <a:t>热烈</a:t>
            </a:r>
            <a:r>
              <a:rPr lang="zh-CN" altLang="en-US" sz="1600" dirty="0" smtClean="0">
                <a:solidFill>
                  <a:srgbClr val="AE0E16"/>
                </a:solidFill>
                <a:latin typeface="+mn-lt"/>
                <a:ea typeface="+mn-ea"/>
                <a:cs typeface="+mn-ea"/>
                <a:sym typeface="+mn-lt"/>
              </a:rPr>
              <a:t>庆祝中国共产党成立</a:t>
            </a:r>
            <a:r>
              <a:rPr lang="en-US" altLang="zh-CN" sz="1600" b="1" dirty="0" smtClean="0">
                <a:solidFill>
                  <a:srgbClr val="FF0000"/>
                </a:solidFill>
                <a:latin typeface="+mn-lt"/>
                <a:ea typeface="+mn-ea"/>
                <a:cs typeface="+mn-ea"/>
                <a:sym typeface="+mn-lt"/>
              </a:rPr>
              <a:t>100</a:t>
            </a:r>
            <a:r>
              <a:rPr lang="zh-CN" altLang="en-US" sz="1600" dirty="0" smtClean="0">
                <a:solidFill>
                  <a:srgbClr val="AE0E16"/>
                </a:solidFill>
                <a:latin typeface="+mn-lt"/>
                <a:ea typeface="+mn-ea"/>
                <a:cs typeface="+mn-ea"/>
                <a:sym typeface="+mn-lt"/>
              </a:rPr>
              <a:t>周年</a:t>
            </a:r>
            <a:endParaRPr lang="zh-CN" altLang="en-US" sz="1600" dirty="0">
              <a:solidFill>
                <a:srgbClr val="AE0E16"/>
              </a:solidFill>
              <a:latin typeface="+mn-lt"/>
              <a:ea typeface="+mn-ea"/>
              <a:cs typeface="+mn-ea"/>
              <a:sym typeface="+mn-lt"/>
            </a:endParaRPr>
          </a:p>
        </p:txBody>
      </p:sp>
    </p:spTree>
    <p:extLst>
      <p:ext uri="{BB962C8B-B14F-4D97-AF65-F5344CB8AC3E}">
        <p14:creationId xmlns:p14="http://schemas.microsoft.com/office/powerpoint/2010/main" val="38723357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3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2" presetClass="entr" presetSubtype="1" decel="60000" fill="hold" grpId="0" nodeType="withEffect">
                                  <p:stCondLst>
                                    <p:cond delay="4000"/>
                                  </p:stCondLst>
                                  <p:iterate type="lt">
                                    <p:tmPct val="20000"/>
                                  </p:iterate>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0-#ppt_h/2"/>
                                          </p:val>
                                        </p:tav>
                                        <p:tav tm="100000">
                                          <p:val>
                                            <p:strVal val="#ppt_y"/>
                                          </p:val>
                                        </p:tav>
                                      </p:tavLst>
                                    </p:anim>
                                  </p:childTnLst>
                                </p:cTn>
                              </p:par>
                              <p:par>
                                <p:cTn id="15" presetID="41" presetClass="entr" presetSubtype="0" fill="hold" grpId="0" nodeType="withEffect">
                                  <p:stCondLst>
                                    <p:cond delay="9000"/>
                                  </p:stCondLst>
                                  <p:iterate type="lt">
                                    <p:tmPct val="20000"/>
                                  </p:iterate>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20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2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9" dur="20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20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000" tmFilter="0,0; .5, 1; 1, 1"/>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animBg="1"/>
      <p:bldP spid="8" grpId="0" build="allAtOnce"/>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51748" y="4043047"/>
            <a:ext cx="1872208" cy="30207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ts val="1800"/>
              </a:lnSpc>
            </a:pPr>
            <a:r>
              <a:rPr lang="zh-CN" altLang="en-US" dirty="0">
                <a:solidFill>
                  <a:schemeClr val="tx1"/>
                </a:solidFill>
                <a:latin typeface="+mn-lt"/>
                <a:ea typeface="+mn-ea"/>
                <a:cs typeface="+mn-ea"/>
                <a:sym typeface="+mn-lt"/>
              </a:rPr>
              <a:t>长征</a:t>
            </a:r>
          </a:p>
        </p:txBody>
      </p:sp>
      <p:sp>
        <p:nvSpPr>
          <p:cNvPr id="18" name="TextBox 17"/>
          <p:cNvSpPr txBox="1"/>
          <p:nvPr/>
        </p:nvSpPr>
        <p:spPr>
          <a:xfrm>
            <a:off x="712014" y="1879738"/>
            <a:ext cx="4208958" cy="2308324"/>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171450" indent="-171450">
              <a:buFont typeface="Wingdings" panose="05000000000000000000" pitchFamily="2" charset="2"/>
              <a:buChar char="l"/>
            </a:pPr>
            <a:r>
              <a:rPr lang="en-US" altLang="zh-CN" dirty="0">
                <a:solidFill>
                  <a:schemeClr val="tx1"/>
                </a:solidFill>
                <a:latin typeface="+mn-lt"/>
                <a:ea typeface="+mn-ea"/>
                <a:cs typeface="+mn-ea"/>
                <a:sym typeface="+mn-lt"/>
              </a:rPr>
              <a:t>1933</a:t>
            </a:r>
            <a:r>
              <a:rPr lang="zh-CN" altLang="en-US" dirty="0">
                <a:solidFill>
                  <a:schemeClr val="tx1"/>
                </a:solidFill>
                <a:latin typeface="+mn-lt"/>
                <a:ea typeface="+mn-ea"/>
                <a:cs typeface="+mn-ea"/>
                <a:sym typeface="+mn-lt"/>
              </a:rPr>
              <a:t>年</a:t>
            </a:r>
            <a:r>
              <a:rPr lang="en-US" altLang="zh-CN" dirty="0">
                <a:solidFill>
                  <a:schemeClr val="tx1"/>
                </a:solidFill>
                <a:latin typeface="+mn-lt"/>
                <a:ea typeface="+mn-ea"/>
                <a:cs typeface="+mn-ea"/>
                <a:sym typeface="+mn-lt"/>
              </a:rPr>
              <a:t>9</a:t>
            </a:r>
            <a:r>
              <a:rPr lang="zh-CN" altLang="en-US" dirty="0">
                <a:solidFill>
                  <a:schemeClr val="tx1"/>
                </a:solidFill>
                <a:latin typeface="+mn-lt"/>
                <a:ea typeface="+mn-ea"/>
                <a:cs typeface="+mn-ea"/>
                <a:sym typeface="+mn-lt"/>
              </a:rPr>
              <a:t>月，蒋介石在德、意、美等国军事顾问帮助下，对革命根据地发动了第五次军事围剿，红军在博古、李德（共产国际派来的军事顾问）的错误指挥下，先是实行进攻中的冒险主义，继而又犯了防御中的保守主义的错误。中央红军作战几年，节节失利。</a:t>
            </a:r>
          </a:p>
          <a:p>
            <a:pPr marL="171450" indent="-171450">
              <a:buFont typeface="Wingdings" panose="05000000000000000000" pitchFamily="2" charset="2"/>
              <a:buChar char="l"/>
            </a:pPr>
            <a:r>
              <a:rPr lang="zh-CN" altLang="en-US" dirty="0">
                <a:solidFill>
                  <a:schemeClr val="tx1"/>
                </a:solidFill>
                <a:latin typeface="+mn-lt"/>
                <a:ea typeface="+mn-ea"/>
                <a:cs typeface="+mn-ea"/>
                <a:sym typeface="+mn-lt"/>
              </a:rPr>
              <a:t>到</a:t>
            </a:r>
            <a:r>
              <a:rPr lang="en-US" altLang="zh-CN" dirty="0">
                <a:solidFill>
                  <a:schemeClr val="tx1"/>
                </a:solidFill>
                <a:latin typeface="+mn-lt"/>
                <a:ea typeface="+mn-ea"/>
                <a:cs typeface="+mn-ea"/>
                <a:sym typeface="+mn-lt"/>
              </a:rPr>
              <a:t>1934</a:t>
            </a:r>
            <a:r>
              <a:rPr lang="zh-CN" altLang="en-US" dirty="0">
                <a:solidFill>
                  <a:schemeClr val="tx1"/>
                </a:solidFill>
                <a:latin typeface="+mn-lt"/>
                <a:ea typeface="+mn-ea"/>
                <a:cs typeface="+mn-ea"/>
                <a:sym typeface="+mn-lt"/>
              </a:rPr>
              <a:t>年</a:t>
            </a:r>
            <a:r>
              <a:rPr lang="en-US" altLang="zh-CN" dirty="0">
                <a:solidFill>
                  <a:schemeClr val="tx1"/>
                </a:solidFill>
                <a:latin typeface="+mn-lt"/>
                <a:ea typeface="+mn-ea"/>
                <a:cs typeface="+mn-ea"/>
                <a:sym typeface="+mn-lt"/>
              </a:rPr>
              <a:t>10</a:t>
            </a:r>
            <a:r>
              <a:rPr lang="zh-CN" altLang="en-US" dirty="0">
                <a:solidFill>
                  <a:schemeClr val="tx1"/>
                </a:solidFill>
                <a:latin typeface="+mn-lt"/>
                <a:ea typeface="+mn-ea"/>
                <a:cs typeface="+mn-ea"/>
                <a:sym typeface="+mn-lt"/>
              </a:rPr>
              <a:t>月，中共中央红军（红一方面军）主力被迫撤离中央革命根据地，突围转移，向红二、六军所在的湘西进军，开始长征。这时，又犯了逃跑主义的错误。</a:t>
            </a:r>
          </a:p>
        </p:txBody>
      </p:sp>
      <p:sp>
        <p:nvSpPr>
          <p:cNvPr id="19" name="圆角矩形 18"/>
          <p:cNvSpPr/>
          <p:nvPr/>
        </p:nvSpPr>
        <p:spPr>
          <a:xfrm>
            <a:off x="708050" y="1402051"/>
            <a:ext cx="4212922"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TextBox 19"/>
          <p:cNvSpPr txBox="1"/>
          <p:nvPr/>
        </p:nvSpPr>
        <p:spPr>
          <a:xfrm>
            <a:off x="988328" y="1328510"/>
            <a:ext cx="3652366"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第五次反围剿的失败和长征</a:t>
            </a:r>
          </a:p>
        </p:txBody>
      </p:sp>
      <p:pic>
        <p:nvPicPr>
          <p:cNvPr id="5124" name="Picture 4" descr="http://p3.img.cctvpic.com/photoAlbum/page/performance/img/2014/10/14/1413275944831_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676" y="1489692"/>
            <a:ext cx="2952328" cy="2486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185832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5124"/>
                                        </p:tgtEl>
                                        <p:attrNameLst>
                                          <p:attrName>style.visibility</p:attrName>
                                        </p:attrNameLst>
                                      </p:cBhvr>
                                      <p:to>
                                        <p:strVal val="visible"/>
                                      </p:to>
                                    </p:set>
                                    <p:anim calcmode="lin" valueType="num">
                                      <p:cBhvr>
                                        <p:cTn id="24" dur="1000" fill="hold"/>
                                        <p:tgtEl>
                                          <p:spTgt spid="5124"/>
                                        </p:tgtEl>
                                        <p:attrNameLst>
                                          <p:attrName>ppt_w</p:attrName>
                                        </p:attrNameLst>
                                      </p:cBhvr>
                                      <p:tavLst>
                                        <p:tav tm="0">
                                          <p:val>
                                            <p:fltVal val="0"/>
                                          </p:val>
                                        </p:tav>
                                        <p:tav tm="100000">
                                          <p:val>
                                            <p:strVal val="#ppt_w"/>
                                          </p:val>
                                        </p:tav>
                                      </p:tavLst>
                                    </p:anim>
                                    <p:anim calcmode="lin" valueType="num">
                                      <p:cBhvr>
                                        <p:cTn id="25" dur="1000" fill="hold"/>
                                        <p:tgtEl>
                                          <p:spTgt spid="5124"/>
                                        </p:tgtEl>
                                        <p:attrNameLst>
                                          <p:attrName>ppt_h</p:attrName>
                                        </p:attrNameLst>
                                      </p:cBhvr>
                                      <p:tavLst>
                                        <p:tav tm="0">
                                          <p:val>
                                            <p:fltVal val="0"/>
                                          </p:val>
                                        </p:tav>
                                        <p:tav tm="100000">
                                          <p:val>
                                            <p:strVal val="#ppt_h"/>
                                          </p:val>
                                        </p:tav>
                                      </p:tavLst>
                                    </p:anim>
                                    <p:anim calcmode="lin" valueType="num">
                                      <p:cBhvr>
                                        <p:cTn id="26" dur="1000" fill="hold"/>
                                        <p:tgtEl>
                                          <p:spTgt spid="5124"/>
                                        </p:tgtEl>
                                        <p:attrNameLst>
                                          <p:attrName>style.rotation</p:attrName>
                                        </p:attrNameLst>
                                      </p:cBhvr>
                                      <p:tavLst>
                                        <p:tav tm="0">
                                          <p:val>
                                            <p:fltVal val="90"/>
                                          </p:val>
                                        </p:tav>
                                        <p:tav tm="100000">
                                          <p:val>
                                            <p:fltVal val="0"/>
                                          </p:val>
                                        </p:tav>
                                      </p:tavLst>
                                    </p:anim>
                                    <p:animEffect transition="in" filter="fade">
                                      <p:cBhvr>
                                        <p:cTn id="27" dur="1000"/>
                                        <p:tgtEl>
                                          <p:spTgt spid="5124"/>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716016" y="1377668"/>
            <a:ext cx="3863949"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TextBox 13"/>
          <p:cNvSpPr txBox="1"/>
          <p:nvPr/>
        </p:nvSpPr>
        <p:spPr>
          <a:xfrm>
            <a:off x="4716016" y="1827287"/>
            <a:ext cx="3863949" cy="2308324"/>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en-US" altLang="zh-CN" dirty="0">
                <a:solidFill>
                  <a:schemeClr val="tx1"/>
                </a:solidFill>
                <a:latin typeface="+mn-lt"/>
                <a:ea typeface="+mn-ea"/>
                <a:cs typeface="+mn-ea"/>
                <a:sym typeface="+mn-lt"/>
              </a:rPr>
              <a:t>1935</a:t>
            </a:r>
            <a:r>
              <a:rPr lang="zh-CN" altLang="en-US" dirty="0">
                <a:solidFill>
                  <a:schemeClr val="tx1"/>
                </a:solidFill>
                <a:latin typeface="+mn-lt"/>
                <a:ea typeface="+mn-ea"/>
                <a:cs typeface="+mn-ea"/>
                <a:sym typeface="+mn-lt"/>
              </a:rPr>
              <a:t>年</a:t>
            </a:r>
            <a:r>
              <a:rPr lang="en-US" altLang="zh-CN" dirty="0">
                <a:solidFill>
                  <a:schemeClr val="tx1"/>
                </a:solidFill>
                <a:latin typeface="+mn-lt"/>
                <a:ea typeface="+mn-ea"/>
                <a:cs typeface="+mn-ea"/>
                <a:sym typeface="+mn-lt"/>
              </a:rPr>
              <a:t>1</a:t>
            </a:r>
            <a:r>
              <a:rPr lang="zh-CN" altLang="en-US" dirty="0">
                <a:solidFill>
                  <a:schemeClr val="tx1"/>
                </a:solidFill>
                <a:latin typeface="+mn-lt"/>
                <a:ea typeface="+mn-ea"/>
                <a:cs typeface="+mn-ea"/>
                <a:sym typeface="+mn-lt"/>
              </a:rPr>
              <a:t>月</a:t>
            </a:r>
            <a:r>
              <a:rPr lang="en-US" altLang="zh-CN" dirty="0">
                <a:solidFill>
                  <a:schemeClr val="tx1"/>
                </a:solidFill>
                <a:latin typeface="+mn-lt"/>
                <a:ea typeface="+mn-ea"/>
                <a:cs typeface="+mn-ea"/>
                <a:sym typeface="+mn-lt"/>
              </a:rPr>
              <a:t>15</a:t>
            </a:r>
            <a:r>
              <a:rPr lang="zh-CN" altLang="en-US" dirty="0">
                <a:solidFill>
                  <a:schemeClr val="tx1"/>
                </a:solidFill>
                <a:latin typeface="+mn-lt"/>
                <a:ea typeface="+mn-ea"/>
                <a:cs typeface="+mn-ea"/>
                <a:sym typeface="+mn-lt"/>
              </a:rPr>
              <a:t>日至</a:t>
            </a:r>
            <a:r>
              <a:rPr lang="en-US" altLang="zh-CN" dirty="0">
                <a:solidFill>
                  <a:schemeClr val="tx1"/>
                </a:solidFill>
                <a:latin typeface="+mn-lt"/>
                <a:ea typeface="+mn-ea"/>
                <a:cs typeface="+mn-ea"/>
                <a:sym typeface="+mn-lt"/>
              </a:rPr>
              <a:t>17</a:t>
            </a:r>
            <a:r>
              <a:rPr lang="zh-CN" altLang="en-US" dirty="0">
                <a:solidFill>
                  <a:schemeClr val="tx1"/>
                </a:solidFill>
                <a:latin typeface="+mn-lt"/>
                <a:ea typeface="+mn-ea"/>
                <a:cs typeface="+mn-ea"/>
                <a:sym typeface="+mn-lt"/>
              </a:rPr>
              <a:t>日，中共中央政治局在贵州遵义召开的独立自主地解决中国革命问题的一次极其重要的扩大会议。是在红军第五次反“围剿”失败和长征初期严重受挫的情况下，为了纠正王明“左”倾领导在军事指挥上的错误，挽救中国红军和中国革命的危机而召开的。会议集中全力解决了当时具有决定意义的军事和组织问题，肯定了毛泽东的军事战略主张，确立了毛泽东在党和红军中的领导地位。</a:t>
            </a:r>
          </a:p>
        </p:txBody>
      </p:sp>
      <p:sp>
        <p:nvSpPr>
          <p:cNvPr id="8" name="TextBox 7"/>
          <p:cNvSpPr txBox="1"/>
          <p:nvPr/>
        </p:nvSpPr>
        <p:spPr>
          <a:xfrm>
            <a:off x="6071926" y="1323231"/>
            <a:ext cx="1152128"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遵义会议</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798" r="1095" b="15867"/>
          <a:stretch/>
        </p:blipFill>
        <p:spPr bwMode="auto">
          <a:xfrm>
            <a:off x="755576" y="1827287"/>
            <a:ext cx="3651854" cy="185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838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6" presetClass="entr" presetSubtype="16"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circle(in)">
                                      <p:cBhvr>
                                        <p:cTn id="2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708050" y="1339094"/>
            <a:ext cx="3863949"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TextBox 13"/>
          <p:cNvSpPr txBox="1"/>
          <p:nvPr/>
        </p:nvSpPr>
        <p:spPr>
          <a:xfrm>
            <a:off x="708050" y="1788713"/>
            <a:ext cx="3863949" cy="613694"/>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en-US" altLang="zh-CN" dirty="0">
                <a:solidFill>
                  <a:schemeClr val="tx1"/>
                </a:solidFill>
                <a:latin typeface="+mn-lt"/>
                <a:ea typeface="+mn-ea"/>
                <a:cs typeface="+mn-ea"/>
                <a:sym typeface="+mn-lt"/>
              </a:rPr>
              <a:t>1936</a:t>
            </a:r>
            <a:r>
              <a:rPr lang="zh-CN" altLang="en-US" dirty="0">
                <a:solidFill>
                  <a:schemeClr val="tx1"/>
                </a:solidFill>
                <a:latin typeface="+mn-lt"/>
                <a:ea typeface="+mn-ea"/>
                <a:cs typeface="+mn-ea"/>
                <a:sym typeface="+mn-lt"/>
              </a:rPr>
              <a:t>年</a:t>
            </a:r>
            <a:r>
              <a:rPr lang="en-US" altLang="zh-CN" dirty="0">
                <a:solidFill>
                  <a:schemeClr val="tx1"/>
                </a:solidFill>
                <a:latin typeface="+mn-lt"/>
                <a:ea typeface="+mn-ea"/>
                <a:cs typeface="+mn-ea"/>
                <a:sym typeface="+mn-lt"/>
              </a:rPr>
              <a:t>10</a:t>
            </a:r>
            <a:r>
              <a:rPr lang="zh-CN" altLang="en-US" dirty="0">
                <a:solidFill>
                  <a:schemeClr val="tx1"/>
                </a:solidFill>
                <a:latin typeface="+mn-lt"/>
                <a:ea typeface="+mn-ea"/>
                <a:cs typeface="+mn-ea"/>
                <a:sym typeface="+mn-lt"/>
              </a:rPr>
              <a:t>月，红军三大方面主力军在会宁会师，宣告了红军二万五千里长征的胜利结束。</a:t>
            </a:r>
          </a:p>
        </p:txBody>
      </p:sp>
      <p:sp>
        <p:nvSpPr>
          <p:cNvPr id="8" name="TextBox 7"/>
          <p:cNvSpPr txBox="1"/>
          <p:nvPr/>
        </p:nvSpPr>
        <p:spPr>
          <a:xfrm>
            <a:off x="2063960" y="1284657"/>
            <a:ext cx="1152128"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长征的胜利</a:t>
            </a:r>
          </a:p>
        </p:txBody>
      </p:sp>
      <p:pic>
        <p:nvPicPr>
          <p:cNvPr id="8194" name="Picture 2" descr="http://www.microfotos.com/pic/1/111/11149/1114977preview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572689"/>
            <a:ext cx="3456382"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6051748" y="3980090"/>
            <a:ext cx="1872208" cy="30207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ts val="1800"/>
              </a:lnSpc>
            </a:pPr>
            <a:r>
              <a:rPr lang="zh-CN" altLang="en-US" dirty="0">
                <a:solidFill>
                  <a:schemeClr val="tx1"/>
                </a:solidFill>
                <a:latin typeface="+mn-lt"/>
                <a:ea typeface="+mn-ea"/>
                <a:cs typeface="+mn-ea"/>
                <a:sym typeface="+mn-lt"/>
              </a:rPr>
              <a:t>井冈山会师</a:t>
            </a:r>
          </a:p>
        </p:txBody>
      </p:sp>
      <p:pic>
        <p:nvPicPr>
          <p:cNvPr id="8196" name="Picture 4" descr="http://www.nem365.com/UploadFiles/2012-06-20/news365/2012062009230034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050" y="2661861"/>
            <a:ext cx="1931974" cy="1333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8" name="Picture 6" descr="http://i.guancha.cn/News/2013/12/31/63524087545987869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8539" y="2661860"/>
            <a:ext cx="1783460" cy="13375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12189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decel="60000" fill="hold" nodeType="afterEffect">
                                  <p:stCondLst>
                                    <p:cond delay="0"/>
                                  </p:stCondLst>
                                  <p:childTnLst>
                                    <p:set>
                                      <p:cBhvr>
                                        <p:cTn id="23" dur="1" fill="hold">
                                          <p:stCondLst>
                                            <p:cond delay="0"/>
                                          </p:stCondLst>
                                        </p:cTn>
                                        <p:tgtEl>
                                          <p:spTgt spid="8196"/>
                                        </p:tgtEl>
                                        <p:attrNameLst>
                                          <p:attrName>style.visibility</p:attrName>
                                        </p:attrNameLst>
                                      </p:cBhvr>
                                      <p:to>
                                        <p:strVal val="visible"/>
                                      </p:to>
                                    </p:set>
                                    <p:anim calcmode="lin" valueType="num">
                                      <p:cBhvr additive="base">
                                        <p:cTn id="24" dur="500" fill="hold"/>
                                        <p:tgtEl>
                                          <p:spTgt spid="8196"/>
                                        </p:tgtEl>
                                        <p:attrNameLst>
                                          <p:attrName>ppt_x</p:attrName>
                                        </p:attrNameLst>
                                      </p:cBhvr>
                                      <p:tavLst>
                                        <p:tav tm="0">
                                          <p:val>
                                            <p:strVal val="#ppt_x"/>
                                          </p:val>
                                        </p:tav>
                                        <p:tav tm="100000">
                                          <p:val>
                                            <p:strVal val="#ppt_x"/>
                                          </p:val>
                                        </p:tav>
                                      </p:tavLst>
                                    </p:anim>
                                    <p:anim calcmode="lin" valueType="num">
                                      <p:cBhvr additive="base">
                                        <p:cTn id="25" dur="500" fill="hold"/>
                                        <p:tgtEl>
                                          <p:spTgt spid="8196"/>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decel="60000" fill="hold" nodeType="afterEffect">
                                  <p:stCondLst>
                                    <p:cond delay="0"/>
                                  </p:stCondLst>
                                  <p:childTnLst>
                                    <p:set>
                                      <p:cBhvr>
                                        <p:cTn id="28" dur="1" fill="hold">
                                          <p:stCondLst>
                                            <p:cond delay="0"/>
                                          </p:stCondLst>
                                        </p:cTn>
                                        <p:tgtEl>
                                          <p:spTgt spid="8198"/>
                                        </p:tgtEl>
                                        <p:attrNameLst>
                                          <p:attrName>style.visibility</p:attrName>
                                        </p:attrNameLst>
                                      </p:cBhvr>
                                      <p:to>
                                        <p:strVal val="visible"/>
                                      </p:to>
                                    </p:set>
                                    <p:anim calcmode="lin" valueType="num">
                                      <p:cBhvr additive="base">
                                        <p:cTn id="29" dur="500" fill="hold"/>
                                        <p:tgtEl>
                                          <p:spTgt spid="8198"/>
                                        </p:tgtEl>
                                        <p:attrNameLst>
                                          <p:attrName>ppt_x</p:attrName>
                                        </p:attrNameLst>
                                      </p:cBhvr>
                                      <p:tavLst>
                                        <p:tav tm="0">
                                          <p:val>
                                            <p:strVal val="#ppt_x"/>
                                          </p:val>
                                        </p:tav>
                                        <p:tav tm="100000">
                                          <p:val>
                                            <p:strVal val="#ppt_x"/>
                                          </p:val>
                                        </p:tav>
                                      </p:tavLst>
                                    </p:anim>
                                    <p:anim calcmode="lin" valueType="num">
                                      <p:cBhvr additive="base">
                                        <p:cTn id="30" dur="500" fill="hold"/>
                                        <p:tgtEl>
                                          <p:spTgt spid="8198"/>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decel="60000" fill="hold" nodeType="afterEffect">
                                  <p:stCondLst>
                                    <p:cond delay="0"/>
                                  </p:stCondLst>
                                  <p:childTnLst>
                                    <p:set>
                                      <p:cBhvr>
                                        <p:cTn id="33" dur="1" fill="hold">
                                          <p:stCondLst>
                                            <p:cond delay="0"/>
                                          </p:stCondLst>
                                        </p:cTn>
                                        <p:tgtEl>
                                          <p:spTgt spid="8194"/>
                                        </p:tgtEl>
                                        <p:attrNameLst>
                                          <p:attrName>style.visibility</p:attrName>
                                        </p:attrNameLst>
                                      </p:cBhvr>
                                      <p:to>
                                        <p:strVal val="visible"/>
                                      </p:to>
                                    </p:set>
                                    <p:anim calcmode="lin" valueType="num">
                                      <p:cBhvr additive="base">
                                        <p:cTn id="34" dur="500" fill="hold"/>
                                        <p:tgtEl>
                                          <p:spTgt spid="8194"/>
                                        </p:tgtEl>
                                        <p:attrNameLst>
                                          <p:attrName>ppt_x</p:attrName>
                                        </p:attrNameLst>
                                      </p:cBhvr>
                                      <p:tavLst>
                                        <p:tav tm="0">
                                          <p:val>
                                            <p:strVal val="#ppt_x"/>
                                          </p:val>
                                        </p:tav>
                                        <p:tav tm="100000">
                                          <p:val>
                                            <p:strVal val="#ppt_x"/>
                                          </p:val>
                                        </p:tav>
                                      </p:tavLst>
                                    </p:anim>
                                    <p:anim calcmode="lin" valueType="num">
                                      <p:cBhvr additive="base">
                                        <p:cTn id="35" dur="500" fill="hold"/>
                                        <p:tgtEl>
                                          <p:spTgt spid="8194"/>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646212" y="1261744"/>
            <a:ext cx="4285828"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880914" y="1203598"/>
            <a:ext cx="3816424"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抗日战争胜利的历史意义</a:t>
            </a:r>
          </a:p>
        </p:txBody>
      </p:sp>
      <p:sp>
        <p:nvSpPr>
          <p:cNvPr id="7" name="TextBox 6"/>
          <p:cNvSpPr txBox="1"/>
          <p:nvPr/>
        </p:nvSpPr>
        <p:spPr>
          <a:xfrm>
            <a:off x="646212" y="1761351"/>
            <a:ext cx="4285828" cy="613694"/>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171450" indent="-171450">
              <a:buFont typeface="Wingdings" panose="05000000000000000000" pitchFamily="2" charset="2"/>
              <a:buChar char="l"/>
            </a:pPr>
            <a:r>
              <a:rPr lang="zh-CN" altLang="en-US" dirty="0">
                <a:solidFill>
                  <a:schemeClr val="tx1"/>
                </a:solidFill>
                <a:latin typeface="+mn-lt"/>
                <a:ea typeface="+mn-ea"/>
                <a:cs typeface="+mn-ea"/>
                <a:sym typeface="+mn-lt"/>
              </a:rPr>
              <a:t>它是中国人民一百多年来反对外敌侵略，第一次取得完全胜利的民族解放战争。</a:t>
            </a:r>
          </a:p>
        </p:txBody>
      </p:sp>
      <p:sp>
        <p:nvSpPr>
          <p:cNvPr id="12" name="TextBox 11"/>
          <p:cNvSpPr txBox="1"/>
          <p:nvPr/>
        </p:nvSpPr>
        <p:spPr>
          <a:xfrm>
            <a:off x="5148064" y="3521570"/>
            <a:ext cx="3456384" cy="78483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en-US" altLang="zh-CN" dirty="0">
                <a:solidFill>
                  <a:schemeClr val="tx1"/>
                </a:solidFill>
                <a:latin typeface="+mn-lt"/>
                <a:ea typeface="+mn-ea"/>
                <a:cs typeface="+mn-ea"/>
                <a:sym typeface="+mn-lt"/>
              </a:rPr>
              <a:t>1945</a:t>
            </a:r>
            <a:r>
              <a:rPr lang="zh-CN" altLang="en-US" dirty="0">
                <a:solidFill>
                  <a:schemeClr val="tx1"/>
                </a:solidFill>
                <a:latin typeface="+mn-lt"/>
                <a:ea typeface="+mn-ea"/>
                <a:cs typeface="+mn-ea"/>
                <a:sym typeface="+mn-lt"/>
              </a:rPr>
              <a:t>年</a:t>
            </a:r>
            <a:r>
              <a:rPr lang="en-US" altLang="zh-CN" dirty="0">
                <a:solidFill>
                  <a:schemeClr val="tx1"/>
                </a:solidFill>
                <a:latin typeface="+mn-lt"/>
                <a:ea typeface="+mn-ea"/>
                <a:cs typeface="+mn-ea"/>
                <a:sym typeface="+mn-lt"/>
              </a:rPr>
              <a:t>8</a:t>
            </a:r>
            <a:r>
              <a:rPr lang="zh-CN" altLang="en-US" dirty="0">
                <a:solidFill>
                  <a:schemeClr val="tx1"/>
                </a:solidFill>
                <a:latin typeface="+mn-lt"/>
                <a:ea typeface="+mn-ea"/>
                <a:cs typeface="+mn-ea"/>
                <a:sym typeface="+mn-lt"/>
              </a:rPr>
              <a:t>月</a:t>
            </a:r>
            <a:r>
              <a:rPr lang="en-US" altLang="zh-CN" dirty="0">
                <a:solidFill>
                  <a:schemeClr val="tx1"/>
                </a:solidFill>
                <a:latin typeface="+mn-lt"/>
                <a:ea typeface="+mn-ea"/>
                <a:cs typeface="+mn-ea"/>
                <a:sym typeface="+mn-lt"/>
              </a:rPr>
              <a:t>14</a:t>
            </a:r>
            <a:r>
              <a:rPr lang="zh-CN" altLang="en-US" dirty="0">
                <a:solidFill>
                  <a:schemeClr val="tx1"/>
                </a:solidFill>
                <a:latin typeface="+mn-lt"/>
                <a:ea typeface="+mn-ea"/>
                <a:cs typeface="+mn-ea"/>
                <a:sym typeface="+mn-lt"/>
              </a:rPr>
              <a:t>日正午，日本天皇向全国广播了接受波茨坦公告、实行无条件投降的诏书。</a:t>
            </a:r>
            <a:r>
              <a:rPr lang="en-US" altLang="zh-CN" dirty="0">
                <a:solidFill>
                  <a:schemeClr val="tx1"/>
                </a:solidFill>
                <a:latin typeface="+mn-lt"/>
                <a:ea typeface="+mn-ea"/>
                <a:cs typeface="+mn-ea"/>
                <a:sym typeface="+mn-lt"/>
              </a:rPr>
              <a:t>15</a:t>
            </a:r>
            <a:r>
              <a:rPr lang="zh-CN" altLang="en-US" dirty="0">
                <a:solidFill>
                  <a:schemeClr val="tx1"/>
                </a:solidFill>
                <a:latin typeface="+mn-lt"/>
                <a:ea typeface="+mn-ea"/>
                <a:cs typeface="+mn-ea"/>
                <a:sym typeface="+mn-lt"/>
              </a:rPr>
              <a:t>日日本政府正式宣布日本无条件投降。</a:t>
            </a:r>
          </a:p>
        </p:txBody>
      </p:sp>
      <p:sp>
        <p:nvSpPr>
          <p:cNvPr id="13" name="TextBox 12"/>
          <p:cNvSpPr txBox="1"/>
          <p:nvPr/>
        </p:nvSpPr>
        <p:spPr>
          <a:xfrm>
            <a:off x="646212" y="2375819"/>
            <a:ext cx="4285828"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171450" indent="-171450">
              <a:buFont typeface="Wingdings" panose="05000000000000000000" pitchFamily="2" charset="2"/>
              <a:buChar char="l"/>
            </a:pPr>
            <a:r>
              <a:rPr lang="zh-CN" altLang="en-US" dirty="0">
                <a:solidFill>
                  <a:schemeClr val="tx1"/>
                </a:solidFill>
                <a:latin typeface="+mn-lt"/>
                <a:ea typeface="+mn-ea"/>
                <a:cs typeface="+mn-ea"/>
                <a:sym typeface="+mn-lt"/>
              </a:rPr>
              <a:t>中国的抗战，是世界反法西斯战争的一个重要组成部分。</a:t>
            </a:r>
          </a:p>
        </p:txBody>
      </p:sp>
      <p:sp>
        <p:nvSpPr>
          <p:cNvPr id="14" name="TextBox 13"/>
          <p:cNvSpPr txBox="1"/>
          <p:nvPr/>
        </p:nvSpPr>
        <p:spPr>
          <a:xfrm>
            <a:off x="646212" y="2712514"/>
            <a:ext cx="4285828" cy="613694"/>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171450" indent="-171450">
              <a:buFont typeface="Wingdings" panose="05000000000000000000" pitchFamily="2" charset="2"/>
              <a:buChar char="l"/>
            </a:pPr>
            <a:r>
              <a:rPr lang="zh-CN" altLang="en-US" dirty="0">
                <a:solidFill>
                  <a:schemeClr val="tx1"/>
                </a:solidFill>
                <a:latin typeface="+mn-lt"/>
                <a:ea typeface="+mn-ea"/>
                <a:cs typeface="+mn-ea"/>
                <a:sym typeface="+mn-lt"/>
              </a:rPr>
              <a:t>抗日战争时期是中国共产党成熟时期，中国人民革命力量得到空前大发展，为民主革命在全国胜利奠定了基础。</a:t>
            </a:r>
          </a:p>
        </p:txBody>
      </p:sp>
      <p:sp>
        <p:nvSpPr>
          <p:cNvPr id="16" name="TextBox 15"/>
          <p:cNvSpPr txBox="1"/>
          <p:nvPr/>
        </p:nvSpPr>
        <p:spPr>
          <a:xfrm>
            <a:off x="646212" y="3326208"/>
            <a:ext cx="4285828" cy="613694"/>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171450" indent="-171450">
              <a:buFont typeface="Wingdings" panose="05000000000000000000" pitchFamily="2" charset="2"/>
              <a:buChar char="l"/>
            </a:pPr>
            <a:r>
              <a:rPr lang="zh-CN" altLang="en-US" dirty="0">
                <a:solidFill>
                  <a:schemeClr val="tx1"/>
                </a:solidFill>
                <a:latin typeface="+mn-lt"/>
                <a:ea typeface="+mn-ea"/>
                <a:cs typeface="+mn-ea"/>
                <a:sym typeface="+mn-lt"/>
              </a:rPr>
              <a:t>中国的抗战，促进了亚洲和世界各国人民民族解放运动的发展，为他们提供了宝贵的斗争经验。</a:t>
            </a:r>
          </a:p>
        </p:txBody>
      </p:sp>
      <p:pic>
        <p:nvPicPr>
          <p:cNvPr id="2050" name="Picture 2" descr="http://a1.att.hudong.com/58/98/300000203503128558986152825_9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296518"/>
            <a:ext cx="3240360" cy="2158601"/>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339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4" presetClass="entr" presetSubtype="10" fill="hold" nodeType="after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randombar(horizontal)">
                                      <p:cBhvr>
                                        <p:cTn id="39" dur="500"/>
                                        <p:tgtEl>
                                          <p:spTgt spid="2050"/>
                                        </p:tgtEl>
                                      </p:cBhvr>
                                    </p:animEffect>
                                  </p:childTnLst>
                                </p:cTn>
                              </p:par>
                            </p:childTnLst>
                          </p:cTn>
                        </p:par>
                        <p:par>
                          <p:cTn id="40" fill="hold">
                            <p:stCondLst>
                              <p:cond delay="2000"/>
                            </p:stCondLst>
                            <p:childTnLst>
                              <p:par>
                                <p:cTn id="41" presetID="2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7" grpId="0"/>
      <p:bldP spid="12" grpId="0"/>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5364088" y="1131514"/>
            <a:ext cx="2808312" cy="30911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圆角矩形 11"/>
          <p:cNvSpPr/>
          <p:nvPr/>
        </p:nvSpPr>
        <p:spPr>
          <a:xfrm>
            <a:off x="646212" y="1131514"/>
            <a:ext cx="4285828"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2140771" y="1082843"/>
            <a:ext cx="1296710"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解放战争</a:t>
            </a:r>
          </a:p>
        </p:txBody>
      </p:sp>
      <p:sp>
        <p:nvSpPr>
          <p:cNvPr id="7" name="TextBox 6"/>
          <p:cNvSpPr txBox="1"/>
          <p:nvPr/>
        </p:nvSpPr>
        <p:spPr>
          <a:xfrm>
            <a:off x="1348966" y="1521425"/>
            <a:ext cx="2880320"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accent2"/>
                </a:solidFill>
                <a:latin typeface="+mn-lt"/>
                <a:ea typeface="+mn-ea"/>
                <a:cs typeface="+mn-ea"/>
                <a:sym typeface="+mn-lt"/>
              </a:rPr>
              <a:t>党领导人民争取和平民主的重大斗争</a:t>
            </a:r>
          </a:p>
        </p:txBody>
      </p:sp>
      <p:sp>
        <p:nvSpPr>
          <p:cNvPr id="9" name="TextBox 8"/>
          <p:cNvSpPr txBox="1"/>
          <p:nvPr/>
        </p:nvSpPr>
        <p:spPr>
          <a:xfrm>
            <a:off x="2312720" y="4129780"/>
            <a:ext cx="1181071"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accent2"/>
                </a:solidFill>
                <a:latin typeface="+mn-lt"/>
                <a:ea typeface="+mn-ea"/>
                <a:cs typeface="+mn-ea"/>
                <a:sym typeface="+mn-lt"/>
              </a:rPr>
              <a:t>重庆谈判</a:t>
            </a:r>
          </a:p>
        </p:txBody>
      </p:sp>
      <p:sp>
        <p:nvSpPr>
          <p:cNvPr id="14" name="TextBox 13"/>
          <p:cNvSpPr txBox="1"/>
          <p:nvPr/>
        </p:nvSpPr>
        <p:spPr>
          <a:xfrm>
            <a:off x="1348966" y="1859423"/>
            <a:ext cx="1440160"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171450" indent="-171450">
              <a:buFont typeface="Wingdings" panose="05000000000000000000" pitchFamily="2" charset="2"/>
              <a:buChar char="l"/>
            </a:pPr>
            <a:r>
              <a:rPr lang="zh-CN" altLang="en-US" dirty="0">
                <a:solidFill>
                  <a:schemeClr val="accent2"/>
                </a:solidFill>
                <a:latin typeface="+mn-lt"/>
                <a:ea typeface="+mn-ea"/>
                <a:cs typeface="+mn-ea"/>
                <a:sym typeface="+mn-lt"/>
              </a:rPr>
              <a:t>重庆谈判</a:t>
            </a:r>
          </a:p>
        </p:txBody>
      </p:sp>
      <p:sp>
        <p:nvSpPr>
          <p:cNvPr id="15" name="TextBox 14"/>
          <p:cNvSpPr txBox="1"/>
          <p:nvPr/>
        </p:nvSpPr>
        <p:spPr>
          <a:xfrm>
            <a:off x="1348966" y="2206313"/>
            <a:ext cx="1440160"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171450" indent="-171450">
              <a:buFont typeface="Wingdings" panose="05000000000000000000" pitchFamily="2" charset="2"/>
              <a:buChar char="l"/>
            </a:pPr>
            <a:r>
              <a:rPr lang="zh-CN" altLang="en-US" dirty="0">
                <a:solidFill>
                  <a:schemeClr val="accent2"/>
                </a:solidFill>
                <a:latin typeface="+mn-lt"/>
                <a:ea typeface="+mn-ea"/>
                <a:cs typeface="+mn-ea"/>
                <a:sym typeface="+mn-lt"/>
              </a:rPr>
              <a:t>政治协商会议</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212" y="2801997"/>
            <a:ext cx="2250225" cy="1270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5755" y="2787774"/>
            <a:ext cx="1983417" cy="1284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46212" y="4091166"/>
            <a:ext cx="4272960" cy="38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74" name="Picture 2" descr="http://www.zhuayoukong.com/images/2018/08/522693127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203432"/>
            <a:ext cx="2664296" cy="142005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436096" y="4216108"/>
            <a:ext cx="2664296"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accent2"/>
                </a:solidFill>
                <a:latin typeface="+mn-lt"/>
                <a:ea typeface="+mn-ea"/>
                <a:cs typeface="+mn-ea"/>
                <a:sym typeface="+mn-lt"/>
              </a:rPr>
              <a:t>政治协商会议（旧政协）</a:t>
            </a:r>
          </a:p>
        </p:txBody>
      </p:sp>
      <p:pic>
        <p:nvPicPr>
          <p:cNvPr id="3078" name="Picture 6" descr="http://shszx.eastday.com/node2/node22/lhsb/node4565/node4578/images/0003852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2720532"/>
            <a:ext cx="2664296" cy="141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36487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000"/>
                                </p:stCondLst>
                                <p:childTnLst>
                                  <p:par>
                                    <p:cTn id="20" presetID="2" presetClass="entr" presetSubtype="2" fill="hold" grpId="0" nodeType="afterEffect" p14:presetBounceEnd="60000">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14:bounceEnd="60000">
                                          <p:cBhvr additive="base">
                                            <p:cTn id="22" dur="5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grpId="0" nodeType="afterEffect" p14:presetBounceEnd="60000">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14:bounceEnd="60000">
                                          <p:cBhvr additive="base">
                                            <p:cTn id="27" dur="5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fade">
                                          <p:cBhvr>
                                            <p:cTn id="32" dur="1000"/>
                                            <p:tgtEl>
                                              <p:spTgt spid="5122"/>
                                            </p:tgtEl>
                                          </p:cBhvr>
                                        </p:animEffect>
                                        <p:anim calcmode="lin" valueType="num">
                                          <p:cBhvr>
                                            <p:cTn id="33" dur="1000" fill="hold"/>
                                            <p:tgtEl>
                                              <p:spTgt spid="5122"/>
                                            </p:tgtEl>
                                            <p:attrNameLst>
                                              <p:attrName>ppt_x</p:attrName>
                                            </p:attrNameLst>
                                          </p:cBhvr>
                                          <p:tavLst>
                                            <p:tav tm="0">
                                              <p:val>
                                                <p:strVal val="#ppt_x"/>
                                              </p:val>
                                            </p:tav>
                                            <p:tav tm="100000">
                                              <p:val>
                                                <p:strVal val="#ppt_x"/>
                                              </p:val>
                                            </p:tav>
                                          </p:tavLst>
                                        </p:anim>
                                        <p:anim calcmode="lin" valueType="num">
                                          <p:cBhvr>
                                            <p:cTn id="34" dur="1000" fill="hold"/>
                                            <p:tgtEl>
                                              <p:spTgt spid="512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123"/>
                                            </p:tgtEl>
                                            <p:attrNameLst>
                                              <p:attrName>style.visibility</p:attrName>
                                            </p:attrNameLst>
                                          </p:cBhvr>
                                          <p:to>
                                            <p:strVal val="visible"/>
                                          </p:to>
                                        </p:set>
                                        <p:animEffect transition="in" filter="fade">
                                          <p:cBhvr>
                                            <p:cTn id="37" dur="1000"/>
                                            <p:tgtEl>
                                              <p:spTgt spid="5123"/>
                                            </p:tgtEl>
                                          </p:cBhvr>
                                        </p:animEffect>
                                        <p:anim calcmode="lin" valueType="num">
                                          <p:cBhvr>
                                            <p:cTn id="38" dur="1000" fill="hold"/>
                                            <p:tgtEl>
                                              <p:spTgt spid="5123"/>
                                            </p:tgtEl>
                                            <p:attrNameLst>
                                              <p:attrName>ppt_x</p:attrName>
                                            </p:attrNameLst>
                                          </p:cBhvr>
                                          <p:tavLst>
                                            <p:tav tm="0">
                                              <p:val>
                                                <p:strVal val="#ppt_x"/>
                                              </p:val>
                                            </p:tav>
                                            <p:tav tm="100000">
                                              <p:val>
                                                <p:strVal val="#ppt_x"/>
                                              </p:val>
                                            </p:tav>
                                          </p:tavLst>
                                        </p:anim>
                                        <p:anim calcmode="lin" valueType="num">
                                          <p:cBhvr>
                                            <p:cTn id="39" dur="1000" fill="hold"/>
                                            <p:tgtEl>
                                              <p:spTgt spid="51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074"/>
                                            </p:tgtEl>
                                            <p:attrNameLst>
                                              <p:attrName>style.visibility</p:attrName>
                                            </p:attrNameLst>
                                          </p:cBhvr>
                                          <p:to>
                                            <p:strVal val="visible"/>
                                          </p:to>
                                        </p:set>
                                        <p:animEffect transition="in" filter="fade">
                                          <p:cBhvr>
                                            <p:cTn id="57" dur="1000"/>
                                            <p:tgtEl>
                                              <p:spTgt spid="3074"/>
                                            </p:tgtEl>
                                          </p:cBhvr>
                                        </p:animEffect>
                                        <p:anim calcmode="lin" valueType="num">
                                          <p:cBhvr>
                                            <p:cTn id="58" dur="1000" fill="hold"/>
                                            <p:tgtEl>
                                              <p:spTgt spid="3074"/>
                                            </p:tgtEl>
                                            <p:attrNameLst>
                                              <p:attrName>ppt_x</p:attrName>
                                            </p:attrNameLst>
                                          </p:cBhvr>
                                          <p:tavLst>
                                            <p:tav tm="0">
                                              <p:val>
                                                <p:strVal val="#ppt_x"/>
                                              </p:val>
                                            </p:tav>
                                            <p:tav tm="100000">
                                              <p:val>
                                                <p:strVal val="#ppt_x"/>
                                              </p:val>
                                            </p:tav>
                                          </p:tavLst>
                                        </p:anim>
                                        <p:anim calcmode="lin" valueType="num">
                                          <p:cBhvr>
                                            <p:cTn id="59" dur="1000" fill="hold"/>
                                            <p:tgtEl>
                                              <p:spTgt spid="307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078"/>
                                            </p:tgtEl>
                                            <p:attrNameLst>
                                              <p:attrName>style.visibility</p:attrName>
                                            </p:attrNameLst>
                                          </p:cBhvr>
                                          <p:to>
                                            <p:strVal val="visible"/>
                                          </p:to>
                                        </p:set>
                                        <p:animEffect transition="in" filter="fade">
                                          <p:cBhvr>
                                            <p:cTn id="62" dur="1000"/>
                                            <p:tgtEl>
                                              <p:spTgt spid="3078"/>
                                            </p:tgtEl>
                                          </p:cBhvr>
                                        </p:animEffect>
                                        <p:anim calcmode="lin" valueType="num">
                                          <p:cBhvr>
                                            <p:cTn id="63" dur="1000" fill="hold"/>
                                            <p:tgtEl>
                                              <p:spTgt spid="3078"/>
                                            </p:tgtEl>
                                            <p:attrNameLst>
                                              <p:attrName>ppt_x</p:attrName>
                                            </p:attrNameLst>
                                          </p:cBhvr>
                                          <p:tavLst>
                                            <p:tav tm="0">
                                              <p:val>
                                                <p:strVal val="#ppt_x"/>
                                              </p:val>
                                            </p:tav>
                                            <p:tav tm="100000">
                                              <p:val>
                                                <p:strVal val="#ppt_x"/>
                                              </p:val>
                                            </p:tav>
                                          </p:tavLst>
                                        </p:anim>
                                        <p:anim calcmode="lin" valueType="num">
                                          <p:cBhvr>
                                            <p:cTn id="64" dur="1000" fill="hold"/>
                                            <p:tgtEl>
                                              <p:spTgt spid="3078"/>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P spid="8" grpId="0"/>
          <p:bldP spid="7" grpId="0"/>
          <p:bldP spid="9" grpId="0"/>
          <p:bldP spid="14" grpId="0"/>
          <p:bldP spid="15" grpId="0"/>
          <p:bldP spid="2" grpId="0" animBg="1"/>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fade">
                                          <p:cBhvr>
                                            <p:cTn id="32" dur="1000"/>
                                            <p:tgtEl>
                                              <p:spTgt spid="5122"/>
                                            </p:tgtEl>
                                          </p:cBhvr>
                                        </p:animEffect>
                                        <p:anim calcmode="lin" valueType="num">
                                          <p:cBhvr>
                                            <p:cTn id="33" dur="1000" fill="hold"/>
                                            <p:tgtEl>
                                              <p:spTgt spid="5122"/>
                                            </p:tgtEl>
                                            <p:attrNameLst>
                                              <p:attrName>ppt_x</p:attrName>
                                            </p:attrNameLst>
                                          </p:cBhvr>
                                          <p:tavLst>
                                            <p:tav tm="0">
                                              <p:val>
                                                <p:strVal val="#ppt_x"/>
                                              </p:val>
                                            </p:tav>
                                            <p:tav tm="100000">
                                              <p:val>
                                                <p:strVal val="#ppt_x"/>
                                              </p:val>
                                            </p:tav>
                                          </p:tavLst>
                                        </p:anim>
                                        <p:anim calcmode="lin" valueType="num">
                                          <p:cBhvr>
                                            <p:cTn id="34" dur="1000" fill="hold"/>
                                            <p:tgtEl>
                                              <p:spTgt spid="512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123"/>
                                            </p:tgtEl>
                                            <p:attrNameLst>
                                              <p:attrName>style.visibility</p:attrName>
                                            </p:attrNameLst>
                                          </p:cBhvr>
                                          <p:to>
                                            <p:strVal val="visible"/>
                                          </p:to>
                                        </p:set>
                                        <p:animEffect transition="in" filter="fade">
                                          <p:cBhvr>
                                            <p:cTn id="37" dur="1000"/>
                                            <p:tgtEl>
                                              <p:spTgt spid="5123"/>
                                            </p:tgtEl>
                                          </p:cBhvr>
                                        </p:animEffect>
                                        <p:anim calcmode="lin" valueType="num">
                                          <p:cBhvr>
                                            <p:cTn id="38" dur="1000" fill="hold"/>
                                            <p:tgtEl>
                                              <p:spTgt spid="5123"/>
                                            </p:tgtEl>
                                            <p:attrNameLst>
                                              <p:attrName>ppt_x</p:attrName>
                                            </p:attrNameLst>
                                          </p:cBhvr>
                                          <p:tavLst>
                                            <p:tav tm="0">
                                              <p:val>
                                                <p:strVal val="#ppt_x"/>
                                              </p:val>
                                            </p:tav>
                                            <p:tav tm="100000">
                                              <p:val>
                                                <p:strVal val="#ppt_x"/>
                                              </p:val>
                                            </p:tav>
                                          </p:tavLst>
                                        </p:anim>
                                        <p:anim calcmode="lin" valueType="num">
                                          <p:cBhvr>
                                            <p:cTn id="39" dur="1000" fill="hold"/>
                                            <p:tgtEl>
                                              <p:spTgt spid="51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074"/>
                                            </p:tgtEl>
                                            <p:attrNameLst>
                                              <p:attrName>style.visibility</p:attrName>
                                            </p:attrNameLst>
                                          </p:cBhvr>
                                          <p:to>
                                            <p:strVal val="visible"/>
                                          </p:to>
                                        </p:set>
                                        <p:animEffect transition="in" filter="fade">
                                          <p:cBhvr>
                                            <p:cTn id="57" dur="1000"/>
                                            <p:tgtEl>
                                              <p:spTgt spid="3074"/>
                                            </p:tgtEl>
                                          </p:cBhvr>
                                        </p:animEffect>
                                        <p:anim calcmode="lin" valueType="num">
                                          <p:cBhvr>
                                            <p:cTn id="58" dur="1000" fill="hold"/>
                                            <p:tgtEl>
                                              <p:spTgt spid="3074"/>
                                            </p:tgtEl>
                                            <p:attrNameLst>
                                              <p:attrName>ppt_x</p:attrName>
                                            </p:attrNameLst>
                                          </p:cBhvr>
                                          <p:tavLst>
                                            <p:tav tm="0">
                                              <p:val>
                                                <p:strVal val="#ppt_x"/>
                                              </p:val>
                                            </p:tav>
                                            <p:tav tm="100000">
                                              <p:val>
                                                <p:strVal val="#ppt_x"/>
                                              </p:val>
                                            </p:tav>
                                          </p:tavLst>
                                        </p:anim>
                                        <p:anim calcmode="lin" valueType="num">
                                          <p:cBhvr>
                                            <p:cTn id="59" dur="1000" fill="hold"/>
                                            <p:tgtEl>
                                              <p:spTgt spid="307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078"/>
                                            </p:tgtEl>
                                            <p:attrNameLst>
                                              <p:attrName>style.visibility</p:attrName>
                                            </p:attrNameLst>
                                          </p:cBhvr>
                                          <p:to>
                                            <p:strVal val="visible"/>
                                          </p:to>
                                        </p:set>
                                        <p:animEffect transition="in" filter="fade">
                                          <p:cBhvr>
                                            <p:cTn id="62" dur="1000"/>
                                            <p:tgtEl>
                                              <p:spTgt spid="3078"/>
                                            </p:tgtEl>
                                          </p:cBhvr>
                                        </p:animEffect>
                                        <p:anim calcmode="lin" valueType="num">
                                          <p:cBhvr>
                                            <p:cTn id="63" dur="1000" fill="hold"/>
                                            <p:tgtEl>
                                              <p:spTgt spid="3078"/>
                                            </p:tgtEl>
                                            <p:attrNameLst>
                                              <p:attrName>ppt_x</p:attrName>
                                            </p:attrNameLst>
                                          </p:cBhvr>
                                          <p:tavLst>
                                            <p:tav tm="0">
                                              <p:val>
                                                <p:strVal val="#ppt_x"/>
                                              </p:val>
                                            </p:tav>
                                            <p:tav tm="100000">
                                              <p:val>
                                                <p:strVal val="#ppt_x"/>
                                              </p:val>
                                            </p:tav>
                                          </p:tavLst>
                                        </p:anim>
                                        <p:anim calcmode="lin" valueType="num">
                                          <p:cBhvr>
                                            <p:cTn id="64" dur="1000" fill="hold"/>
                                            <p:tgtEl>
                                              <p:spTgt spid="3078"/>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P spid="8" grpId="0"/>
          <p:bldP spid="7" grpId="0"/>
          <p:bldP spid="9" grpId="0"/>
          <p:bldP spid="14" grpId="0"/>
          <p:bldP spid="15" grpId="0"/>
          <p:bldP spid="2" grpId="0" animBg="1"/>
          <p:bldP spid="1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843980" y="1167722"/>
            <a:ext cx="7544443"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4076141" y="1099248"/>
            <a:ext cx="1080120"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三大战役</a:t>
            </a:r>
          </a:p>
        </p:txBody>
      </p:sp>
      <p:sp>
        <p:nvSpPr>
          <p:cNvPr id="7" name="TextBox 6"/>
          <p:cNvSpPr txBox="1"/>
          <p:nvPr/>
        </p:nvSpPr>
        <p:spPr>
          <a:xfrm>
            <a:off x="395536" y="3752084"/>
            <a:ext cx="2880320"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tx1"/>
                </a:solidFill>
                <a:latin typeface="+mn-lt"/>
                <a:ea typeface="+mn-ea"/>
                <a:cs typeface="+mn-ea"/>
                <a:sym typeface="+mn-lt"/>
              </a:rPr>
              <a:t>刘伯承、邓小平等人在指挥淮海战役</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54" y="2049270"/>
            <a:ext cx="2556284" cy="1659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1882202"/>
            <a:ext cx="2449264" cy="2182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TextBox 10"/>
          <p:cNvSpPr txBox="1"/>
          <p:nvPr/>
        </p:nvSpPr>
        <p:spPr>
          <a:xfrm>
            <a:off x="3259460" y="4088779"/>
            <a:ext cx="2465660"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tx1"/>
                </a:solidFill>
                <a:latin typeface="+mn-lt"/>
                <a:ea typeface="+mn-ea"/>
                <a:cs typeface="+mn-ea"/>
                <a:sym typeface="+mn-lt"/>
              </a:rPr>
              <a:t>第四野战军入关参加平津战役</a:t>
            </a:r>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2182250"/>
            <a:ext cx="2727771" cy="13932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TextBox 12"/>
          <p:cNvSpPr txBox="1"/>
          <p:nvPr/>
        </p:nvSpPr>
        <p:spPr>
          <a:xfrm>
            <a:off x="5868144" y="3583736"/>
            <a:ext cx="2727771"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tx1"/>
                </a:solidFill>
                <a:latin typeface="+mn-lt"/>
                <a:ea typeface="+mn-ea"/>
                <a:cs typeface="+mn-ea"/>
                <a:sym typeface="+mn-lt"/>
              </a:rPr>
              <a:t>辽沈战役</a:t>
            </a:r>
          </a:p>
        </p:txBody>
      </p:sp>
    </p:spTree>
    <p:extLst>
      <p:ext uri="{BB962C8B-B14F-4D97-AF65-F5344CB8AC3E}">
        <p14:creationId xmlns:p14="http://schemas.microsoft.com/office/powerpoint/2010/main" val="1735823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1000"/>
                                        <p:tgtEl>
                                          <p:spTgt spid="6146"/>
                                        </p:tgtEl>
                                      </p:cBhvr>
                                    </p:animEffect>
                                    <p:anim calcmode="lin" valueType="num">
                                      <p:cBhvr>
                                        <p:cTn id="19" dur="1000" fill="hold"/>
                                        <p:tgtEl>
                                          <p:spTgt spid="6146"/>
                                        </p:tgtEl>
                                        <p:attrNameLst>
                                          <p:attrName>ppt_x</p:attrName>
                                        </p:attrNameLst>
                                      </p:cBhvr>
                                      <p:tavLst>
                                        <p:tav tm="0">
                                          <p:val>
                                            <p:strVal val="#ppt_x"/>
                                          </p:val>
                                        </p:tav>
                                        <p:tav tm="100000">
                                          <p:val>
                                            <p:strVal val="#ppt_x"/>
                                          </p:val>
                                        </p:tav>
                                      </p:tavLst>
                                    </p:anim>
                                    <p:anim calcmode="lin" valueType="num">
                                      <p:cBhvr>
                                        <p:cTn id="20" dur="1000" fill="hold"/>
                                        <p:tgtEl>
                                          <p:spTgt spid="6146"/>
                                        </p:tgtEl>
                                        <p:attrNameLst>
                                          <p:attrName>ppt_y</p:attrName>
                                        </p:attrNameLst>
                                      </p:cBhvr>
                                      <p:tavLst>
                                        <p:tav tm="0">
                                          <p:val>
                                            <p:strVal val="#ppt_y+.1"/>
                                          </p:val>
                                        </p:tav>
                                        <p:tav tm="100000">
                                          <p:val>
                                            <p:strVal val="#ppt_y"/>
                                          </p:val>
                                        </p:tav>
                                      </p:tavLst>
                                    </p:anim>
                                  </p:childTnLst>
                                </p:cTn>
                              </p:par>
                              <p:par>
                                <p:cTn id="21" presetID="22" presetClass="entr" presetSubtype="8"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fade">
                                      <p:cBhvr>
                                        <p:cTn id="27" dur="1000"/>
                                        <p:tgtEl>
                                          <p:spTgt spid="6147"/>
                                        </p:tgtEl>
                                      </p:cBhvr>
                                    </p:animEffect>
                                    <p:anim calcmode="lin" valueType="num">
                                      <p:cBhvr>
                                        <p:cTn id="28" dur="1000" fill="hold"/>
                                        <p:tgtEl>
                                          <p:spTgt spid="6147"/>
                                        </p:tgtEl>
                                        <p:attrNameLst>
                                          <p:attrName>ppt_x</p:attrName>
                                        </p:attrNameLst>
                                      </p:cBhvr>
                                      <p:tavLst>
                                        <p:tav tm="0">
                                          <p:val>
                                            <p:strVal val="#ppt_x"/>
                                          </p:val>
                                        </p:tav>
                                        <p:tav tm="100000">
                                          <p:val>
                                            <p:strVal val="#ppt_x"/>
                                          </p:val>
                                        </p:tav>
                                      </p:tavLst>
                                    </p:anim>
                                    <p:anim calcmode="lin" valueType="num">
                                      <p:cBhvr>
                                        <p:cTn id="29" dur="1000" fill="hold"/>
                                        <p:tgtEl>
                                          <p:spTgt spid="6147"/>
                                        </p:tgtEl>
                                        <p:attrNameLst>
                                          <p:attrName>ppt_y</p:attrName>
                                        </p:attrNameLst>
                                      </p:cBhvr>
                                      <p:tavLst>
                                        <p:tav tm="0">
                                          <p:val>
                                            <p:strVal val="#ppt_y+.1"/>
                                          </p:val>
                                        </p:tav>
                                        <p:tav tm="100000">
                                          <p:val>
                                            <p:strVal val="#ppt_y"/>
                                          </p:val>
                                        </p:tav>
                                      </p:tavLst>
                                    </p:anim>
                                  </p:childTnLst>
                                </p:cTn>
                              </p:par>
                              <p:par>
                                <p:cTn id="30" presetID="22" presetClass="entr" presetSubtype="8" fill="hold" grpId="0" nodeType="with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6148"/>
                                        </p:tgtEl>
                                        <p:attrNameLst>
                                          <p:attrName>style.visibility</p:attrName>
                                        </p:attrNameLst>
                                      </p:cBhvr>
                                      <p:to>
                                        <p:strVal val="visible"/>
                                      </p:to>
                                    </p:set>
                                    <p:animEffect transition="in" filter="fade">
                                      <p:cBhvr>
                                        <p:cTn id="36" dur="1000"/>
                                        <p:tgtEl>
                                          <p:spTgt spid="6148"/>
                                        </p:tgtEl>
                                      </p:cBhvr>
                                    </p:animEffect>
                                    <p:anim calcmode="lin" valueType="num">
                                      <p:cBhvr>
                                        <p:cTn id="37" dur="1000" fill="hold"/>
                                        <p:tgtEl>
                                          <p:spTgt spid="6148"/>
                                        </p:tgtEl>
                                        <p:attrNameLst>
                                          <p:attrName>ppt_x</p:attrName>
                                        </p:attrNameLst>
                                      </p:cBhvr>
                                      <p:tavLst>
                                        <p:tav tm="0">
                                          <p:val>
                                            <p:strVal val="#ppt_x"/>
                                          </p:val>
                                        </p:tav>
                                        <p:tav tm="100000">
                                          <p:val>
                                            <p:strVal val="#ppt_x"/>
                                          </p:val>
                                        </p:tav>
                                      </p:tavLst>
                                    </p:anim>
                                    <p:anim calcmode="lin" valueType="num">
                                      <p:cBhvr>
                                        <p:cTn id="38" dur="1000" fill="hold"/>
                                        <p:tgtEl>
                                          <p:spTgt spid="6148"/>
                                        </p:tgtEl>
                                        <p:attrNameLst>
                                          <p:attrName>ppt_y</p:attrName>
                                        </p:attrNameLst>
                                      </p:cBhvr>
                                      <p:tavLst>
                                        <p:tav tm="0">
                                          <p:val>
                                            <p:strVal val="#ppt_y+.1"/>
                                          </p:val>
                                        </p:tav>
                                        <p:tav tm="100000">
                                          <p:val>
                                            <p:strVal val="#ppt_y"/>
                                          </p:val>
                                        </p:tav>
                                      </p:tavLst>
                                    </p:anim>
                                  </p:childTnLst>
                                </p:cTn>
                              </p:par>
                              <p:par>
                                <p:cTn id="39" presetID="22" presetClass="entr" presetSubtype="8" fill="hold" grpId="0" nodeType="withEffect">
                                  <p:stCondLst>
                                    <p:cond delay="50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7" grpId="0"/>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183411"/>
            <a:ext cx="3085162" cy="2643758"/>
          </a:xfrm>
          <a:prstGeom prst="rect">
            <a:avLst/>
          </a:prstGeom>
        </p:spPr>
      </p:pic>
      <p:grpSp>
        <p:nvGrpSpPr>
          <p:cNvPr id="3" name="组合 2"/>
          <p:cNvGrpSpPr/>
          <p:nvPr/>
        </p:nvGrpSpPr>
        <p:grpSpPr>
          <a:xfrm>
            <a:off x="2745755" y="2067694"/>
            <a:ext cx="3698453" cy="751387"/>
            <a:chOff x="4055739" y="2198599"/>
            <a:chExt cx="3698453" cy="751387"/>
          </a:xfrm>
        </p:grpSpPr>
        <p:sp>
          <p:nvSpPr>
            <p:cNvPr id="9" name="圆角矩形 8"/>
            <p:cNvSpPr/>
            <p:nvPr/>
          </p:nvSpPr>
          <p:spPr>
            <a:xfrm>
              <a:off x="4055739" y="2198599"/>
              <a:ext cx="3698453" cy="751387"/>
            </a:xfrm>
            <a:prstGeom prst="roundRect">
              <a:avLst/>
            </a:prstGeom>
            <a:solidFill>
              <a:srgbClr val="AE0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223" name="TextBox 17"/>
            <p:cNvSpPr txBox="1">
              <a:spLocks noChangeArrowheads="1"/>
            </p:cNvSpPr>
            <p:nvPr/>
          </p:nvSpPr>
          <p:spPr bwMode="auto">
            <a:xfrm>
              <a:off x="4716833" y="2248859"/>
              <a:ext cx="2376264" cy="6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ctr" eaLnBrk="1" hangingPunct="1"/>
              <a:r>
                <a:rPr kumimoji="0" lang="zh-CN" altLang="en-US" sz="4000" b="1" i="0" u="none" strike="noStrike" kern="1200" cap="none" spc="0" normalizeH="0" baseline="0" noProof="0" dirty="0" smtClean="0">
                  <a:ln>
                    <a:noFill/>
                  </a:ln>
                  <a:solidFill>
                    <a:srgbClr val="FB9E00">
                      <a:lumMod val="40000"/>
                      <a:lumOff val="60000"/>
                    </a:srgbClr>
                  </a:solidFill>
                  <a:effectLst/>
                  <a:uLnTx/>
                  <a:uFillTx/>
                  <a:latin typeface="+mn-lt"/>
                  <a:ea typeface="+mn-ea"/>
                  <a:cs typeface="+mn-ea"/>
                  <a:sym typeface="+mn-lt"/>
                </a:rPr>
                <a:t>第</a:t>
              </a:r>
              <a:r>
                <a:rPr lang="zh-CN" altLang="en-US" sz="4000" b="1" dirty="0">
                  <a:solidFill>
                    <a:schemeClr val="accent3">
                      <a:lumMod val="40000"/>
                      <a:lumOff val="60000"/>
                    </a:schemeClr>
                  </a:solidFill>
                  <a:latin typeface="+mn-lt"/>
                  <a:ea typeface="+mn-ea"/>
                  <a:cs typeface="+mn-ea"/>
                  <a:sym typeface="+mn-lt"/>
                </a:rPr>
                <a:t>二</a:t>
              </a:r>
              <a:r>
                <a:rPr kumimoji="0" lang="zh-CN" altLang="en-US" sz="4000" b="1" i="0" u="none" strike="noStrike" kern="1200" cap="none" spc="0" normalizeH="0" baseline="0" noProof="0" dirty="0" smtClean="0">
                  <a:ln>
                    <a:noFill/>
                  </a:ln>
                  <a:solidFill>
                    <a:srgbClr val="FB9E00">
                      <a:lumMod val="40000"/>
                      <a:lumOff val="60000"/>
                    </a:srgbClr>
                  </a:solidFill>
                  <a:effectLst/>
                  <a:uLnTx/>
                  <a:uFillTx/>
                  <a:latin typeface="+mn-lt"/>
                  <a:ea typeface="+mn-ea"/>
                  <a:cs typeface="+mn-ea"/>
                  <a:sym typeface="+mn-lt"/>
                </a:rPr>
                <a:t>部</a:t>
              </a:r>
              <a:r>
                <a:rPr kumimoji="0" lang="zh-CN" altLang="en-US" sz="4000" b="1" i="0" u="none" strike="noStrike" kern="1200" cap="none" spc="0" normalizeH="0" baseline="0" noProof="0" dirty="0">
                  <a:ln>
                    <a:noFill/>
                  </a:ln>
                  <a:solidFill>
                    <a:srgbClr val="FB9E00">
                      <a:lumMod val="40000"/>
                      <a:lumOff val="60000"/>
                    </a:srgbClr>
                  </a:solidFill>
                  <a:effectLst/>
                  <a:uLnTx/>
                  <a:uFillTx/>
                  <a:latin typeface="+mn-lt"/>
                  <a:ea typeface="+mn-ea"/>
                  <a:cs typeface="+mn-ea"/>
                  <a:sym typeface="+mn-lt"/>
                </a:rPr>
                <a:t>分</a:t>
              </a:r>
            </a:p>
          </p:txBody>
        </p:sp>
      </p:grpSp>
      <p:sp>
        <p:nvSpPr>
          <p:cNvPr id="15" name="TextBox 17"/>
          <p:cNvSpPr txBox="1">
            <a:spLocks noChangeArrowheads="1"/>
          </p:cNvSpPr>
          <p:nvPr/>
        </p:nvSpPr>
        <p:spPr bwMode="auto">
          <a:xfrm>
            <a:off x="2290725" y="3003798"/>
            <a:ext cx="4608512"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eaLnBrk="1" hangingPunct="1"/>
            <a:r>
              <a:rPr lang="zh-CN" altLang="en-US" sz="3200" b="1" dirty="0">
                <a:solidFill>
                  <a:srgbClr val="AE0E16"/>
                </a:solidFill>
                <a:latin typeface="+mn-lt"/>
                <a:ea typeface="+mn-ea"/>
                <a:cs typeface="+mn-ea"/>
                <a:sym typeface="+mn-lt"/>
              </a:rPr>
              <a:t>社会主义革命和建设时期</a:t>
            </a:r>
          </a:p>
        </p:txBody>
      </p:sp>
    </p:spTree>
    <p:extLst>
      <p:ext uri="{BB962C8B-B14F-4D97-AF65-F5344CB8AC3E}">
        <p14:creationId xmlns:p14="http://schemas.microsoft.com/office/powerpoint/2010/main" val="31225664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500" autoRev="1" fill="hold">
                                              <p:stCondLst>
                                                <p:cond delay="0"/>
                                              </p:stCondLst>
                                            </p:cTn>
                                            <p:tgtEl>
                                              <p:spTgt spid="15"/>
                                            </p:tgtEl>
                                            <p:attrNameLst>
                                              <p:attrName>ppt_w</p:attrName>
                                            </p:attrNameLst>
                                          </p:cBhvr>
                                        </p:anim>
                                        <p:anim by="(#ppt_w*0.50)" calcmode="lin" valueType="num">
                                          <p:cBhvr>
                                            <p:cTn id="13" dur="500" decel="50000" autoRev="1" fill="hold">
                                              <p:stCondLst>
                                                <p:cond delay="0"/>
                                              </p:stCondLst>
                                            </p:cTn>
                                            <p:tgtEl>
                                              <p:spTgt spid="15"/>
                                            </p:tgtEl>
                                            <p:attrNameLst>
                                              <p:attrName>ppt_x</p:attrName>
                                            </p:attrNameLst>
                                          </p:cBhvr>
                                        </p:anim>
                                        <p:anim from="(-#ppt_h/2)" to="(#ppt_y)" calcmode="lin" valueType="num">
                                          <p:cBhvr>
                                            <p:cTn id="14" dur="1000" fill="hold">
                                              <p:stCondLst>
                                                <p:cond delay="0"/>
                                              </p:stCondLst>
                                            </p:cTn>
                                            <p:tgtEl>
                                              <p:spTgt spid="15"/>
                                            </p:tgtEl>
                                            <p:attrNameLst>
                                              <p:attrName>ppt_y</p:attrName>
                                            </p:attrNameLst>
                                          </p:cBhvr>
                                        </p:anim>
                                        <p:animRot by="21600000">
                                          <p:cBhvr>
                                            <p:cTn id="15"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mc:Choice>
    <mc:Fallback xmlns="">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500" autoRev="1" fill="hold">
                                              <p:stCondLst>
                                                <p:cond delay="0"/>
                                              </p:stCondLst>
                                            </p:cTn>
                                            <p:tgtEl>
                                              <p:spTgt spid="15"/>
                                            </p:tgtEl>
                                            <p:attrNameLst>
                                              <p:attrName>ppt_w</p:attrName>
                                            </p:attrNameLst>
                                          </p:cBhvr>
                                        </p:anim>
                                        <p:anim by="(#ppt_w*0.50)" calcmode="lin" valueType="num">
                                          <p:cBhvr>
                                            <p:cTn id="13" dur="500" decel="50000" autoRev="1" fill="hold">
                                              <p:stCondLst>
                                                <p:cond delay="0"/>
                                              </p:stCondLst>
                                            </p:cTn>
                                            <p:tgtEl>
                                              <p:spTgt spid="15"/>
                                            </p:tgtEl>
                                            <p:attrNameLst>
                                              <p:attrName>ppt_x</p:attrName>
                                            </p:attrNameLst>
                                          </p:cBhvr>
                                        </p:anim>
                                        <p:anim from="(-#ppt_h/2)" to="(#ppt_y)" calcmode="lin" valueType="num">
                                          <p:cBhvr>
                                            <p:cTn id="14" dur="1000" fill="hold">
                                              <p:stCondLst>
                                                <p:cond delay="0"/>
                                              </p:stCondLst>
                                            </p:cTn>
                                            <p:tgtEl>
                                              <p:spTgt spid="15"/>
                                            </p:tgtEl>
                                            <p:attrNameLst>
                                              <p:attrName>ppt_y</p:attrName>
                                            </p:attrNameLst>
                                          </p:cBhvr>
                                        </p:anim>
                                        <p:animRot by="21600000">
                                          <p:cBhvr>
                                            <p:cTn id="15"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555949" y="1519856"/>
            <a:ext cx="2935932"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966520" y="1487506"/>
            <a:ext cx="2088232"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社会主义制度的建立</a:t>
            </a:r>
          </a:p>
        </p:txBody>
      </p:sp>
      <p:sp>
        <p:nvSpPr>
          <p:cNvPr id="7" name="TextBox 6"/>
          <p:cNvSpPr txBox="1"/>
          <p:nvPr/>
        </p:nvSpPr>
        <p:spPr>
          <a:xfrm>
            <a:off x="555949" y="2087437"/>
            <a:ext cx="2935932" cy="1998689"/>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indent="457200"/>
            <a:r>
              <a:rPr lang="zh-CN" altLang="en-US" dirty="0">
                <a:solidFill>
                  <a:schemeClr val="tx1"/>
                </a:solidFill>
                <a:latin typeface="+mn-lt"/>
                <a:ea typeface="+mn-ea"/>
                <a:cs typeface="+mn-ea"/>
                <a:sym typeface="+mn-lt"/>
              </a:rPr>
              <a:t>国民经济恢复以后，为把中国建设成为一个社会主义工业化国家，</a:t>
            </a:r>
            <a:r>
              <a:rPr lang="en-US" altLang="zh-CN" dirty="0">
                <a:solidFill>
                  <a:schemeClr val="tx1"/>
                </a:solidFill>
                <a:latin typeface="+mn-lt"/>
                <a:ea typeface="+mn-ea"/>
                <a:cs typeface="+mn-ea"/>
                <a:sym typeface="+mn-lt"/>
              </a:rPr>
              <a:t>1953</a:t>
            </a:r>
            <a:r>
              <a:rPr lang="zh-CN" altLang="en-US" dirty="0">
                <a:solidFill>
                  <a:schemeClr val="tx1"/>
                </a:solidFill>
                <a:latin typeface="+mn-lt"/>
                <a:ea typeface="+mn-ea"/>
                <a:cs typeface="+mn-ea"/>
                <a:sym typeface="+mn-lt"/>
              </a:rPr>
              <a:t>年党中央提出过渡时期总路线和总任务，要在一个相当长的时期内，逐步实现国家的社会主义工业化，并逐步实现国家对农业、对手工业和对资本主义工商业的社会主义改造。 </a:t>
            </a: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34" r="9074"/>
          <a:stretch/>
        </p:blipFill>
        <p:spPr bwMode="auto">
          <a:xfrm>
            <a:off x="3690843" y="1161719"/>
            <a:ext cx="2218173" cy="159214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5129" y="1149321"/>
            <a:ext cx="2801842" cy="160454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18" r="3141"/>
          <a:stretch/>
        </p:blipFill>
        <p:spPr bwMode="auto">
          <a:xfrm>
            <a:off x="3690843" y="2859448"/>
            <a:ext cx="2330572" cy="1411119"/>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2051" y="2859447"/>
            <a:ext cx="2684919" cy="1411119"/>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210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194"/>
                                        </p:tgtEl>
                                        <p:attrNameLst>
                                          <p:attrName>style.visibility</p:attrName>
                                        </p:attrNameLst>
                                      </p:cBhvr>
                                      <p:to>
                                        <p:strVal val="visible"/>
                                      </p:to>
                                    </p:set>
                                    <p:animEffect transition="in" filter="fade">
                                      <p:cBhvr>
                                        <p:cTn id="24" dur="500"/>
                                        <p:tgtEl>
                                          <p:spTgt spid="819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195"/>
                                        </p:tgtEl>
                                        <p:attrNameLst>
                                          <p:attrName>style.visibility</p:attrName>
                                        </p:attrNameLst>
                                      </p:cBhvr>
                                      <p:to>
                                        <p:strVal val="visible"/>
                                      </p:to>
                                    </p:set>
                                    <p:animEffect transition="in" filter="fade">
                                      <p:cBhvr>
                                        <p:cTn id="28" dur="500"/>
                                        <p:tgtEl>
                                          <p:spTgt spid="8195"/>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467545" y="1546085"/>
            <a:ext cx="3439987"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731427" y="1505876"/>
            <a:ext cx="3096344"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第一届全国人民代表大会（宪法）</a:t>
            </a:r>
          </a:p>
        </p:txBody>
      </p:sp>
      <p:sp>
        <p:nvSpPr>
          <p:cNvPr id="7" name="TextBox 6"/>
          <p:cNvSpPr txBox="1"/>
          <p:nvPr/>
        </p:nvSpPr>
        <p:spPr>
          <a:xfrm>
            <a:off x="474870" y="2135089"/>
            <a:ext cx="3432662" cy="1754326"/>
          </a:xfrm>
          <a:prstGeom prst="rect">
            <a:avLst/>
          </a:prstGeom>
          <a:noFill/>
        </p:spPr>
        <p:txBody>
          <a:bodyPr wrap="square" rtlCol="0">
            <a:spAutoFit/>
          </a:bodyPr>
          <a:lstStyle>
            <a:defPPr>
              <a:defRPr lang="zh-CN"/>
            </a:defPPr>
            <a:lvl1pPr algn="just">
              <a:lnSpc>
                <a:spcPts val="18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indent="457200">
              <a:lnSpc>
                <a:spcPct val="150000"/>
              </a:lnSpc>
            </a:pPr>
            <a:r>
              <a:rPr lang="zh-CN" altLang="en-US" dirty="0">
                <a:solidFill>
                  <a:schemeClr val="tx1"/>
                </a:solidFill>
                <a:latin typeface="+mn-lt"/>
                <a:ea typeface="+mn-ea"/>
                <a:cs typeface="+mn-ea"/>
                <a:sym typeface="+mn-lt"/>
              </a:rPr>
              <a:t>随着经济建设的发展，新中国民主政治建设也加紧进行。</a:t>
            </a:r>
            <a:r>
              <a:rPr lang="en-US" altLang="zh-CN" dirty="0">
                <a:solidFill>
                  <a:schemeClr val="tx1"/>
                </a:solidFill>
                <a:latin typeface="+mn-lt"/>
                <a:ea typeface="+mn-ea"/>
                <a:cs typeface="+mn-ea"/>
                <a:sym typeface="+mn-lt"/>
              </a:rPr>
              <a:t>1954</a:t>
            </a:r>
            <a:r>
              <a:rPr lang="zh-CN" altLang="en-US" dirty="0">
                <a:solidFill>
                  <a:schemeClr val="tx1"/>
                </a:solidFill>
                <a:latin typeface="+mn-lt"/>
                <a:ea typeface="+mn-ea"/>
                <a:cs typeface="+mn-ea"/>
                <a:sym typeface="+mn-lt"/>
              </a:rPr>
              <a:t>年秋，第一届全国人民代表大会在北京举行，制定了</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中华人民共和国宪法</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，这部宪法是第一部社会主义类型的宪法，是中国人民革命胜利的经验总结，是建设社会主义的保证。</a:t>
            </a: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4"/>
          <a:stretch/>
        </p:blipFill>
        <p:spPr bwMode="auto">
          <a:xfrm>
            <a:off x="4139952" y="1346298"/>
            <a:ext cx="2018224" cy="2359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1" y="2135089"/>
            <a:ext cx="2403659" cy="20369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71442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2" decel="60000" fill="hold" nodeType="afterEffect">
                                  <p:stCondLst>
                                    <p:cond delay="0"/>
                                  </p:stCondLst>
                                  <p:childTnLst>
                                    <p:set>
                                      <p:cBhvr>
                                        <p:cTn id="23" dur="1" fill="hold">
                                          <p:stCondLst>
                                            <p:cond delay="0"/>
                                          </p:stCondLst>
                                        </p:cTn>
                                        <p:tgtEl>
                                          <p:spTgt spid="10242"/>
                                        </p:tgtEl>
                                        <p:attrNameLst>
                                          <p:attrName>style.visibility</p:attrName>
                                        </p:attrNameLst>
                                      </p:cBhvr>
                                      <p:to>
                                        <p:strVal val="visible"/>
                                      </p:to>
                                    </p:set>
                                    <p:anim calcmode="lin" valueType="num">
                                      <p:cBhvr additive="base">
                                        <p:cTn id="24" dur="500" fill="hold"/>
                                        <p:tgtEl>
                                          <p:spTgt spid="10242"/>
                                        </p:tgtEl>
                                        <p:attrNameLst>
                                          <p:attrName>ppt_x</p:attrName>
                                        </p:attrNameLst>
                                      </p:cBhvr>
                                      <p:tavLst>
                                        <p:tav tm="0">
                                          <p:val>
                                            <p:strVal val="1+#ppt_w/2"/>
                                          </p:val>
                                        </p:tav>
                                        <p:tav tm="100000">
                                          <p:val>
                                            <p:strVal val="#ppt_x"/>
                                          </p:val>
                                        </p:tav>
                                      </p:tavLst>
                                    </p:anim>
                                    <p:anim calcmode="lin" valueType="num">
                                      <p:cBhvr additive="base">
                                        <p:cTn id="25" dur="500" fill="hold"/>
                                        <p:tgtEl>
                                          <p:spTgt spid="1024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decel="60000" fill="hold" nodeType="afterEffect">
                                  <p:stCondLst>
                                    <p:cond delay="0"/>
                                  </p:stCondLst>
                                  <p:childTnLst>
                                    <p:set>
                                      <p:cBhvr>
                                        <p:cTn id="28" dur="1" fill="hold">
                                          <p:stCondLst>
                                            <p:cond delay="0"/>
                                          </p:stCondLst>
                                        </p:cTn>
                                        <p:tgtEl>
                                          <p:spTgt spid="10243"/>
                                        </p:tgtEl>
                                        <p:attrNameLst>
                                          <p:attrName>style.visibility</p:attrName>
                                        </p:attrNameLst>
                                      </p:cBhvr>
                                      <p:to>
                                        <p:strVal val="visible"/>
                                      </p:to>
                                    </p:set>
                                    <p:anim calcmode="lin" valueType="num">
                                      <p:cBhvr additive="base">
                                        <p:cTn id="29" dur="500" fill="hold"/>
                                        <p:tgtEl>
                                          <p:spTgt spid="10243"/>
                                        </p:tgtEl>
                                        <p:attrNameLst>
                                          <p:attrName>ppt_x</p:attrName>
                                        </p:attrNameLst>
                                      </p:cBhvr>
                                      <p:tavLst>
                                        <p:tav tm="0">
                                          <p:val>
                                            <p:strVal val="1+#ppt_w/2"/>
                                          </p:val>
                                        </p:tav>
                                        <p:tav tm="100000">
                                          <p:val>
                                            <p:strVal val="#ppt_x"/>
                                          </p:val>
                                        </p:tav>
                                      </p:tavLst>
                                    </p:anim>
                                    <p:anim calcmode="lin" valueType="num">
                                      <p:cBhvr additive="base">
                                        <p:cTn id="30"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829475" y="1601642"/>
            <a:ext cx="3872036"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1212599" y="1562123"/>
            <a:ext cx="3105788"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社会主义建设在探索中曲折发展 </a:t>
            </a:r>
          </a:p>
        </p:txBody>
      </p:sp>
      <p:sp>
        <p:nvSpPr>
          <p:cNvPr id="7" name="TextBox 6"/>
          <p:cNvSpPr txBox="1"/>
          <p:nvPr/>
        </p:nvSpPr>
        <p:spPr>
          <a:xfrm>
            <a:off x="857281" y="2213582"/>
            <a:ext cx="3816425" cy="1200329"/>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indent="457200"/>
            <a:r>
              <a:rPr lang="zh-CN" altLang="en-US" dirty="0">
                <a:solidFill>
                  <a:schemeClr val="tx1"/>
                </a:solidFill>
                <a:latin typeface="+mn-lt"/>
                <a:ea typeface="+mn-ea"/>
                <a:cs typeface="+mn-ea"/>
                <a:sym typeface="+mn-lt"/>
              </a:rPr>
              <a:t>社会主义改造基本完成之后，从</a:t>
            </a:r>
            <a:r>
              <a:rPr lang="en-US" altLang="zh-CN" dirty="0">
                <a:solidFill>
                  <a:schemeClr val="tx1"/>
                </a:solidFill>
                <a:latin typeface="+mn-lt"/>
                <a:ea typeface="+mn-ea"/>
                <a:cs typeface="+mn-ea"/>
                <a:sym typeface="+mn-lt"/>
              </a:rPr>
              <a:t>1956</a:t>
            </a:r>
            <a:r>
              <a:rPr lang="zh-CN" altLang="en-US" dirty="0">
                <a:solidFill>
                  <a:schemeClr val="tx1"/>
                </a:solidFill>
                <a:latin typeface="+mn-lt"/>
                <a:ea typeface="+mn-ea"/>
                <a:cs typeface="+mn-ea"/>
                <a:sym typeface="+mn-lt"/>
              </a:rPr>
              <a:t>年到</a:t>
            </a:r>
            <a:r>
              <a:rPr lang="en-US" altLang="zh-CN" dirty="0">
                <a:solidFill>
                  <a:schemeClr val="tx1"/>
                </a:solidFill>
                <a:latin typeface="+mn-lt"/>
                <a:ea typeface="+mn-ea"/>
                <a:cs typeface="+mn-ea"/>
                <a:sym typeface="+mn-lt"/>
              </a:rPr>
              <a:t>1966</a:t>
            </a:r>
            <a:r>
              <a:rPr lang="zh-CN" altLang="en-US" dirty="0">
                <a:solidFill>
                  <a:schemeClr val="tx1"/>
                </a:solidFill>
                <a:latin typeface="+mn-lt"/>
                <a:ea typeface="+mn-ea"/>
                <a:cs typeface="+mn-ea"/>
                <a:sym typeface="+mn-lt"/>
              </a:rPr>
              <a:t>年，新中国进入了全面建设社会主义时期，在这个时期内，中国共产党开始探索适合中国实际的建设社会道路并取得了重要的成果 。</a:t>
            </a: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618" t="2081" r="16047" b="-1"/>
          <a:stretch/>
        </p:blipFill>
        <p:spPr bwMode="auto">
          <a:xfrm>
            <a:off x="5004048" y="1111406"/>
            <a:ext cx="3472886" cy="31507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TextBox 12"/>
          <p:cNvSpPr txBox="1"/>
          <p:nvPr/>
        </p:nvSpPr>
        <p:spPr>
          <a:xfrm>
            <a:off x="5342221" y="4317306"/>
            <a:ext cx="2796540"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lang="zh-CN" altLang="en-US" dirty="0">
                <a:solidFill>
                  <a:schemeClr val="tx1"/>
                </a:solidFill>
                <a:latin typeface="+mn-lt"/>
                <a:ea typeface="+mn-ea"/>
                <a:cs typeface="+mn-ea"/>
                <a:sym typeface="+mn-lt"/>
              </a:rPr>
              <a:t>毛泽东的</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论十大关系</a:t>
            </a:r>
            <a:r>
              <a:rPr lang="en-US" altLang="zh-CN" dirty="0">
                <a:solidFill>
                  <a:schemeClr val="tx1"/>
                </a:solidFill>
                <a:latin typeface="+mn-lt"/>
                <a:ea typeface="+mn-ea"/>
                <a:cs typeface="+mn-ea"/>
                <a:sym typeface="+mn-lt"/>
              </a:rPr>
              <a:t>》 </a:t>
            </a:r>
            <a:endParaRPr lang="zh-CN" altLang="en-US" dirty="0">
              <a:solidFill>
                <a:schemeClr val="tx1"/>
              </a:solidFill>
              <a:latin typeface="+mn-lt"/>
              <a:ea typeface="+mn-ea"/>
              <a:cs typeface="+mn-ea"/>
              <a:sym typeface="+mn-lt"/>
            </a:endParaRPr>
          </a:p>
        </p:txBody>
      </p:sp>
    </p:spTree>
    <p:extLst>
      <p:ext uri="{BB962C8B-B14F-4D97-AF65-F5344CB8AC3E}">
        <p14:creationId xmlns:p14="http://schemas.microsoft.com/office/powerpoint/2010/main" val="1895835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11266"/>
                                        </p:tgtEl>
                                        <p:attrNameLst>
                                          <p:attrName>style.visibility</p:attrName>
                                        </p:attrNameLst>
                                      </p:cBhvr>
                                      <p:to>
                                        <p:strVal val="visible"/>
                                      </p:to>
                                    </p:set>
                                    <p:anim calcmode="lin" valueType="num">
                                      <p:cBhvr>
                                        <p:cTn id="24" dur="1000" fill="hold"/>
                                        <p:tgtEl>
                                          <p:spTgt spid="11266"/>
                                        </p:tgtEl>
                                        <p:attrNameLst>
                                          <p:attrName>ppt_w</p:attrName>
                                        </p:attrNameLst>
                                      </p:cBhvr>
                                      <p:tavLst>
                                        <p:tav tm="0">
                                          <p:val>
                                            <p:fltVal val="0"/>
                                          </p:val>
                                        </p:tav>
                                        <p:tav tm="100000">
                                          <p:val>
                                            <p:strVal val="#ppt_w"/>
                                          </p:val>
                                        </p:tav>
                                      </p:tavLst>
                                    </p:anim>
                                    <p:anim calcmode="lin" valueType="num">
                                      <p:cBhvr>
                                        <p:cTn id="25" dur="1000" fill="hold"/>
                                        <p:tgtEl>
                                          <p:spTgt spid="11266"/>
                                        </p:tgtEl>
                                        <p:attrNameLst>
                                          <p:attrName>ppt_h</p:attrName>
                                        </p:attrNameLst>
                                      </p:cBhvr>
                                      <p:tavLst>
                                        <p:tav tm="0">
                                          <p:val>
                                            <p:fltVal val="0"/>
                                          </p:val>
                                        </p:tav>
                                        <p:tav tm="100000">
                                          <p:val>
                                            <p:strVal val="#ppt_h"/>
                                          </p:val>
                                        </p:tav>
                                      </p:tavLst>
                                    </p:anim>
                                    <p:anim calcmode="lin" valueType="num">
                                      <p:cBhvr>
                                        <p:cTn id="26" dur="1000" fill="hold"/>
                                        <p:tgtEl>
                                          <p:spTgt spid="11266"/>
                                        </p:tgtEl>
                                        <p:attrNameLst>
                                          <p:attrName>style.rotation</p:attrName>
                                        </p:attrNameLst>
                                      </p:cBhvr>
                                      <p:tavLst>
                                        <p:tav tm="0">
                                          <p:val>
                                            <p:fltVal val="90"/>
                                          </p:val>
                                        </p:tav>
                                        <p:tav tm="100000">
                                          <p:val>
                                            <p:fltVal val="0"/>
                                          </p:val>
                                        </p:tav>
                                      </p:tavLst>
                                    </p:anim>
                                    <p:animEffect transition="in" filter="fade">
                                      <p:cBhvr>
                                        <p:cTn id="27" dur="1000"/>
                                        <p:tgtEl>
                                          <p:spTgt spid="11266"/>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7"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Freeform 5"/>
          <p:cNvSpPr>
            <a:spLocks/>
          </p:cNvSpPr>
          <p:nvPr/>
        </p:nvSpPr>
        <p:spPr bwMode="auto">
          <a:xfrm>
            <a:off x="1187624" y="918538"/>
            <a:ext cx="432048" cy="432048"/>
          </a:xfrm>
          <a:custGeom>
            <a:avLst/>
            <a:gdLst>
              <a:gd name="T0" fmla="*/ 9730 w 15756"/>
              <a:gd name="T1" fmla="*/ 253 h 16068"/>
              <a:gd name="T2" fmla="*/ 11826 w 15756"/>
              <a:gd name="T3" fmla="*/ 1108 h 16068"/>
              <a:gd name="T4" fmla="*/ 13508 w 15756"/>
              <a:gd name="T5" fmla="*/ 2441 h 16068"/>
              <a:gd name="T6" fmla="*/ 14743 w 15756"/>
              <a:gd name="T7" fmla="*/ 4133 h 16068"/>
              <a:gd name="T8" fmla="*/ 15503 w 15756"/>
              <a:gd name="T9" fmla="*/ 6065 h 16068"/>
              <a:gd name="T10" fmla="*/ 15755 w 15756"/>
              <a:gd name="T11" fmla="*/ 8111 h 16068"/>
              <a:gd name="T12" fmla="*/ 15467 w 15756"/>
              <a:gd name="T13" fmla="*/ 10154 h 16068"/>
              <a:gd name="T14" fmla="*/ 14610 w 15756"/>
              <a:gd name="T15" fmla="*/ 12071 h 16068"/>
              <a:gd name="T16" fmla="*/ 12376 w 15756"/>
              <a:gd name="T17" fmla="*/ 14520 h 16068"/>
              <a:gd name="T18" fmla="*/ 11170 w 15756"/>
              <a:gd name="T19" fmla="*/ 15175 h 16068"/>
              <a:gd name="T20" fmla="*/ 9951 w 15756"/>
              <a:gd name="T21" fmla="*/ 15641 h 16068"/>
              <a:gd name="T22" fmla="*/ 8725 w 15756"/>
              <a:gd name="T23" fmla="*/ 15912 h 16068"/>
              <a:gd name="T24" fmla="*/ 7497 w 15756"/>
              <a:gd name="T25" fmla="*/ 15989 h 16068"/>
              <a:gd name="T26" fmla="*/ 6270 w 15756"/>
              <a:gd name="T27" fmla="*/ 15865 h 16068"/>
              <a:gd name="T28" fmla="*/ 5050 w 15756"/>
              <a:gd name="T29" fmla="*/ 15539 h 16068"/>
              <a:gd name="T30" fmla="*/ 3842 w 15756"/>
              <a:gd name="T31" fmla="*/ 15007 h 16068"/>
              <a:gd name="T32" fmla="*/ 2649 w 15756"/>
              <a:gd name="T33" fmla="*/ 14265 h 16068"/>
              <a:gd name="T34" fmla="*/ 2450 w 15756"/>
              <a:gd name="T35" fmla="*/ 14829 h 16068"/>
              <a:gd name="T36" fmla="*/ 2374 w 15756"/>
              <a:gd name="T37" fmla="*/ 15238 h 16068"/>
              <a:gd name="T38" fmla="*/ 2200 w 15756"/>
              <a:gd name="T39" fmla="*/ 15581 h 16068"/>
              <a:gd name="T40" fmla="*/ 1942 w 15756"/>
              <a:gd name="T41" fmla="*/ 15842 h 16068"/>
              <a:gd name="T42" fmla="*/ 1620 w 15756"/>
              <a:gd name="T43" fmla="*/ 16009 h 16068"/>
              <a:gd name="T44" fmla="*/ 1252 w 15756"/>
              <a:gd name="T45" fmla="*/ 16068 h 16068"/>
              <a:gd name="T46" fmla="*/ 856 w 15756"/>
              <a:gd name="T47" fmla="*/ 16008 h 16068"/>
              <a:gd name="T48" fmla="*/ 451 w 15756"/>
              <a:gd name="T49" fmla="*/ 15816 h 16068"/>
              <a:gd name="T50" fmla="*/ 175 w 15756"/>
              <a:gd name="T51" fmla="*/ 15467 h 16068"/>
              <a:gd name="T52" fmla="*/ 35 w 15756"/>
              <a:gd name="T53" fmla="*/ 15094 h 16068"/>
              <a:gd name="T54" fmla="*/ 1 w 15756"/>
              <a:gd name="T55" fmla="*/ 14729 h 16068"/>
              <a:gd name="T56" fmla="*/ 66 w 15756"/>
              <a:gd name="T57" fmla="*/ 14388 h 16068"/>
              <a:gd name="T58" fmla="*/ 228 w 15756"/>
              <a:gd name="T59" fmla="*/ 14085 h 16068"/>
              <a:gd name="T60" fmla="*/ 481 w 15756"/>
              <a:gd name="T61" fmla="*/ 13834 h 16068"/>
              <a:gd name="T62" fmla="*/ 820 w 15756"/>
              <a:gd name="T63" fmla="*/ 13651 h 16068"/>
              <a:gd name="T64" fmla="*/ 1242 w 15756"/>
              <a:gd name="T65" fmla="*/ 13548 h 16068"/>
              <a:gd name="T66" fmla="*/ 1687 w 15756"/>
              <a:gd name="T67" fmla="*/ 10896 h 16068"/>
              <a:gd name="T68" fmla="*/ 2594 w 15756"/>
              <a:gd name="T69" fmla="*/ 11657 h 16068"/>
              <a:gd name="T70" fmla="*/ 3570 w 15756"/>
              <a:gd name="T71" fmla="*/ 12297 h 16068"/>
              <a:gd name="T72" fmla="*/ 4603 w 15756"/>
              <a:gd name="T73" fmla="*/ 12795 h 16068"/>
              <a:gd name="T74" fmla="*/ 5684 w 15756"/>
              <a:gd name="T75" fmla="*/ 13133 h 16068"/>
              <a:gd name="T76" fmla="*/ 6802 w 15756"/>
              <a:gd name="T77" fmla="*/ 13290 h 16068"/>
              <a:gd name="T78" fmla="*/ 7947 w 15756"/>
              <a:gd name="T79" fmla="*/ 13248 h 16068"/>
              <a:gd name="T80" fmla="*/ 9108 w 15756"/>
              <a:gd name="T81" fmla="*/ 12988 h 16068"/>
              <a:gd name="T82" fmla="*/ 10277 w 15756"/>
              <a:gd name="T83" fmla="*/ 12489 h 16068"/>
              <a:gd name="T84" fmla="*/ 5331 w 15756"/>
              <a:gd name="T85" fmla="*/ 2506 h 16068"/>
              <a:gd name="T86" fmla="*/ 5685 w 15756"/>
              <a:gd name="T87" fmla="*/ 2576 h 16068"/>
              <a:gd name="T88" fmla="*/ 6027 w 15756"/>
              <a:gd name="T89" fmla="*/ 2611 h 16068"/>
              <a:gd name="T90" fmla="*/ 6359 w 15756"/>
              <a:gd name="T91" fmla="*/ 2608 h 16068"/>
              <a:gd name="T92" fmla="*/ 6676 w 15756"/>
              <a:gd name="T93" fmla="*/ 2565 h 16068"/>
              <a:gd name="T94" fmla="*/ 6981 w 15756"/>
              <a:gd name="T95" fmla="*/ 2479 h 16068"/>
              <a:gd name="T96" fmla="*/ 7272 w 15756"/>
              <a:gd name="T97" fmla="*/ 2350 h 16068"/>
              <a:gd name="T98" fmla="*/ 7549 w 15756"/>
              <a:gd name="T99" fmla="*/ 2174 h 16068"/>
              <a:gd name="T100" fmla="*/ 7811 w 15756"/>
              <a:gd name="T101" fmla="*/ 1951 h 16068"/>
              <a:gd name="T102" fmla="*/ 12510 w 15756"/>
              <a:gd name="T103" fmla="*/ 10286 h 16068"/>
              <a:gd name="T104" fmla="*/ 12943 w 15756"/>
              <a:gd name="T105" fmla="*/ 8938 h 16068"/>
              <a:gd name="T106" fmla="*/ 13043 w 15756"/>
              <a:gd name="T107" fmla="*/ 7449 h 16068"/>
              <a:gd name="T108" fmla="*/ 12826 w 15756"/>
              <a:gd name="T109" fmla="*/ 5893 h 16068"/>
              <a:gd name="T110" fmla="*/ 12305 w 15756"/>
              <a:gd name="T111" fmla="*/ 4349 h 16068"/>
              <a:gd name="T112" fmla="*/ 11495 w 15756"/>
              <a:gd name="T113" fmla="*/ 2896 h 16068"/>
              <a:gd name="T114" fmla="*/ 10412 w 15756"/>
              <a:gd name="T115" fmla="*/ 1611 h 16068"/>
              <a:gd name="T116" fmla="*/ 9070 w 15756"/>
              <a:gd name="T117" fmla="*/ 571 h 16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56" h="16068">
                <a:moveTo>
                  <a:pt x="7903" y="0"/>
                </a:moveTo>
                <a:lnTo>
                  <a:pt x="8535" y="43"/>
                </a:lnTo>
                <a:lnTo>
                  <a:pt x="9143" y="129"/>
                </a:lnTo>
                <a:lnTo>
                  <a:pt x="9730" y="253"/>
                </a:lnTo>
                <a:lnTo>
                  <a:pt x="10291" y="415"/>
                </a:lnTo>
                <a:lnTo>
                  <a:pt x="10827" y="613"/>
                </a:lnTo>
                <a:lnTo>
                  <a:pt x="11339" y="844"/>
                </a:lnTo>
                <a:lnTo>
                  <a:pt x="11826" y="1108"/>
                </a:lnTo>
                <a:lnTo>
                  <a:pt x="12287" y="1400"/>
                </a:lnTo>
                <a:lnTo>
                  <a:pt x="12720" y="1722"/>
                </a:lnTo>
                <a:lnTo>
                  <a:pt x="13128" y="2070"/>
                </a:lnTo>
                <a:lnTo>
                  <a:pt x="13508" y="2441"/>
                </a:lnTo>
                <a:lnTo>
                  <a:pt x="13859" y="2835"/>
                </a:lnTo>
                <a:lnTo>
                  <a:pt x="14183" y="3251"/>
                </a:lnTo>
                <a:lnTo>
                  <a:pt x="14478" y="3684"/>
                </a:lnTo>
                <a:lnTo>
                  <a:pt x="14743" y="4133"/>
                </a:lnTo>
                <a:lnTo>
                  <a:pt x="14979" y="4599"/>
                </a:lnTo>
                <a:lnTo>
                  <a:pt x="15185" y="5077"/>
                </a:lnTo>
                <a:lnTo>
                  <a:pt x="15360" y="5567"/>
                </a:lnTo>
                <a:lnTo>
                  <a:pt x="15503" y="6065"/>
                </a:lnTo>
                <a:lnTo>
                  <a:pt x="15614" y="6570"/>
                </a:lnTo>
                <a:lnTo>
                  <a:pt x="15695" y="7081"/>
                </a:lnTo>
                <a:lnTo>
                  <a:pt x="15741" y="7595"/>
                </a:lnTo>
                <a:lnTo>
                  <a:pt x="15755" y="8111"/>
                </a:lnTo>
                <a:lnTo>
                  <a:pt x="15735" y="8628"/>
                </a:lnTo>
                <a:lnTo>
                  <a:pt x="15681" y="9141"/>
                </a:lnTo>
                <a:lnTo>
                  <a:pt x="15591" y="9651"/>
                </a:lnTo>
                <a:lnTo>
                  <a:pt x="15467" y="10154"/>
                </a:lnTo>
                <a:lnTo>
                  <a:pt x="15307" y="10650"/>
                </a:lnTo>
                <a:lnTo>
                  <a:pt x="15112" y="11136"/>
                </a:lnTo>
                <a:lnTo>
                  <a:pt x="14880" y="11610"/>
                </a:lnTo>
                <a:lnTo>
                  <a:pt x="14610" y="12071"/>
                </a:lnTo>
                <a:lnTo>
                  <a:pt x="14303" y="12517"/>
                </a:lnTo>
                <a:lnTo>
                  <a:pt x="15756" y="13901"/>
                </a:lnTo>
                <a:lnTo>
                  <a:pt x="13807" y="15935"/>
                </a:lnTo>
                <a:lnTo>
                  <a:pt x="12376" y="14520"/>
                </a:lnTo>
                <a:lnTo>
                  <a:pt x="12076" y="14702"/>
                </a:lnTo>
                <a:lnTo>
                  <a:pt x="11775" y="14872"/>
                </a:lnTo>
                <a:lnTo>
                  <a:pt x="11473" y="15030"/>
                </a:lnTo>
                <a:lnTo>
                  <a:pt x="11170" y="15175"/>
                </a:lnTo>
                <a:lnTo>
                  <a:pt x="10866" y="15310"/>
                </a:lnTo>
                <a:lnTo>
                  <a:pt x="10562" y="15432"/>
                </a:lnTo>
                <a:lnTo>
                  <a:pt x="10256" y="15543"/>
                </a:lnTo>
                <a:lnTo>
                  <a:pt x="9951" y="15641"/>
                </a:lnTo>
                <a:lnTo>
                  <a:pt x="9645" y="15727"/>
                </a:lnTo>
                <a:lnTo>
                  <a:pt x="9339" y="15801"/>
                </a:lnTo>
                <a:lnTo>
                  <a:pt x="9032" y="15863"/>
                </a:lnTo>
                <a:lnTo>
                  <a:pt x="8725" y="15912"/>
                </a:lnTo>
                <a:lnTo>
                  <a:pt x="8418" y="15951"/>
                </a:lnTo>
                <a:lnTo>
                  <a:pt x="8111" y="15976"/>
                </a:lnTo>
                <a:lnTo>
                  <a:pt x="7804" y="15988"/>
                </a:lnTo>
                <a:lnTo>
                  <a:pt x="7497" y="15989"/>
                </a:lnTo>
                <a:lnTo>
                  <a:pt x="7190" y="15977"/>
                </a:lnTo>
                <a:lnTo>
                  <a:pt x="6883" y="15952"/>
                </a:lnTo>
                <a:lnTo>
                  <a:pt x="6576" y="15914"/>
                </a:lnTo>
                <a:lnTo>
                  <a:pt x="6270" y="15865"/>
                </a:lnTo>
                <a:lnTo>
                  <a:pt x="5964" y="15802"/>
                </a:lnTo>
                <a:lnTo>
                  <a:pt x="5659" y="15727"/>
                </a:lnTo>
                <a:lnTo>
                  <a:pt x="5354" y="15639"/>
                </a:lnTo>
                <a:lnTo>
                  <a:pt x="5050" y="15539"/>
                </a:lnTo>
                <a:lnTo>
                  <a:pt x="4747" y="15424"/>
                </a:lnTo>
                <a:lnTo>
                  <a:pt x="4445" y="15298"/>
                </a:lnTo>
                <a:lnTo>
                  <a:pt x="4143" y="15159"/>
                </a:lnTo>
                <a:lnTo>
                  <a:pt x="3842" y="15007"/>
                </a:lnTo>
                <a:lnTo>
                  <a:pt x="3543" y="14841"/>
                </a:lnTo>
                <a:lnTo>
                  <a:pt x="3244" y="14662"/>
                </a:lnTo>
                <a:lnTo>
                  <a:pt x="2945" y="14470"/>
                </a:lnTo>
                <a:lnTo>
                  <a:pt x="2649" y="14265"/>
                </a:lnTo>
                <a:lnTo>
                  <a:pt x="2428" y="14483"/>
                </a:lnTo>
                <a:lnTo>
                  <a:pt x="2443" y="14602"/>
                </a:lnTo>
                <a:lnTo>
                  <a:pt x="2450" y="14716"/>
                </a:lnTo>
                <a:lnTo>
                  <a:pt x="2450" y="14829"/>
                </a:lnTo>
                <a:lnTo>
                  <a:pt x="2441" y="14937"/>
                </a:lnTo>
                <a:lnTo>
                  <a:pt x="2426" y="15042"/>
                </a:lnTo>
                <a:lnTo>
                  <a:pt x="2404" y="15142"/>
                </a:lnTo>
                <a:lnTo>
                  <a:pt x="2374" y="15238"/>
                </a:lnTo>
                <a:lnTo>
                  <a:pt x="2340" y="15331"/>
                </a:lnTo>
                <a:lnTo>
                  <a:pt x="2299" y="15419"/>
                </a:lnTo>
                <a:lnTo>
                  <a:pt x="2252" y="15503"/>
                </a:lnTo>
                <a:lnTo>
                  <a:pt x="2200" y="15581"/>
                </a:lnTo>
                <a:lnTo>
                  <a:pt x="2143" y="15654"/>
                </a:lnTo>
                <a:lnTo>
                  <a:pt x="2080" y="15723"/>
                </a:lnTo>
                <a:lnTo>
                  <a:pt x="2013" y="15785"/>
                </a:lnTo>
                <a:lnTo>
                  <a:pt x="1942" y="15842"/>
                </a:lnTo>
                <a:lnTo>
                  <a:pt x="1867" y="15892"/>
                </a:lnTo>
                <a:lnTo>
                  <a:pt x="1788" y="15937"/>
                </a:lnTo>
                <a:lnTo>
                  <a:pt x="1706" y="15977"/>
                </a:lnTo>
                <a:lnTo>
                  <a:pt x="1620" y="16009"/>
                </a:lnTo>
                <a:lnTo>
                  <a:pt x="1531" y="16034"/>
                </a:lnTo>
                <a:lnTo>
                  <a:pt x="1441" y="16052"/>
                </a:lnTo>
                <a:lnTo>
                  <a:pt x="1348" y="16064"/>
                </a:lnTo>
                <a:lnTo>
                  <a:pt x="1252" y="16068"/>
                </a:lnTo>
                <a:lnTo>
                  <a:pt x="1155" y="16065"/>
                </a:lnTo>
                <a:lnTo>
                  <a:pt x="1057" y="16054"/>
                </a:lnTo>
                <a:lnTo>
                  <a:pt x="956" y="16035"/>
                </a:lnTo>
                <a:lnTo>
                  <a:pt x="856" y="16008"/>
                </a:lnTo>
                <a:lnTo>
                  <a:pt x="755" y="15973"/>
                </a:lnTo>
                <a:lnTo>
                  <a:pt x="653" y="15929"/>
                </a:lnTo>
                <a:lnTo>
                  <a:pt x="552" y="15877"/>
                </a:lnTo>
                <a:lnTo>
                  <a:pt x="451" y="15816"/>
                </a:lnTo>
                <a:lnTo>
                  <a:pt x="349" y="15746"/>
                </a:lnTo>
                <a:lnTo>
                  <a:pt x="284" y="15653"/>
                </a:lnTo>
                <a:lnTo>
                  <a:pt x="226" y="15561"/>
                </a:lnTo>
                <a:lnTo>
                  <a:pt x="175" y="15467"/>
                </a:lnTo>
                <a:lnTo>
                  <a:pt x="129" y="15374"/>
                </a:lnTo>
                <a:lnTo>
                  <a:pt x="91" y="15281"/>
                </a:lnTo>
                <a:lnTo>
                  <a:pt x="60" y="15187"/>
                </a:lnTo>
                <a:lnTo>
                  <a:pt x="35" y="15094"/>
                </a:lnTo>
                <a:lnTo>
                  <a:pt x="17" y="15001"/>
                </a:lnTo>
                <a:lnTo>
                  <a:pt x="5" y="14909"/>
                </a:lnTo>
                <a:lnTo>
                  <a:pt x="0" y="14819"/>
                </a:lnTo>
                <a:lnTo>
                  <a:pt x="1" y="14729"/>
                </a:lnTo>
                <a:lnTo>
                  <a:pt x="8" y="14641"/>
                </a:lnTo>
                <a:lnTo>
                  <a:pt x="21" y="14555"/>
                </a:lnTo>
                <a:lnTo>
                  <a:pt x="41" y="14470"/>
                </a:lnTo>
                <a:lnTo>
                  <a:pt x="66" y="14388"/>
                </a:lnTo>
                <a:lnTo>
                  <a:pt x="98" y="14308"/>
                </a:lnTo>
                <a:lnTo>
                  <a:pt x="135" y="14230"/>
                </a:lnTo>
                <a:lnTo>
                  <a:pt x="179" y="14156"/>
                </a:lnTo>
                <a:lnTo>
                  <a:pt x="228" y="14085"/>
                </a:lnTo>
                <a:lnTo>
                  <a:pt x="283" y="14016"/>
                </a:lnTo>
                <a:lnTo>
                  <a:pt x="343" y="13952"/>
                </a:lnTo>
                <a:lnTo>
                  <a:pt x="409" y="13891"/>
                </a:lnTo>
                <a:lnTo>
                  <a:pt x="481" y="13834"/>
                </a:lnTo>
                <a:lnTo>
                  <a:pt x="558" y="13781"/>
                </a:lnTo>
                <a:lnTo>
                  <a:pt x="640" y="13733"/>
                </a:lnTo>
                <a:lnTo>
                  <a:pt x="728" y="13689"/>
                </a:lnTo>
                <a:lnTo>
                  <a:pt x="820" y="13651"/>
                </a:lnTo>
                <a:lnTo>
                  <a:pt x="918" y="13617"/>
                </a:lnTo>
                <a:lnTo>
                  <a:pt x="1021" y="13589"/>
                </a:lnTo>
                <a:lnTo>
                  <a:pt x="1129" y="13565"/>
                </a:lnTo>
                <a:lnTo>
                  <a:pt x="1242" y="13548"/>
                </a:lnTo>
                <a:lnTo>
                  <a:pt x="1360" y="13538"/>
                </a:lnTo>
                <a:lnTo>
                  <a:pt x="1517" y="13402"/>
                </a:lnTo>
                <a:lnTo>
                  <a:pt x="481" y="12137"/>
                </a:lnTo>
                <a:lnTo>
                  <a:pt x="1687" y="10896"/>
                </a:lnTo>
                <a:lnTo>
                  <a:pt x="1907" y="11097"/>
                </a:lnTo>
                <a:lnTo>
                  <a:pt x="2132" y="11291"/>
                </a:lnTo>
                <a:lnTo>
                  <a:pt x="2360" y="11478"/>
                </a:lnTo>
                <a:lnTo>
                  <a:pt x="2594" y="11657"/>
                </a:lnTo>
                <a:lnTo>
                  <a:pt x="2832" y="11829"/>
                </a:lnTo>
                <a:lnTo>
                  <a:pt x="3075" y="11994"/>
                </a:lnTo>
                <a:lnTo>
                  <a:pt x="3321" y="12149"/>
                </a:lnTo>
                <a:lnTo>
                  <a:pt x="3570" y="12297"/>
                </a:lnTo>
                <a:lnTo>
                  <a:pt x="3824" y="12436"/>
                </a:lnTo>
                <a:lnTo>
                  <a:pt x="4081" y="12565"/>
                </a:lnTo>
                <a:lnTo>
                  <a:pt x="4340" y="12685"/>
                </a:lnTo>
                <a:lnTo>
                  <a:pt x="4603" y="12795"/>
                </a:lnTo>
                <a:lnTo>
                  <a:pt x="4869" y="12896"/>
                </a:lnTo>
                <a:lnTo>
                  <a:pt x="5138" y="12985"/>
                </a:lnTo>
                <a:lnTo>
                  <a:pt x="5410" y="13064"/>
                </a:lnTo>
                <a:lnTo>
                  <a:pt x="5684" y="13133"/>
                </a:lnTo>
                <a:lnTo>
                  <a:pt x="5961" y="13190"/>
                </a:lnTo>
                <a:lnTo>
                  <a:pt x="6239" y="13235"/>
                </a:lnTo>
                <a:lnTo>
                  <a:pt x="6520" y="13269"/>
                </a:lnTo>
                <a:lnTo>
                  <a:pt x="6802" y="13290"/>
                </a:lnTo>
                <a:lnTo>
                  <a:pt x="7086" y="13299"/>
                </a:lnTo>
                <a:lnTo>
                  <a:pt x="7372" y="13295"/>
                </a:lnTo>
                <a:lnTo>
                  <a:pt x="7659" y="13279"/>
                </a:lnTo>
                <a:lnTo>
                  <a:pt x="7947" y="13248"/>
                </a:lnTo>
                <a:lnTo>
                  <a:pt x="8236" y="13205"/>
                </a:lnTo>
                <a:lnTo>
                  <a:pt x="8526" y="13147"/>
                </a:lnTo>
                <a:lnTo>
                  <a:pt x="8817" y="13074"/>
                </a:lnTo>
                <a:lnTo>
                  <a:pt x="9108" y="12988"/>
                </a:lnTo>
                <a:lnTo>
                  <a:pt x="9400" y="12887"/>
                </a:lnTo>
                <a:lnTo>
                  <a:pt x="9692" y="12769"/>
                </a:lnTo>
                <a:lnTo>
                  <a:pt x="9984" y="12637"/>
                </a:lnTo>
                <a:lnTo>
                  <a:pt x="10277" y="12489"/>
                </a:lnTo>
                <a:lnTo>
                  <a:pt x="5111" y="7485"/>
                </a:lnTo>
                <a:lnTo>
                  <a:pt x="3687" y="8967"/>
                </a:lnTo>
                <a:lnTo>
                  <a:pt x="1395" y="6670"/>
                </a:lnTo>
                <a:lnTo>
                  <a:pt x="5331" y="2506"/>
                </a:lnTo>
                <a:lnTo>
                  <a:pt x="5420" y="2527"/>
                </a:lnTo>
                <a:lnTo>
                  <a:pt x="5510" y="2545"/>
                </a:lnTo>
                <a:lnTo>
                  <a:pt x="5598" y="2562"/>
                </a:lnTo>
                <a:lnTo>
                  <a:pt x="5685" y="2576"/>
                </a:lnTo>
                <a:lnTo>
                  <a:pt x="5772" y="2589"/>
                </a:lnTo>
                <a:lnTo>
                  <a:pt x="5858" y="2598"/>
                </a:lnTo>
                <a:lnTo>
                  <a:pt x="5943" y="2606"/>
                </a:lnTo>
                <a:lnTo>
                  <a:pt x="6027" y="2611"/>
                </a:lnTo>
                <a:lnTo>
                  <a:pt x="6112" y="2614"/>
                </a:lnTo>
                <a:lnTo>
                  <a:pt x="6194" y="2614"/>
                </a:lnTo>
                <a:lnTo>
                  <a:pt x="6276" y="2612"/>
                </a:lnTo>
                <a:lnTo>
                  <a:pt x="6359" y="2608"/>
                </a:lnTo>
                <a:lnTo>
                  <a:pt x="6439" y="2601"/>
                </a:lnTo>
                <a:lnTo>
                  <a:pt x="6519" y="2591"/>
                </a:lnTo>
                <a:lnTo>
                  <a:pt x="6597" y="2579"/>
                </a:lnTo>
                <a:lnTo>
                  <a:pt x="6676" y="2565"/>
                </a:lnTo>
                <a:lnTo>
                  <a:pt x="6754" y="2547"/>
                </a:lnTo>
                <a:lnTo>
                  <a:pt x="6830" y="2527"/>
                </a:lnTo>
                <a:lnTo>
                  <a:pt x="6907" y="2505"/>
                </a:lnTo>
                <a:lnTo>
                  <a:pt x="6981" y="2479"/>
                </a:lnTo>
                <a:lnTo>
                  <a:pt x="7055" y="2451"/>
                </a:lnTo>
                <a:lnTo>
                  <a:pt x="7128" y="2420"/>
                </a:lnTo>
                <a:lnTo>
                  <a:pt x="7201" y="2386"/>
                </a:lnTo>
                <a:lnTo>
                  <a:pt x="7272" y="2350"/>
                </a:lnTo>
                <a:lnTo>
                  <a:pt x="7343" y="2310"/>
                </a:lnTo>
                <a:lnTo>
                  <a:pt x="7412" y="2268"/>
                </a:lnTo>
                <a:lnTo>
                  <a:pt x="7482" y="2222"/>
                </a:lnTo>
                <a:lnTo>
                  <a:pt x="7549" y="2174"/>
                </a:lnTo>
                <a:lnTo>
                  <a:pt x="7616" y="2123"/>
                </a:lnTo>
                <a:lnTo>
                  <a:pt x="7682" y="2069"/>
                </a:lnTo>
                <a:lnTo>
                  <a:pt x="7747" y="2012"/>
                </a:lnTo>
                <a:lnTo>
                  <a:pt x="7811" y="1951"/>
                </a:lnTo>
                <a:lnTo>
                  <a:pt x="9056" y="3228"/>
                </a:lnTo>
                <a:lnTo>
                  <a:pt x="7078" y="5349"/>
                </a:lnTo>
                <a:lnTo>
                  <a:pt x="12349" y="10590"/>
                </a:lnTo>
                <a:lnTo>
                  <a:pt x="12510" y="10286"/>
                </a:lnTo>
                <a:lnTo>
                  <a:pt x="12651" y="9966"/>
                </a:lnTo>
                <a:lnTo>
                  <a:pt x="12769" y="9635"/>
                </a:lnTo>
                <a:lnTo>
                  <a:pt x="12867" y="9291"/>
                </a:lnTo>
                <a:lnTo>
                  <a:pt x="12943" y="8938"/>
                </a:lnTo>
                <a:lnTo>
                  <a:pt x="12999" y="8576"/>
                </a:lnTo>
                <a:lnTo>
                  <a:pt x="13034" y="8207"/>
                </a:lnTo>
                <a:lnTo>
                  <a:pt x="13049" y="7830"/>
                </a:lnTo>
                <a:lnTo>
                  <a:pt x="13043" y="7449"/>
                </a:lnTo>
                <a:lnTo>
                  <a:pt x="13018" y="7063"/>
                </a:lnTo>
                <a:lnTo>
                  <a:pt x="12973" y="6674"/>
                </a:lnTo>
                <a:lnTo>
                  <a:pt x="12909" y="6284"/>
                </a:lnTo>
                <a:lnTo>
                  <a:pt x="12826" y="5893"/>
                </a:lnTo>
                <a:lnTo>
                  <a:pt x="12723" y="5503"/>
                </a:lnTo>
                <a:lnTo>
                  <a:pt x="12602" y="5115"/>
                </a:lnTo>
                <a:lnTo>
                  <a:pt x="12462" y="4730"/>
                </a:lnTo>
                <a:lnTo>
                  <a:pt x="12305" y="4349"/>
                </a:lnTo>
                <a:lnTo>
                  <a:pt x="12128" y="3975"/>
                </a:lnTo>
                <a:lnTo>
                  <a:pt x="11934" y="3607"/>
                </a:lnTo>
                <a:lnTo>
                  <a:pt x="11724" y="3247"/>
                </a:lnTo>
                <a:lnTo>
                  <a:pt x="11495" y="2896"/>
                </a:lnTo>
                <a:lnTo>
                  <a:pt x="11249" y="2557"/>
                </a:lnTo>
                <a:lnTo>
                  <a:pt x="10986" y="2228"/>
                </a:lnTo>
                <a:lnTo>
                  <a:pt x="10707" y="1912"/>
                </a:lnTo>
                <a:lnTo>
                  <a:pt x="10412" y="1611"/>
                </a:lnTo>
                <a:lnTo>
                  <a:pt x="10100" y="1326"/>
                </a:lnTo>
                <a:lnTo>
                  <a:pt x="9773" y="1055"/>
                </a:lnTo>
                <a:lnTo>
                  <a:pt x="9430" y="804"/>
                </a:lnTo>
                <a:lnTo>
                  <a:pt x="9070" y="571"/>
                </a:lnTo>
                <a:lnTo>
                  <a:pt x="8696" y="360"/>
                </a:lnTo>
                <a:lnTo>
                  <a:pt x="8308" y="169"/>
                </a:lnTo>
                <a:lnTo>
                  <a:pt x="7903" y="0"/>
                </a:lnTo>
                <a:close/>
              </a:path>
            </a:pathLst>
          </a:custGeom>
          <a:solidFill>
            <a:srgbClr val="AE0E16"/>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Freeform 5"/>
          <p:cNvSpPr>
            <a:spLocks/>
          </p:cNvSpPr>
          <p:nvPr/>
        </p:nvSpPr>
        <p:spPr bwMode="auto">
          <a:xfrm>
            <a:off x="1154858" y="1810658"/>
            <a:ext cx="432048" cy="432048"/>
          </a:xfrm>
          <a:custGeom>
            <a:avLst/>
            <a:gdLst>
              <a:gd name="T0" fmla="*/ 9730 w 15756"/>
              <a:gd name="T1" fmla="*/ 253 h 16068"/>
              <a:gd name="T2" fmla="*/ 11826 w 15756"/>
              <a:gd name="T3" fmla="*/ 1108 h 16068"/>
              <a:gd name="T4" fmla="*/ 13508 w 15756"/>
              <a:gd name="T5" fmla="*/ 2441 h 16068"/>
              <a:gd name="T6" fmla="*/ 14743 w 15756"/>
              <a:gd name="T7" fmla="*/ 4133 h 16068"/>
              <a:gd name="T8" fmla="*/ 15503 w 15756"/>
              <a:gd name="T9" fmla="*/ 6065 h 16068"/>
              <a:gd name="T10" fmla="*/ 15755 w 15756"/>
              <a:gd name="T11" fmla="*/ 8111 h 16068"/>
              <a:gd name="T12" fmla="*/ 15467 w 15756"/>
              <a:gd name="T13" fmla="*/ 10154 h 16068"/>
              <a:gd name="T14" fmla="*/ 14610 w 15756"/>
              <a:gd name="T15" fmla="*/ 12071 h 16068"/>
              <a:gd name="T16" fmla="*/ 12376 w 15756"/>
              <a:gd name="T17" fmla="*/ 14520 h 16068"/>
              <a:gd name="T18" fmla="*/ 11170 w 15756"/>
              <a:gd name="T19" fmla="*/ 15175 h 16068"/>
              <a:gd name="T20" fmla="*/ 9951 w 15756"/>
              <a:gd name="T21" fmla="*/ 15641 h 16068"/>
              <a:gd name="T22" fmla="*/ 8725 w 15756"/>
              <a:gd name="T23" fmla="*/ 15912 h 16068"/>
              <a:gd name="T24" fmla="*/ 7497 w 15756"/>
              <a:gd name="T25" fmla="*/ 15989 h 16068"/>
              <a:gd name="T26" fmla="*/ 6270 w 15756"/>
              <a:gd name="T27" fmla="*/ 15865 h 16068"/>
              <a:gd name="T28" fmla="*/ 5050 w 15756"/>
              <a:gd name="T29" fmla="*/ 15539 h 16068"/>
              <a:gd name="T30" fmla="*/ 3842 w 15756"/>
              <a:gd name="T31" fmla="*/ 15007 h 16068"/>
              <a:gd name="T32" fmla="*/ 2649 w 15756"/>
              <a:gd name="T33" fmla="*/ 14265 h 16068"/>
              <a:gd name="T34" fmla="*/ 2450 w 15756"/>
              <a:gd name="T35" fmla="*/ 14829 h 16068"/>
              <a:gd name="T36" fmla="*/ 2374 w 15756"/>
              <a:gd name="T37" fmla="*/ 15238 h 16068"/>
              <a:gd name="T38" fmla="*/ 2200 w 15756"/>
              <a:gd name="T39" fmla="*/ 15581 h 16068"/>
              <a:gd name="T40" fmla="*/ 1942 w 15756"/>
              <a:gd name="T41" fmla="*/ 15842 h 16068"/>
              <a:gd name="T42" fmla="*/ 1620 w 15756"/>
              <a:gd name="T43" fmla="*/ 16009 h 16068"/>
              <a:gd name="T44" fmla="*/ 1252 w 15756"/>
              <a:gd name="T45" fmla="*/ 16068 h 16068"/>
              <a:gd name="T46" fmla="*/ 856 w 15756"/>
              <a:gd name="T47" fmla="*/ 16008 h 16068"/>
              <a:gd name="T48" fmla="*/ 451 w 15756"/>
              <a:gd name="T49" fmla="*/ 15816 h 16068"/>
              <a:gd name="T50" fmla="*/ 175 w 15756"/>
              <a:gd name="T51" fmla="*/ 15467 h 16068"/>
              <a:gd name="T52" fmla="*/ 35 w 15756"/>
              <a:gd name="T53" fmla="*/ 15094 h 16068"/>
              <a:gd name="T54" fmla="*/ 1 w 15756"/>
              <a:gd name="T55" fmla="*/ 14729 h 16068"/>
              <a:gd name="T56" fmla="*/ 66 w 15756"/>
              <a:gd name="T57" fmla="*/ 14388 h 16068"/>
              <a:gd name="T58" fmla="*/ 228 w 15756"/>
              <a:gd name="T59" fmla="*/ 14085 h 16068"/>
              <a:gd name="T60" fmla="*/ 481 w 15756"/>
              <a:gd name="T61" fmla="*/ 13834 h 16068"/>
              <a:gd name="T62" fmla="*/ 820 w 15756"/>
              <a:gd name="T63" fmla="*/ 13651 h 16068"/>
              <a:gd name="T64" fmla="*/ 1242 w 15756"/>
              <a:gd name="T65" fmla="*/ 13548 h 16068"/>
              <a:gd name="T66" fmla="*/ 1687 w 15756"/>
              <a:gd name="T67" fmla="*/ 10896 h 16068"/>
              <a:gd name="T68" fmla="*/ 2594 w 15756"/>
              <a:gd name="T69" fmla="*/ 11657 h 16068"/>
              <a:gd name="T70" fmla="*/ 3570 w 15756"/>
              <a:gd name="T71" fmla="*/ 12297 h 16068"/>
              <a:gd name="T72" fmla="*/ 4603 w 15756"/>
              <a:gd name="T73" fmla="*/ 12795 h 16068"/>
              <a:gd name="T74" fmla="*/ 5684 w 15756"/>
              <a:gd name="T75" fmla="*/ 13133 h 16068"/>
              <a:gd name="T76" fmla="*/ 6802 w 15756"/>
              <a:gd name="T77" fmla="*/ 13290 h 16068"/>
              <a:gd name="T78" fmla="*/ 7947 w 15756"/>
              <a:gd name="T79" fmla="*/ 13248 h 16068"/>
              <a:gd name="T80" fmla="*/ 9108 w 15756"/>
              <a:gd name="T81" fmla="*/ 12988 h 16068"/>
              <a:gd name="T82" fmla="*/ 10277 w 15756"/>
              <a:gd name="T83" fmla="*/ 12489 h 16068"/>
              <a:gd name="T84" fmla="*/ 5331 w 15756"/>
              <a:gd name="T85" fmla="*/ 2506 h 16068"/>
              <a:gd name="T86" fmla="*/ 5685 w 15756"/>
              <a:gd name="T87" fmla="*/ 2576 h 16068"/>
              <a:gd name="T88" fmla="*/ 6027 w 15756"/>
              <a:gd name="T89" fmla="*/ 2611 h 16068"/>
              <a:gd name="T90" fmla="*/ 6359 w 15756"/>
              <a:gd name="T91" fmla="*/ 2608 h 16068"/>
              <a:gd name="T92" fmla="*/ 6676 w 15756"/>
              <a:gd name="T93" fmla="*/ 2565 h 16068"/>
              <a:gd name="T94" fmla="*/ 6981 w 15756"/>
              <a:gd name="T95" fmla="*/ 2479 h 16068"/>
              <a:gd name="T96" fmla="*/ 7272 w 15756"/>
              <a:gd name="T97" fmla="*/ 2350 h 16068"/>
              <a:gd name="T98" fmla="*/ 7549 w 15756"/>
              <a:gd name="T99" fmla="*/ 2174 h 16068"/>
              <a:gd name="T100" fmla="*/ 7811 w 15756"/>
              <a:gd name="T101" fmla="*/ 1951 h 16068"/>
              <a:gd name="T102" fmla="*/ 12510 w 15756"/>
              <a:gd name="T103" fmla="*/ 10286 h 16068"/>
              <a:gd name="T104" fmla="*/ 12943 w 15756"/>
              <a:gd name="T105" fmla="*/ 8938 h 16068"/>
              <a:gd name="T106" fmla="*/ 13043 w 15756"/>
              <a:gd name="T107" fmla="*/ 7449 h 16068"/>
              <a:gd name="T108" fmla="*/ 12826 w 15756"/>
              <a:gd name="T109" fmla="*/ 5893 h 16068"/>
              <a:gd name="T110" fmla="*/ 12305 w 15756"/>
              <a:gd name="T111" fmla="*/ 4349 h 16068"/>
              <a:gd name="T112" fmla="*/ 11495 w 15756"/>
              <a:gd name="T113" fmla="*/ 2896 h 16068"/>
              <a:gd name="T114" fmla="*/ 10412 w 15756"/>
              <a:gd name="T115" fmla="*/ 1611 h 16068"/>
              <a:gd name="T116" fmla="*/ 9070 w 15756"/>
              <a:gd name="T117" fmla="*/ 571 h 16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56" h="16068">
                <a:moveTo>
                  <a:pt x="7903" y="0"/>
                </a:moveTo>
                <a:lnTo>
                  <a:pt x="8535" y="43"/>
                </a:lnTo>
                <a:lnTo>
                  <a:pt x="9143" y="129"/>
                </a:lnTo>
                <a:lnTo>
                  <a:pt x="9730" y="253"/>
                </a:lnTo>
                <a:lnTo>
                  <a:pt x="10291" y="415"/>
                </a:lnTo>
                <a:lnTo>
                  <a:pt x="10827" y="613"/>
                </a:lnTo>
                <a:lnTo>
                  <a:pt x="11339" y="844"/>
                </a:lnTo>
                <a:lnTo>
                  <a:pt x="11826" y="1108"/>
                </a:lnTo>
                <a:lnTo>
                  <a:pt x="12287" y="1400"/>
                </a:lnTo>
                <a:lnTo>
                  <a:pt x="12720" y="1722"/>
                </a:lnTo>
                <a:lnTo>
                  <a:pt x="13128" y="2070"/>
                </a:lnTo>
                <a:lnTo>
                  <a:pt x="13508" y="2441"/>
                </a:lnTo>
                <a:lnTo>
                  <a:pt x="13859" y="2835"/>
                </a:lnTo>
                <a:lnTo>
                  <a:pt x="14183" y="3251"/>
                </a:lnTo>
                <a:lnTo>
                  <a:pt x="14478" y="3684"/>
                </a:lnTo>
                <a:lnTo>
                  <a:pt x="14743" y="4133"/>
                </a:lnTo>
                <a:lnTo>
                  <a:pt x="14979" y="4599"/>
                </a:lnTo>
                <a:lnTo>
                  <a:pt x="15185" y="5077"/>
                </a:lnTo>
                <a:lnTo>
                  <a:pt x="15360" y="5567"/>
                </a:lnTo>
                <a:lnTo>
                  <a:pt x="15503" y="6065"/>
                </a:lnTo>
                <a:lnTo>
                  <a:pt x="15614" y="6570"/>
                </a:lnTo>
                <a:lnTo>
                  <a:pt x="15695" y="7081"/>
                </a:lnTo>
                <a:lnTo>
                  <a:pt x="15741" y="7595"/>
                </a:lnTo>
                <a:lnTo>
                  <a:pt x="15755" y="8111"/>
                </a:lnTo>
                <a:lnTo>
                  <a:pt x="15735" y="8628"/>
                </a:lnTo>
                <a:lnTo>
                  <a:pt x="15681" y="9141"/>
                </a:lnTo>
                <a:lnTo>
                  <a:pt x="15591" y="9651"/>
                </a:lnTo>
                <a:lnTo>
                  <a:pt x="15467" y="10154"/>
                </a:lnTo>
                <a:lnTo>
                  <a:pt x="15307" y="10650"/>
                </a:lnTo>
                <a:lnTo>
                  <a:pt x="15112" y="11136"/>
                </a:lnTo>
                <a:lnTo>
                  <a:pt x="14880" y="11610"/>
                </a:lnTo>
                <a:lnTo>
                  <a:pt x="14610" y="12071"/>
                </a:lnTo>
                <a:lnTo>
                  <a:pt x="14303" y="12517"/>
                </a:lnTo>
                <a:lnTo>
                  <a:pt x="15756" y="13901"/>
                </a:lnTo>
                <a:lnTo>
                  <a:pt x="13807" y="15935"/>
                </a:lnTo>
                <a:lnTo>
                  <a:pt x="12376" y="14520"/>
                </a:lnTo>
                <a:lnTo>
                  <a:pt x="12076" y="14702"/>
                </a:lnTo>
                <a:lnTo>
                  <a:pt x="11775" y="14872"/>
                </a:lnTo>
                <a:lnTo>
                  <a:pt x="11473" y="15030"/>
                </a:lnTo>
                <a:lnTo>
                  <a:pt x="11170" y="15175"/>
                </a:lnTo>
                <a:lnTo>
                  <a:pt x="10866" y="15310"/>
                </a:lnTo>
                <a:lnTo>
                  <a:pt x="10562" y="15432"/>
                </a:lnTo>
                <a:lnTo>
                  <a:pt x="10256" y="15543"/>
                </a:lnTo>
                <a:lnTo>
                  <a:pt x="9951" y="15641"/>
                </a:lnTo>
                <a:lnTo>
                  <a:pt x="9645" y="15727"/>
                </a:lnTo>
                <a:lnTo>
                  <a:pt x="9339" y="15801"/>
                </a:lnTo>
                <a:lnTo>
                  <a:pt x="9032" y="15863"/>
                </a:lnTo>
                <a:lnTo>
                  <a:pt x="8725" y="15912"/>
                </a:lnTo>
                <a:lnTo>
                  <a:pt x="8418" y="15951"/>
                </a:lnTo>
                <a:lnTo>
                  <a:pt x="8111" y="15976"/>
                </a:lnTo>
                <a:lnTo>
                  <a:pt x="7804" y="15988"/>
                </a:lnTo>
                <a:lnTo>
                  <a:pt x="7497" y="15989"/>
                </a:lnTo>
                <a:lnTo>
                  <a:pt x="7190" y="15977"/>
                </a:lnTo>
                <a:lnTo>
                  <a:pt x="6883" y="15952"/>
                </a:lnTo>
                <a:lnTo>
                  <a:pt x="6576" y="15914"/>
                </a:lnTo>
                <a:lnTo>
                  <a:pt x="6270" y="15865"/>
                </a:lnTo>
                <a:lnTo>
                  <a:pt x="5964" y="15802"/>
                </a:lnTo>
                <a:lnTo>
                  <a:pt x="5659" y="15727"/>
                </a:lnTo>
                <a:lnTo>
                  <a:pt x="5354" y="15639"/>
                </a:lnTo>
                <a:lnTo>
                  <a:pt x="5050" y="15539"/>
                </a:lnTo>
                <a:lnTo>
                  <a:pt x="4747" y="15424"/>
                </a:lnTo>
                <a:lnTo>
                  <a:pt x="4445" y="15298"/>
                </a:lnTo>
                <a:lnTo>
                  <a:pt x="4143" y="15159"/>
                </a:lnTo>
                <a:lnTo>
                  <a:pt x="3842" y="15007"/>
                </a:lnTo>
                <a:lnTo>
                  <a:pt x="3543" y="14841"/>
                </a:lnTo>
                <a:lnTo>
                  <a:pt x="3244" y="14662"/>
                </a:lnTo>
                <a:lnTo>
                  <a:pt x="2945" y="14470"/>
                </a:lnTo>
                <a:lnTo>
                  <a:pt x="2649" y="14265"/>
                </a:lnTo>
                <a:lnTo>
                  <a:pt x="2428" y="14483"/>
                </a:lnTo>
                <a:lnTo>
                  <a:pt x="2443" y="14602"/>
                </a:lnTo>
                <a:lnTo>
                  <a:pt x="2450" y="14716"/>
                </a:lnTo>
                <a:lnTo>
                  <a:pt x="2450" y="14829"/>
                </a:lnTo>
                <a:lnTo>
                  <a:pt x="2441" y="14937"/>
                </a:lnTo>
                <a:lnTo>
                  <a:pt x="2426" y="15042"/>
                </a:lnTo>
                <a:lnTo>
                  <a:pt x="2404" y="15142"/>
                </a:lnTo>
                <a:lnTo>
                  <a:pt x="2374" y="15238"/>
                </a:lnTo>
                <a:lnTo>
                  <a:pt x="2340" y="15331"/>
                </a:lnTo>
                <a:lnTo>
                  <a:pt x="2299" y="15419"/>
                </a:lnTo>
                <a:lnTo>
                  <a:pt x="2252" y="15503"/>
                </a:lnTo>
                <a:lnTo>
                  <a:pt x="2200" y="15581"/>
                </a:lnTo>
                <a:lnTo>
                  <a:pt x="2143" y="15654"/>
                </a:lnTo>
                <a:lnTo>
                  <a:pt x="2080" y="15723"/>
                </a:lnTo>
                <a:lnTo>
                  <a:pt x="2013" y="15785"/>
                </a:lnTo>
                <a:lnTo>
                  <a:pt x="1942" y="15842"/>
                </a:lnTo>
                <a:lnTo>
                  <a:pt x="1867" y="15892"/>
                </a:lnTo>
                <a:lnTo>
                  <a:pt x="1788" y="15937"/>
                </a:lnTo>
                <a:lnTo>
                  <a:pt x="1706" y="15977"/>
                </a:lnTo>
                <a:lnTo>
                  <a:pt x="1620" y="16009"/>
                </a:lnTo>
                <a:lnTo>
                  <a:pt x="1531" y="16034"/>
                </a:lnTo>
                <a:lnTo>
                  <a:pt x="1441" y="16052"/>
                </a:lnTo>
                <a:lnTo>
                  <a:pt x="1348" y="16064"/>
                </a:lnTo>
                <a:lnTo>
                  <a:pt x="1252" y="16068"/>
                </a:lnTo>
                <a:lnTo>
                  <a:pt x="1155" y="16065"/>
                </a:lnTo>
                <a:lnTo>
                  <a:pt x="1057" y="16054"/>
                </a:lnTo>
                <a:lnTo>
                  <a:pt x="956" y="16035"/>
                </a:lnTo>
                <a:lnTo>
                  <a:pt x="856" y="16008"/>
                </a:lnTo>
                <a:lnTo>
                  <a:pt x="755" y="15973"/>
                </a:lnTo>
                <a:lnTo>
                  <a:pt x="653" y="15929"/>
                </a:lnTo>
                <a:lnTo>
                  <a:pt x="552" y="15877"/>
                </a:lnTo>
                <a:lnTo>
                  <a:pt x="451" y="15816"/>
                </a:lnTo>
                <a:lnTo>
                  <a:pt x="349" y="15746"/>
                </a:lnTo>
                <a:lnTo>
                  <a:pt x="284" y="15653"/>
                </a:lnTo>
                <a:lnTo>
                  <a:pt x="226" y="15561"/>
                </a:lnTo>
                <a:lnTo>
                  <a:pt x="175" y="15467"/>
                </a:lnTo>
                <a:lnTo>
                  <a:pt x="129" y="15374"/>
                </a:lnTo>
                <a:lnTo>
                  <a:pt x="91" y="15281"/>
                </a:lnTo>
                <a:lnTo>
                  <a:pt x="60" y="15187"/>
                </a:lnTo>
                <a:lnTo>
                  <a:pt x="35" y="15094"/>
                </a:lnTo>
                <a:lnTo>
                  <a:pt x="17" y="15001"/>
                </a:lnTo>
                <a:lnTo>
                  <a:pt x="5" y="14909"/>
                </a:lnTo>
                <a:lnTo>
                  <a:pt x="0" y="14819"/>
                </a:lnTo>
                <a:lnTo>
                  <a:pt x="1" y="14729"/>
                </a:lnTo>
                <a:lnTo>
                  <a:pt x="8" y="14641"/>
                </a:lnTo>
                <a:lnTo>
                  <a:pt x="21" y="14555"/>
                </a:lnTo>
                <a:lnTo>
                  <a:pt x="41" y="14470"/>
                </a:lnTo>
                <a:lnTo>
                  <a:pt x="66" y="14388"/>
                </a:lnTo>
                <a:lnTo>
                  <a:pt x="98" y="14308"/>
                </a:lnTo>
                <a:lnTo>
                  <a:pt x="135" y="14230"/>
                </a:lnTo>
                <a:lnTo>
                  <a:pt x="179" y="14156"/>
                </a:lnTo>
                <a:lnTo>
                  <a:pt x="228" y="14085"/>
                </a:lnTo>
                <a:lnTo>
                  <a:pt x="283" y="14016"/>
                </a:lnTo>
                <a:lnTo>
                  <a:pt x="343" y="13952"/>
                </a:lnTo>
                <a:lnTo>
                  <a:pt x="409" y="13891"/>
                </a:lnTo>
                <a:lnTo>
                  <a:pt x="481" y="13834"/>
                </a:lnTo>
                <a:lnTo>
                  <a:pt x="558" y="13781"/>
                </a:lnTo>
                <a:lnTo>
                  <a:pt x="640" y="13733"/>
                </a:lnTo>
                <a:lnTo>
                  <a:pt x="728" y="13689"/>
                </a:lnTo>
                <a:lnTo>
                  <a:pt x="820" y="13651"/>
                </a:lnTo>
                <a:lnTo>
                  <a:pt x="918" y="13617"/>
                </a:lnTo>
                <a:lnTo>
                  <a:pt x="1021" y="13589"/>
                </a:lnTo>
                <a:lnTo>
                  <a:pt x="1129" y="13565"/>
                </a:lnTo>
                <a:lnTo>
                  <a:pt x="1242" y="13548"/>
                </a:lnTo>
                <a:lnTo>
                  <a:pt x="1360" y="13538"/>
                </a:lnTo>
                <a:lnTo>
                  <a:pt x="1517" y="13402"/>
                </a:lnTo>
                <a:lnTo>
                  <a:pt x="481" y="12137"/>
                </a:lnTo>
                <a:lnTo>
                  <a:pt x="1687" y="10896"/>
                </a:lnTo>
                <a:lnTo>
                  <a:pt x="1907" y="11097"/>
                </a:lnTo>
                <a:lnTo>
                  <a:pt x="2132" y="11291"/>
                </a:lnTo>
                <a:lnTo>
                  <a:pt x="2360" y="11478"/>
                </a:lnTo>
                <a:lnTo>
                  <a:pt x="2594" y="11657"/>
                </a:lnTo>
                <a:lnTo>
                  <a:pt x="2832" y="11829"/>
                </a:lnTo>
                <a:lnTo>
                  <a:pt x="3075" y="11994"/>
                </a:lnTo>
                <a:lnTo>
                  <a:pt x="3321" y="12149"/>
                </a:lnTo>
                <a:lnTo>
                  <a:pt x="3570" y="12297"/>
                </a:lnTo>
                <a:lnTo>
                  <a:pt x="3824" y="12436"/>
                </a:lnTo>
                <a:lnTo>
                  <a:pt x="4081" y="12565"/>
                </a:lnTo>
                <a:lnTo>
                  <a:pt x="4340" y="12685"/>
                </a:lnTo>
                <a:lnTo>
                  <a:pt x="4603" y="12795"/>
                </a:lnTo>
                <a:lnTo>
                  <a:pt x="4869" y="12896"/>
                </a:lnTo>
                <a:lnTo>
                  <a:pt x="5138" y="12985"/>
                </a:lnTo>
                <a:lnTo>
                  <a:pt x="5410" y="13064"/>
                </a:lnTo>
                <a:lnTo>
                  <a:pt x="5684" y="13133"/>
                </a:lnTo>
                <a:lnTo>
                  <a:pt x="5961" y="13190"/>
                </a:lnTo>
                <a:lnTo>
                  <a:pt x="6239" y="13235"/>
                </a:lnTo>
                <a:lnTo>
                  <a:pt x="6520" y="13269"/>
                </a:lnTo>
                <a:lnTo>
                  <a:pt x="6802" y="13290"/>
                </a:lnTo>
                <a:lnTo>
                  <a:pt x="7086" y="13299"/>
                </a:lnTo>
                <a:lnTo>
                  <a:pt x="7372" y="13295"/>
                </a:lnTo>
                <a:lnTo>
                  <a:pt x="7659" y="13279"/>
                </a:lnTo>
                <a:lnTo>
                  <a:pt x="7947" y="13248"/>
                </a:lnTo>
                <a:lnTo>
                  <a:pt x="8236" y="13205"/>
                </a:lnTo>
                <a:lnTo>
                  <a:pt x="8526" y="13147"/>
                </a:lnTo>
                <a:lnTo>
                  <a:pt x="8817" y="13074"/>
                </a:lnTo>
                <a:lnTo>
                  <a:pt x="9108" y="12988"/>
                </a:lnTo>
                <a:lnTo>
                  <a:pt x="9400" y="12887"/>
                </a:lnTo>
                <a:lnTo>
                  <a:pt x="9692" y="12769"/>
                </a:lnTo>
                <a:lnTo>
                  <a:pt x="9984" y="12637"/>
                </a:lnTo>
                <a:lnTo>
                  <a:pt x="10277" y="12489"/>
                </a:lnTo>
                <a:lnTo>
                  <a:pt x="5111" y="7485"/>
                </a:lnTo>
                <a:lnTo>
                  <a:pt x="3687" y="8967"/>
                </a:lnTo>
                <a:lnTo>
                  <a:pt x="1395" y="6670"/>
                </a:lnTo>
                <a:lnTo>
                  <a:pt x="5331" y="2506"/>
                </a:lnTo>
                <a:lnTo>
                  <a:pt x="5420" y="2527"/>
                </a:lnTo>
                <a:lnTo>
                  <a:pt x="5510" y="2545"/>
                </a:lnTo>
                <a:lnTo>
                  <a:pt x="5598" y="2562"/>
                </a:lnTo>
                <a:lnTo>
                  <a:pt x="5685" y="2576"/>
                </a:lnTo>
                <a:lnTo>
                  <a:pt x="5772" y="2589"/>
                </a:lnTo>
                <a:lnTo>
                  <a:pt x="5858" y="2598"/>
                </a:lnTo>
                <a:lnTo>
                  <a:pt x="5943" y="2606"/>
                </a:lnTo>
                <a:lnTo>
                  <a:pt x="6027" y="2611"/>
                </a:lnTo>
                <a:lnTo>
                  <a:pt x="6112" y="2614"/>
                </a:lnTo>
                <a:lnTo>
                  <a:pt x="6194" y="2614"/>
                </a:lnTo>
                <a:lnTo>
                  <a:pt x="6276" y="2612"/>
                </a:lnTo>
                <a:lnTo>
                  <a:pt x="6359" y="2608"/>
                </a:lnTo>
                <a:lnTo>
                  <a:pt x="6439" y="2601"/>
                </a:lnTo>
                <a:lnTo>
                  <a:pt x="6519" y="2591"/>
                </a:lnTo>
                <a:lnTo>
                  <a:pt x="6597" y="2579"/>
                </a:lnTo>
                <a:lnTo>
                  <a:pt x="6676" y="2565"/>
                </a:lnTo>
                <a:lnTo>
                  <a:pt x="6754" y="2547"/>
                </a:lnTo>
                <a:lnTo>
                  <a:pt x="6830" y="2527"/>
                </a:lnTo>
                <a:lnTo>
                  <a:pt x="6907" y="2505"/>
                </a:lnTo>
                <a:lnTo>
                  <a:pt x="6981" y="2479"/>
                </a:lnTo>
                <a:lnTo>
                  <a:pt x="7055" y="2451"/>
                </a:lnTo>
                <a:lnTo>
                  <a:pt x="7128" y="2420"/>
                </a:lnTo>
                <a:lnTo>
                  <a:pt x="7201" y="2386"/>
                </a:lnTo>
                <a:lnTo>
                  <a:pt x="7272" y="2350"/>
                </a:lnTo>
                <a:lnTo>
                  <a:pt x="7343" y="2310"/>
                </a:lnTo>
                <a:lnTo>
                  <a:pt x="7412" y="2268"/>
                </a:lnTo>
                <a:lnTo>
                  <a:pt x="7482" y="2222"/>
                </a:lnTo>
                <a:lnTo>
                  <a:pt x="7549" y="2174"/>
                </a:lnTo>
                <a:lnTo>
                  <a:pt x="7616" y="2123"/>
                </a:lnTo>
                <a:lnTo>
                  <a:pt x="7682" y="2069"/>
                </a:lnTo>
                <a:lnTo>
                  <a:pt x="7747" y="2012"/>
                </a:lnTo>
                <a:lnTo>
                  <a:pt x="7811" y="1951"/>
                </a:lnTo>
                <a:lnTo>
                  <a:pt x="9056" y="3228"/>
                </a:lnTo>
                <a:lnTo>
                  <a:pt x="7078" y="5349"/>
                </a:lnTo>
                <a:lnTo>
                  <a:pt x="12349" y="10590"/>
                </a:lnTo>
                <a:lnTo>
                  <a:pt x="12510" y="10286"/>
                </a:lnTo>
                <a:lnTo>
                  <a:pt x="12651" y="9966"/>
                </a:lnTo>
                <a:lnTo>
                  <a:pt x="12769" y="9635"/>
                </a:lnTo>
                <a:lnTo>
                  <a:pt x="12867" y="9291"/>
                </a:lnTo>
                <a:lnTo>
                  <a:pt x="12943" y="8938"/>
                </a:lnTo>
                <a:lnTo>
                  <a:pt x="12999" y="8576"/>
                </a:lnTo>
                <a:lnTo>
                  <a:pt x="13034" y="8207"/>
                </a:lnTo>
                <a:lnTo>
                  <a:pt x="13049" y="7830"/>
                </a:lnTo>
                <a:lnTo>
                  <a:pt x="13043" y="7449"/>
                </a:lnTo>
                <a:lnTo>
                  <a:pt x="13018" y="7063"/>
                </a:lnTo>
                <a:lnTo>
                  <a:pt x="12973" y="6674"/>
                </a:lnTo>
                <a:lnTo>
                  <a:pt x="12909" y="6284"/>
                </a:lnTo>
                <a:lnTo>
                  <a:pt x="12826" y="5893"/>
                </a:lnTo>
                <a:lnTo>
                  <a:pt x="12723" y="5503"/>
                </a:lnTo>
                <a:lnTo>
                  <a:pt x="12602" y="5115"/>
                </a:lnTo>
                <a:lnTo>
                  <a:pt x="12462" y="4730"/>
                </a:lnTo>
                <a:lnTo>
                  <a:pt x="12305" y="4349"/>
                </a:lnTo>
                <a:lnTo>
                  <a:pt x="12128" y="3975"/>
                </a:lnTo>
                <a:lnTo>
                  <a:pt x="11934" y="3607"/>
                </a:lnTo>
                <a:lnTo>
                  <a:pt x="11724" y="3247"/>
                </a:lnTo>
                <a:lnTo>
                  <a:pt x="11495" y="2896"/>
                </a:lnTo>
                <a:lnTo>
                  <a:pt x="11249" y="2557"/>
                </a:lnTo>
                <a:lnTo>
                  <a:pt x="10986" y="2228"/>
                </a:lnTo>
                <a:lnTo>
                  <a:pt x="10707" y="1912"/>
                </a:lnTo>
                <a:lnTo>
                  <a:pt x="10412" y="1611"/>
                </a:lnTo>
                <a:lnTo>
                  <a:pt x="10100" y="1326"/>
                </a:lnTo>
                <a:lnTo>
                  <a:pt x="9773" y="1055"/>
                </a:lnTo>
                <a:lnTo>
                  <a:pt x="9430" y="804"/>
                </a:lnTo>
                <a:lnTo>
                  <a:pt x="9070" y="571"/>
                </a:lnTo>
                <a:lnTo>
                  <a:pt x="8696" y="360"/>
                </a:lnTo>
                <a:lnTo>
                  <a:pt x="8308" y="169"/>
                </a:lnTo>
                <a:lnTo>
                  <a:pt x="7903" y="0"/>
                </a:lnTo>
                <a:close/>
              </a:path>
            </a:pathLst>
          </a:custGeom>
          <a:solidFill>
            <a:srgbClr val="AE0E16"/>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Freeform 5"/>
          <p:cNvSpPr>
            <a:spLocks/>
          </p:cNvSpPr>
          <p:nvPr/>
        </p:nvSpPr>
        <p:spPr bwMode="auto">
          <a:xfrm>
            <a:off x="1187624" y="2759581"/>
            <a:ext cx="432048" cy="432048"/>
          </a:xfrm>
          <a:custGeom>
            <a:avLst/>
            <a:gdLst>
              <a:gd name="T0" fmla="*/ 9730 w 15756"/>
              <a:gd name="T1" fmla="*/ 253 h 16068"/>
              <a:gd name="T2" fmla="*/ 11826 w 15756"/>
              <a:gd name="T3" fmla="*/ 1108 h 16068"/>
              <a:gd name="T4" fmla="*/ 13508 w 15756"/>
              <a:gd name="T5" fmla="*/ 2441 h 16068"/>
              <a:gd name="T6" fmla="*/ 14743 w 15756"/>
              <a:gd name="T7" fmla="*/ 4133 h 16068"/>
              <a:gd name="T8" fmla="*/ 15503 w 15756"/>
              <a:gd name="T9" fmla="*/ 6065 h 16068"/>
              <a:gd name="T10" fmla="*/ 15755 w 15756"/>
              <a:gd name="T11" fmla="*/ 8111 h 16068"/>
              <a:gd name="T12" fmla="*/ 15467 w 15756"/>
              <a:gd name="T13" fmla="*/ 10154 h 16068"/>
              <a:gd name="T14" fmla="*/ 14610 w 15756"/>
              <a:gd name="T15" fmla="*/ 12071 h 16068"/>
              <a:gd name="T16" fmla="*/ 12376 w 15756"/>
              <a:gd name="T17" fmla="*/ 14520 h 16068"/>
              <a:gd name="T18" fmla="*/ 11170 w 15756"/>
              <a:gd name="T19" fmla="*/ 15175 h 16068"/>
              <a:gd name="T20" fmla="*/ 9951 w 15756"/>
              <a:gd name="T21" fmla="*/ 15641 h 16068"/>
              <a:gd name="T22" fmla="*/ 8725 w 15756"/>
              <a:gd name="T23" fmla="*/ 15912 h 16068"/>
              <a:gd name="T24" fmla="*/ 7497 w 15756"/>
              <a:gd name="T25" fmla="*/ 15989 h 16068"/>
              <a:gd name="T26" fmla="*/ 6270 w 15756"/>
              <a:gd name="T27" fmla="*/ 15865 h 16068"/>
              <a:gd name="T28" fmla="*/ 5050 w 15756"/>
              <a:gd name="T29" fmla="*/ 15539 h 16068"/>
              <a:gd name="T30" fmla="*/ 3842 w 15756"/>
              <a:gd name="T31" fmla="*/ 15007 h 16068"/>
              <a:gd name="T32" fmla="*/ 2649 w 15756"/>
              <a:gd name="T33" fmla="*/ 14265 h 16068"/>
              <a:gd name="T34" fmla="*/ 2450 w 15756"/>
              <a:gd name="T35" fmla="*/ 14829 h 16068"/>
              <a:gd name="T36" fmla="*/ 2374 w 15756"/>
              <a:gd name="T37" fmla="*/ 15238 h 16068"/>
              <a:gd name="T38" fmla="*/ 2200 w 15756"/>
              <a:gd name="T39" fmla="*/ 15581 h 16068"/>
              <a:gd name="T40" fmla="*/ 1942 w 15756"/>
              <a:gd name="T41" fmla="*/ 15842 h 16068"/>
              <a:gd name="T42" fmla="*/ 1620 w 15756"/>
              <a:gd name="T43" fmla="*/ 16009 h 16068"/>
              <a:gd name="T44" fmla="*/ 1252 w 15756"/>
              <a:gd name="T45" fmla="*/ 16068 h 16068"/>
              <a:gd name="T46" fmla="*/ 856 w 15756"/>
              <a:gd name="T47" fmla="*/ 16008 h 16068"/>
              <a:gd name="T48" fmla="*/ 451 w 15756"/>
              <a:gd name="T49" fmla="*/ 15816 h 16068"/>
              <a:gd name="T50" fmla="*/ 175 w 15756"/>
              <a:gd name="T51" fmla="*/ 15467 h 16068"/>
              <a:gd name="T52" fmla="*/ 35 w 15756"/>
              <a:gd name="T53" fmla="*/ 15094 h 16068"/>
              <a:gd name="T54" fmla="*/ 1 w 15756"/>
              <a:gd name="T55" fmla="*/ 14729 h 16068"/>
              <a:gd name="T56" fmla="*/ 66 w 15756"/>
              <a:gd name="T57" fmla="*/ 14388 h 16068"/>
              <a:gd name="T58" fmla="*/ 228 w 15756"/>
              <a:gd name="T59" fmla="*/ 14085 h 16068"/>
              <a:gd name="T60" fmla="*/ 481 w 15756"/>
              <a:gd name="T61" fmla="*/ 13834 h 16068"/>
              <a:gd name="T62" fmla="*/ 820 w 15756"/>
              <a:gd name="T63" fmla="*/ 13651 h 16068"/>
              <a:gd name="T64" fmla="*/ 1242 w 15756"/>
              <a:gd name="T65" fmla="*/ 13548 h 16068"/>
              <a:gd name="T66" fmla="*/ 1687 w 15756"/>
              <a:gd name="T67" fmla="*/ 10896 h 16068"/>
              <a:gd name="T68" fmla="*/ 2594 w 15756"/>
              <a:gd name="T69" fmla="*/ 11657 h 16068"/>
              <a:gd name="T70" fmla="*/ 3570 w 15756"/>
              <a:gd name="T71" fmla="*/ 12297 h 16068"/>
              <a:gd name="T72" fmla="*/ 4603 w 15756"/>
              <a:gd name="T73" fmla="*/ 12795 h 16068"/>
              <a:gd name="T74" fmla="*/ 5684 w 15756"/>
              <a:gd name="T75" fmla="*/ 13133 h 16068"/>
              <a:gd name="T76" fmla="*/ 6802 w 15756"/>
              <a:gd name="T77" fmla="*/ 13290 h 16068"/>
              <a:gd name="T78" fmla="*/ 7947 w 15756"/>
              <a:gd name="T79" fmla="*/ 13248 h 16068"/>
              <a:gd name="T80" fmla="*/ 9108 w 15756"/>
              <a:gd name="T81" fmla="*/ 12988 h 16068"/>
              <a:gd name="T82" fmla="*/ 10277 w 15756"/>
              <a:gd name="T83" fmla="*/ 12489 h 16068"/>
              <a:gd name="T84" fmla="*/ 5331 w 15756"/>
              <a:gd name="T85" fmla="*/ 2506 h 16068"/>
              <a:gd name="T86" fmla="*/ 5685 w 15756"/>
              <a:gd name="T87" fmla="*/ 2576 h 16068"/>
              <a:gd name="T88" fmla="*/ 6027 w 15756"/>
              <a:gd name="T89" fmla="*/ 2611 h 16068"/>
              <a:gd name="T90" fmla="*/ 6359 w 15756"/>
              <a:gd name="T91" fmla="*/ 2608 h 16068"/>
              <a:gd name="T92" fmla="*/ 6676 w 15756"/>
              <a:gd name="T93" fmla="*/ 2565 h 16068"/>
              <a:gd name="T94" fmla="*/ 6981 w 15756"/>
              <a:gd name="T95" fmla="*/ 2479 h 16068"/>
              <a:gd name="T96" fmla="*/ 7272 w 15756"/>
              <a:gd name="T97" fmla="*/ 2350 h 16068"/>
              <a:gd name="T98" fmla="*/ 7549 w 15756"/>
              <a:gd name="T99" fmla="*/ 2174 h 16068"/>
              <a:gd name="T100" fmla="*/ 7811 w 15756"/>
              <a:gd name="T101" fmla="*/ 1951 h 16068"/>
              <a:gd name="T102" fmla="*/ 12510 w 15756"/>
              <a:gd name="T103" fmla="*/ 10286 h 16068"/>
              <a:gd name="T104" fmla="*/ 12943 w 15756"/>
              <a:gd name="T105" fmla="*/ 8938 h 16068"/>
              <a:gd name="T106" fmla="*/ 13043 w 15756"/>
              <a:gd name="T107" fmla="*/ 7449 h 16068"/>
              <a:gd name="T108" fmla="*/ 12826 w 15756"/>
              <a:gd name="T109" fmla="*/ 5893 h 16068"/>
              <a:gd name="T110" fmla="*/ 12305 w 15756"/>
              <a:gd name="T111" fmla="*/ 4349 h 16068"/>
              <a:gd name="T112" fmla="*/ 11495 w 15756"/>
              <a:gd name="T113" fmla="*/ 2896 h 16068"/>
              <a:gd name="T114" fmla="*/ 10412 w 15756"/>
              <a:gd name="T115" fmla="*/ 1611 h 16068"/>
              <a:gd name="T116" fmla="*/ 9070 w 15756"/>
              <a:gd name="T117" fmla="*/ 571 h 16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56" h="16068">
                <a:moveTo>
                  <a:pt x="7903" y="0"/>
                </a:moveTo>
                <a:lnTo>
                  <a:pt x="8535" y="43"/>
                </a:lnTo>
                <a:lnTo>
                  <a:pt x="9143" y="129"/>
                </a:lnTo>
                <a:lnTo>
                  <a:pt x="9730" y="253"/>
                </a:lnTo>
                <a:lnTo>
                  <a:pt x="10291" y="415"/>
                </a:lnTo>
                <a:lnTo>
                  <a:pt x="10827" y="613"/>
                </a:lnTo>
                <a:lnTo>
                  <a:pt x="11339" y="844"/>
                </a:lnTo>
                <a:lnTo>
                  <a:pt x="11826" y="1108"/>
                </a:lnTo>
                <a:lnTo>
                  <a:pt x="12287" y="1400"/>
                </a:lnTo>
                <a:lnTo>
                  <a:pt x="12720" y="1722"/>
                </a:lnTo>
                <a:lnTo>
                  <a:pt x="13128" y="2070"/>
                </a:lnTo>
                <a:lnTo>
                  <a:pt x="13508" y="2441"/>
                </a:lnTo>
                <a:lnTo>
                  <a:pt x="13859" y="2835"/>
                </a:lnTo>
                <a:lnTo>
                  <a:pt x="14183" y="3251"/>
                </a:lnTo>
                <a:lnTo>
                  <a:pt x="14478" y="3684"/>
                </a:lnTo>
                <a:lnTo>
                  <a:pt x="14743" y="4133"/>
                </a:lnTo>
                <a:lnTo>
                  <a:pt x="14979" y="4599"/>
                </a:lnTo>
                <a:lnTo>
                  <a:pt x="15185" y="5077"/>
                </a:lnTo>
                <a:lnTo>
                  <a:pt x="15360" y="5567"/>
                </a:lnTo>
                <a:lnTo>
                  <a:pt x="15503" y="6065"/>
                </a:lnTo>
                <a:lnTo>
                  <a:pt x="15614" y="6570"/>
                </a:lnTo>
                <a:lnTo>
                  <a:pt x="15695" y="7081"/>
                </a:lnTo>
                <a:lnTo>
                  <a:pt x="15741" y="7595"/>
                </a:lnTo>
                <a:lnTo>
                  <a:pt x="15755" y="8111"/>
                </a:lnTo>
                <a:lnTo>
                  <a:pt x="15735" y="8628"/>
                </a:lnTo>
                <a:lnTo>
                  <a:pt x="15681" y="9141"/>
                </a:lnTo>
                <a:lnTo>
                  <a:pt x="15591" y="9651"/>
                </a:lnTo>
                <a:lnTo>
                  <a:pt x="15467" y="10154"/>
                </a:lnTo>
                <a:lnTo>
                  <a:pt x="15307" y="10650"/>
                </a:lnTo>
                <a:lnTo>
                  <a:pt x="15112" y="11136"/>
                </a:lnTo>
                <a:lnTo>
                  <a:pt x="14880" y="11610"/>
                </a:lnTo>
                <a:lnTo>
                  <a:pt x="14610" y="12071"/>
                </a:lnTo>
                <a:lnTo>
                  <a:pt x="14303" y="12517"/>
                </a:lnTo>
                <a:lnTo>
                  <a:pt x="15756" y="13901"/>
                </a:lnTo>
                <a:lnTo>
                  <a:pt x="13807" y="15935"/>
                </a:lnTo>
                <a:lnTo>
                  <a:pt x="12376" y="14520"/>
                </a:lnTo>
                <a:lnTo>
                  <a:pt x="12076" y="14702"/>
                </a:lnTo>
                <a:lnTo>
                  <a:pt x="11775" y="14872"/>
                </a:lnTo>
                <a:lnTo>
                  <a:pt x="11473" y="15030"/>
                </a:lnTo>
                <a:lnTo>
                  <a:pt x="11170" y="15175"/>
                </a:lnTo>
                <a:lnTo>
                  <a:pt x="10866" y="15310"/>
                </a:lnTo>
                <a:lnTo>
                  <a:pt x="10562" y="15432"/>
                </a:lnTo>
                <a:lnTo>
                  <a:pt x="10256" y="15543"/>
                </a:lnTo>
                <a:lnTo>
                  <a:pt x="9951" y="15641"/>
                </a:lnTo>
                <a:lnTo>
                  <a:pt x="9645" y="15727"/>
                </a:lnTo>
                <a:lnTo>
                  <a:pt x="9339" y="15801"/>
                </a:lnTo>
                <a:lnTo>
                  <a:pt x="9032" y="15863"/>
                </a:lnTo>
                <a:lnTo>
                  <a:pt x="8725" y="15912"/>
                </a:lnTo>
                <a:lnTo>
                  <a:pt x="8418" y="15951"/>
                </a:lnTo>
                <a:lnTo>
                  <a:pt x="8111" y="15976"/>
                </a:lnTo>
                <a:lnTo>
                  <a:pt x="7804" y="15988"/>
                </a:lnTo>
                <a:lnTo>
                  <a:pt x="7497" y="15989"/>
                </a:lnTo>
                <a:lnTo>
                  <a:pt x="7190" y="15977"/>
                </a:lnTo>
                <a:lnTo>
                  <a:pt x="6883" y="15952"/>
                </a:lnTo>
                <a:lnTo>
                  <a:pt x="6576" y="15914"/>
                </a:lnTo>
                <a:lnTo>
                  <a:pt x="6270" y="15865"/>
                </a:lnTo>
                <a:lnTo>
                  <a:pt x="5964" y="15802"/>
                </a:lnTo>
                <a:lnTo>
                  <a:pt x="5659" y="15727"/>
                </a:lnTo>
                <a:lnTo>
                  <a:pt x="5354" y="15639"/>
                </a:lnTo>
                <a:lnTo>
                  <a:pt x="5050" y="15539"/>
                </a:lnTo>
                <a:lnTo>
                  <a:pt x="4747" y="15424"/>
                </a:lnTo>
                <a:lnTo>
                  <a:pt x="4445" y="15298"/>
                </a:lnTo>
                <a:lnTo>
                  <a:pt x="4143" y="15159"/>
                </a:lnTo>
                <a:lnTo>
                  <a:pt x="3842" y="15007"/>
                </a:lnTo>
                <a:lnTo>
                  <a:pt x="3543" y="14841"/>
                </a:lnTo>
                <a:lnTo>
                  <a:pt x="3244" y="14662"/>
                </a:lnTo>
                <a:lnTo>
                  <a:pt x="2945" y="14470"/>
                </a:lnTo>
                <a:lnTo>
                  <a:pt x="2649" y="14265"/>
                </a:lnTo>
                <a:lnTo>
                  <a:pt x="2428" y="14483"/>
                </a:lnTo>
                <a:lnTo>
                  <a:pt x="2443" y="14602"/>
                </a:lnTo>
                <a:lnTo>
                  <a:pt x="2450" y="14716"/>
                </a:lnTo>
                <a:lnTo>
                  <a:pt x="2450" y="14829"/>
                </a:lnTo>
                <a:lnTo>
                  <a:pt x="2441" y="14937"/>
                </a:lnTo>
                <a:lnTo>
                  <a:pt x="2426" y="15042"/>
                </a:lnTo>
                <a:lnTo>
                  <a:pt x="2404" y="15142"/>
                </a:lnTo>
                <a:lnTo>
                  <a:pt x="2374" y="15238"/>
                </a:lnTo>
                <a:lnTo>
                  <a:pt x="2340" y="15331"/>
                </a:lnTo>
                <a:lnTo>
                  <a:pt x="2299" y="15419"/>
                </a:lnTo>
                <a:lnTo>
                  <a:pt x="2252" y="15503"/>
                </a:lnTo>
                <a:lnTo>
                  <a:pt x="2200" y="15581"/>
                </a:lnTo>
                <a:lnTo>
                  <a:pt x="2143" y="15654"/>
                </a:lnTo>
                <a:lnTo>
                  <a:pt x="2080" y="15723"/>
                </a:lnTo>
                <a:lnTo>
                  <a:pt x="2013" y="15785"/>
                </a:lnTo>
                <a:lnTo>
                  <a:pt x="1942" y="15842"/>
                </a:lnTo>
                <a:lnTo>
                  <a:pt x="1867" y="15892"/>
                </a:lnTo>
                <a:lnTo>
                  <a:pt x="1788" y="15937"/>
                </a:lnTo>
                <a:lnTo>
                  <a:pt x="1706" y="15977"/>
                </a:lnTo>
                <a:lnTo>
                  <a:pt x="1620" y="16009"/>
                </a:lnTo>
                <a:lnTo>
                  <a:pt x="1531" y="16034"/>
                </a:lnTo>
                <a:lnTo>
                  <a:pt x="1441" y="16052"/>
                </a:lnTo>
                <a:lnTo>
                  <a:pt x="1348" y="16064"/>
                </a:lnTo>
                <a:lnTo>
                  <a:pt x="1252" y="16068"/>
                </a:lnTo>
                <a:lnTo>
                  <a:pt x="1155" y="16065"/>
                </a:lnTo>
                <a:lnTo>
                  <a:pt x="1057" y="16054"/>
                </a:lnTo>
                <a:lnTo>
                  <a:pt x="956" y="16035"/>
                </a:lnTo>
                <a:lnTo>
                  <a:pt x="856" y="16008"/>
                </a:lnTo>
                <a:lnTo>
                  <a:pt x="755" y="15973"/>
                </a:lnTo>
                <a:lnTo>
                  <a:pt x="653" y="15929"/>
                </a:lnTo>
                <a:lnTo>
                  <a:pt x="552" y="15877"/>
                </a:lnTo>
                <a:lnTo>
                  <a:pt x="451" y="15816"/>
                </a:lnTo>
                <a:lnTo>
                  <a:pt x="349" y="15746"/>
                </a:lnTo>
                <a:lnTo>
                  <a:pt x="284" y="15653"/>
                </a:lnTo>
                <a:lnTo>
                  <a:pt x="226" y="15561"/>
                </a:lnTo>
                <a:lnTo>
                  <a:pt x="175" y="15467"/>
                </a:lnTo>
                <a:lnTo>
                  <a:pt x="129" y="15374"/>
                </a:lnTo>
                <a:lnTo>
                  <a:pt x="91" y="15281"/>
                </a:lnTo>
                <a:lnTo>
                  <a:pt x="60" y="15187"/>
                </a:lnTo>
                <a:lnTo>
                  <a:pt x="35" y="15094"/>
                </a:lnTo>
                <a:lnTo>
                  <a:pt x="17" y="15001"/>
                </a:lnTo>
                <a:lnTo>
                  <a:pt x="5" y="14909"/>
                </a:lnTo>
                <a:lnTo>
                  <a:pt x="0" y="14819"/>
                </a:lnTo>
                <a:lnTo>
                  <a:pt x="1" y="14729"/>
                </a:lnTo>
                <a:lnTo>
                  <a:pt x="8" y="14641"/>
                </a:lnTo>
                <a:lnTo>
                  <a:pt x="21" y="14555"/>
                </a:lnTo>
                <a:lnTo>
                  <a:pt x="41" y="14470"/>
                </a:lnTo>
                <a:lnTo>
                  <a:pt x="66" y="14388"/>
                </a:lnTo>
                <a:lnTo>
                  <a:pt x="98" y="14308"/>
                </a:lnTo>
                <a:lnTo>
                  <a:pt x="135" y="14230"/>
                </a:lnTo>
                <a:lnTo>
                  <a:pt x="179" y="14156"/>
                </a:lnTo>
                <a:lnTo>
                  <a:pt x="228" y="14085"/>
                </a:lnTo>
                <a:lnTo>
                  <a:pt x="283" y="14016"/>
                </a:lnTo>
                <a:lnTo>
                  <a:pt x="343" y="13952"/>
                </a:lnTo>
                <a:lnTo>
                  <a:pt x="409" y="13891"/>
                </a:lnTo>
                <a:lnTo>
                  <a:pt x="481" y="13834"/>
                </a:lnTo>
                <a:lnTo>
                  <a:pt x="558" y="13781"/>
                </a:lnTo>
                <a:lnTo>
                  <a:pt x="640" y="13733"/>
                </a:lnTo>
                <a:lnTo>
                  <a:pt x="728" y="13689"/>
                </a:lnTo>
                <a:lnTo>
                  <a:pt x="820" y="13651"/>
                </a:lnTo>
                <a:lnTo>
                  <a:pt x="918" y="13617"/>
                </a:lnTo>
                <a:lnTo>
                  <a:pt x="1021" y="13589"/>
                </a:lnTo>
                <a:lnTo>
                  <a:pt x="1129" y="13565"/>
                </a:lnTo>
                <a:lnTo>
                  <a:pt x="1242" y="13548"/>
                </a:lnTo>
                <a:lnTo>
                  <a:pt x="1360" y="13538"/>
                </a:lnTo>
                <a:lnTo>
                  <a:pt x="1517" y="13402"/>
                </a:lnTo>
                <a:lnTo>
                  <a:pt x="481" y="12137"/>
                </a:lnTo>
                <a:lnTo>
                  <a:pt x="1687" y="10896"/>
                </a:lnTo>
                <a:lnTo>
                  <a:pt x="1907" y="11097"/>
                </a:lnTo>
                <a:lnTo>
                  <a:pt x="2132" y="11291"/>
                </a:lnTo>
                <a:lnTo>
                  <a:pt x="2360" y="11478"/>
                </a:lnTo>
                <a:lnTo>
                  <a:pt x="2594" y="11657"/>
                </a:lnTo>
                <a:lnTo>
                  <a:pt x="2832" y="11829"/>
                </a:lnTo>
                <a:lnTo>
                  <a:pt x="3075" y="11994"/>
                </a:lnTo>
                <a:lnTo>
                  <a:pt x="3321" y="12149"/>
                </a:lnTo>
                <a:lnTo>
                  <a:pt x="3570" y="12297"/>
                </a:lnTo>
                <a:lnTo>
                  <a:pt x="3824" y="12436"/>
                </a:lnTo>
                <a:lnTo>
                  <a:pt x="4081" y="12565"/>
                </a:lnTo>
                <a:lnTo>
                  <a:pt x="4340" y="12685"/>
                </a:lnTo>
                <a:lnTo>
                  <a:pt x="4603" y="12795"/>
                </a:lnTo>
                <a:lnTo>
                  <a:pt x="4869" y="12896"/>
                </a:lnTo>
                <a:lnTo>
                  <a:pt x="5138" y="12985"/>
                </a:lnTo>
                <a:lnTo>
                  <a:pt x="5410" y="13064"/>
                </a:lnTo>
                <a:lnTo>
                  <a:pt x="5684" y="13133"/>
                </a:lnTo>
                <a:lnTo>
                  <a:pt x="5961" y="13190"/>
                </a:lnTo>
                <a:lnTo>
                  <a:pt x="6239" y="13235"/>
                </a:lnTo>
                <a:lnTo>
                  <a:pt x="6520" y="13269"/>
                </a:lnTo>
                <a:lnTo>
                  <a:pt x="6802" y="13290"/>
                </a:lnTo>
                <a:lnTo>
                  <a:pt x="7086" y="13299"/>
                </a:lnTo>
                <a:lnTo>
                  <a:pt x="7372" y="13295"/>
                </a:lnTo>
                <a:lnTo>
                  <a:pt x="7659" y="13279"/>
                </a:lnTo>
                <a:lnTo>
                  <a:pt x="7947" y="13248"/>
                </a:lnTo>
                <a:lnTo>
                  <a:pt x="8236" y="13205"/>
                </a:lnTo>
                <a:lnTo>
                  <a:pt x="8526" y="13147"/>
                </a:lnTo>
                <a:lnTo>
                  <a:pt x="8817" y="13074"/>
                </a:lnTo>
                <a:lnTo>
                  <a:pt x="9108" y="12988"/>
                </a:lnTo>
                <a:lnTo>
                  <a:pt x="9400" y="12887"/>
                </a:lnTo>
                <a:lnTo>
                  <a:pt x="9692" y="12769"/>
                </a:lnTo>
                <a:lnTo>
                  <a:pt x="9984" y="12637"/>
                </a:lnTo>
                <a:lnTo>
                  <a:pt x="10277" y="12489"/>
                </a:lnTo>
                <a:lnTo>
                  <a:pt x="5111" y="7485"/>
                </a:lnTo>
                <a:lnTo>
                  <a:pt x="3687" y="8967"/>
                </a:lnTo>
                <a:lnTo>
                  <a:pt x="1395" y="6670"/>
                </a:lnTo>
                <a:lnTo>
                  <a:pt x="5331" y="2506"/>
                </a:lnTo>
                <a:lnTo>
                  <a:pt x="5420" y="2527"/>
                </a:lnTo>
                <a:lnTo>
                  <a:pt x="5510" y="2545"/>
                </a:lnTo>
                <a:lnTo>
                  <a:pt x="5598" y="2562"/>
                </a:lnTo>
                <a:lnTo>
                  <a:pt x="5685" y="2576"/>
                </a:lnTo>
                <a:lnTo>
                  <a:pt x="5772" y="2589"/>
                </a:lnTo>
                <a:lnTo>
                  <a:pt x="5858" y="2598"/>
                </a:lnTo>
                <a:lnTo>
                  <a:pt x="5943" y="2606"/>
                </a:lnTo>
                <a:lnTo>
                  <a:pt x="6027" y="2611"/>
                </a:lnTo>
                <a:lnTo>
                  <a:pt x="6112" y="2614"/>
                </a:lnTo>
                <a:lnTo>
                  <a:pt x="6194" y="2614"/>
                </a:lnTo>
                <a:lnTo>
                  <a:pt x="6276" y="2612"/>
                </a:lnTo>
                <a:lnTo>
                  <a:pt x="6359" y="2608"/>
                </a:lnTo>
                <a:lnTo>
                  <a:pt x="6439" y="2601"/>
                </a:lnTo>
                <a:lnTo>
                  <a:pt x="6519" y="2591"/>
                </a:lnTo>
                <a:lnTo>
                  <a:pt x="6597" y="2579"/>
                </a:lnTo>
                <a:lnTo>
                  <a:pt x="6676" y="2565"/>
                </a:lnTo>
                <a:lnTo>
                  <a:pt x="6754" y="2547"/>
                </a:lnTo>
                <a:lnTo>
                  <a:pt x="6830" y="2527"/>
                </a:lnTo>
                <a:lnTo>
                  <a:pt x="6907" y="2505"/>
                </a:lnTo>
                <a:lnTo>
                  <a:pt x="6981" y="2479"/>
                </a:lnTo>
                <a:lnTo>
                  <a:pt x="7055" y="2451"/>
                </a:lnTo>
                <a:lnTo>
                  <a:pt x="7128" y="2420"/>
                </a:lnTo>
                <a:lnTo>
                  <a:pt x="7201" y="2386"/>
                </a:lnTo>
                <a:lnTo>
                  <a:pt x="7272" y="2350"/>
                </a:lnTo>
                <a:lnTo>
                  <a:pt x="7343" y="2310"/>
                </a:lnTo>
                <a:lnTo>
                  <a:pt x="7412" y="2268"/>
                </a:lnTo>
                <a:lnTo>
                  <a:pt x="7482" y="2222"/>
                </a:lnTo>
                <a:lnTo>
                  <a:pt x="7549" y="2174"/>
                </a:lnTo>
                <a:lnTo>
                  <a:pt x="7616" y="2123"/>
                </a:lnTo>
                <a:lnTo>
                  <a:pt x="7682" y="2069"/>
                </a:lnTo>
                <a:lnTo>
                  <a:pt x="7747" y="2012"/>
                </a:lnTo>
                <a:lnTo>
                  <a:pt x="7811" y="1951"/>
                </a:lnTo>
                <a:lnTo>
                  <a:pt x="9056" y="3228"/>
                </a:lnTo>
                <a:lnTo>
                  <a:pt x="7078" y="5349"/>
                </a:lnTo>
                <a:lnTo>
                  <a:pt x="12349" y="10590"/>
                </a:lnTo>
                <a:lnTo>
                  <a:pt x="12510" y="10286"/>
                </a:lnTo>
                <a:lnTo>
                  <a:pt x="12651" y="9966"/>
                </a:lnTo>
                <a:lnTo>
                  <a:pt x="12769" y="9635"/>
                </a:lnTo>
                <a:lnTo>
                  <a:pt x="12867" y="9291"/>
                </a:lnTo>
                <a:lnTo>
                  <a:pt x="12943" y="8938"/>
                </a:lnTo>
                <a:lnTo>
                  <a:pt x="12999" y="8576"/>
                </a:lnTo>
                <a:lnTo>
                  <a:pt x="13034" y="8207"/>
                </a:lnTo>
                <a:lnTo>
                  <a:pt x="13049" y="7830"/>
                </a:lnTo>
                <a:lnTo>
                  <a:pt x="13043" y="7449"/>
                </a:lnTo>
                <a:lnTo>
                  <a:pt x="13018" y="7063"/>
                </a:lnTo>
                <a:lnTo>
                  <a:pt x="12973" y="6674"/>
                </a:lnTo>
                <a:lnTo>
                  <a:pt x="12909" y="6284"/>
                </a:lnTo>
                <a:lnTo>
                  <a:pt x="12826" y="5893"/>
                </a:lnTo>
                <a:lnTo>
                  <a:pt x="12723" y="5503"/>
                </a:lnTo>
                <a:lnTo>
                  <a:pt x="12602" y="5115"/>
                </a:lnTo>
                <a:lnTo>
                  <a:pt x="12462" y="4730"/>
                </a:lnTo>
                <a:lnTo>
                  <a:pt x="12305" y="4349"/>
                </a:lnTo>
                <a:lnTo>
                  <a:pt x="12128" y="3975"/>
                </a:lnTo>
                <a:lnTo>
                  <a:pt x="11934" y="3607"/>
                </a:lnTo>
                <a:lnTo>
                  <a:pt x="11724" y="3247"/>
                </a:lnTo>
                <a:lnTo>
                  <a:pt x="11495" y="2896"/>
                </a:lnTo>
                <a:lnTo>
                  <a:pt x="11249" y="2557"/>
                </a:lnTo>
                <a:lnTo>
                  <a:pt x="10986" y="2228"/>
                </a:lnTo>
                <a:lnTo>
                  <a:pt x="10707" y="1912"/>
                </a:lnTo>
                <a:lnTo>
                  <a:pt x="10412" y="1611"/>
                </a:lnTo>
                <a:lnTo>
                  <a:pt x="10100" y="1326"/>
                </a:lnTo>
                <a:lnTo>
                  <a:pt x="9773" y="1055"/>
                </a:lnTo>
                <a:lnTo>
                  <a:pt x="9430" y="804"/>
                </a:lnTo>
                <a:lnTo>
                  <a:pt x="9070" y="571"/>
                </a:lnTo>
                <a:lnTo>
                  <a:pt x="8696" y="360"/>
                </a:lnTo>
                <a:lnTo>
                  <a:pt x="8308" y="169"/>
                </a:lnTo>
                <a:lnTo>
                  <a:pt x="7903" y="0"/>
                </a:lnTo>
                <a:close/>
              </a:path>
            </a:pathLst>
          </a:custGeom>
          <a:solidFill>
            <a:srgbClr val="AE0E16"/>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TextBox 9"/>
          <p:cNvSpPr txBox="1"/>
          <p:nvPr/>
        </p:nvSpPr>
        <p:spPr>
          <a:xfrm>
            <a:off x="1763688" y="921663"/>
            <a:ext cx="4320480" cy="707886"/>
          </a:xfrm>
          <a:prstGeom prst="rect">
            <a:avLst/>
          </a:prstGeom>
          <a:noFill/>
        </p:spPr>
        <p:txBody>
          <a:bodyPr wrap="square" rtlCol="0">
            <a:spAutoFit/>
          </a:bodyPr>
          <a:lstStyle/>
          <a:p>
            <a:r>
              <a:rPr lang="zh-CN" altLang="en-US" sz="2800" b="1" dirty="0">
                <a:solidFill>
                  <a:srgbClr val="AE0E16"/>
                </a:solidFill>
                <a:cs typeface="+mn-ea"/>
                <a:sym typeface="+mn-lt"/>
              </a:rPr>
              <a:t>新民主主义革命时期 </a:t>
            </a:r>
          </a:p>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763688" y="1830229"/>
            <a:ext cx="4104456" cy="707886"/>
          </a:xfrm>
          <a:prstGeom prst="rect">
            <a:avLst/>
          </a:prstGeom>
          <a:noFill/>
        </p:spPr>
        <p:txBody>
          <a:bodyPr wrap="square" rtlCol="0">
            <a:spAutoFit/>
          </a:bodyPr>
          <a:lstStyle/>
          <a:p>
            <a:pPr lvl="0"/>
            <a:r>
              <a:rPr lang="zh-CN" altLang="en-US" sz="2800" b="1" dirty="0">
                <a:solidFill>
                  <a:srgbClr val="AE0E16"/>
                </a:solidFill>
                <a:cs typeface="+mn-ea"/>
                <a:sym typeface="+mn-lt"/>
              </a:rPr>
              <a:t>社会主义革命和建设时期</a:t>
            </a:r>
          </a:p>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763688" y="2632611"/>
            <a:ext cx="6264696" cy="707886"/>
          </a:xfrm>
          <a:prstGeom prst="rect">
            <a:avLst/>
          </a:prstGeom>
          <a:noFill/>
        </p:spPr>
        <p:txBody>
          <a:bodyPr wrap="square" rtlCol="0">
            <a:spAutoFit/>
          </a:bodyPr>
          <a:lstStyle/>
          <a:p>
            <a:pPr lvl="0"/>
            <a:r>
              <a:rPr lang="zh-CN" altLang="en-US" sz="2800" b="1" dirty="0">
                <a:solidFill>
                  <a:srgbClr val="AE0E16"/>
                </a:solidFill>
                <a:cs typeface="+mn-ea"/>
                <a:sym typeface="+mn-lt"/>
              </a:rPr>
              <a:t>改革开放和社会主义现代化建设新时期</a:t>
            </a:r>
          </a:p>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39195" y="773764"/>
            <a:ext cx="1015663" cy="2670393"/>
          </a:xfrm>
          <a:prstGeom prst="rect">
            <a:avLst/>
          </a:prstGeom>
          <a:noFill/>
        </p:spPr>
        <p:txBody>
          <a:bodyPr vert="eaVert" wrap="square" rtlCol="0">
            <a:spAutoFit/>
          </a:bodyPr>
          <a:lstStyle/>
          <a:p>
            <a:r>
              <a:rPr lang="zh-CN" altLang="en-US" sz="5400" b="1" dirty="0" smtClean="0">
                <a:solidFill>
                  <a:srgbClr val="AE0E16"/>
                </a:solidFill>
                <a:cs typeface="+mn-ea"/>
                <a:sym typeface="+mn-lt"/>
              </a:rPr>
              <a:t>目   录</a:t>
            </a:r>
            <a:endParaRPr lang="zh-CN" altLang="en-US" sz="5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084447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8" grpId="0" animBg="1"/>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67219" y="1159743"/>
            <a:ext cx="3888432" cy="302070"/>
          </a:xfrm>
          <a:prstGeom prst="rect">
            <a:avLst/>
          </a:prstGeom>
          <a:solidFill>
            <a:schemeClr val="accent2"/>
          </a:solidFill>
        </p:spPr>
        <p:txBody>
          <a:bodyPr wrap="square" rtlCol="0">
            <a:spAutoFit/>
          </a:bodyPr>
          <a:lstStyle/>
          <a:p>
            <a:pPr algn="just">
              <a:lnSpc>
                <a:spcPts val="1800"/>
              </a:lnSpc>
            </a:pPr>
            <a:r>
              <a:rPr lang="zh-CN" altLang="en-US" sz="1200" dirty="0">
                <a:solidFill>
                  <a:schemeClr val="bg1"/>
                </a:solidFill>
                <a:cs typeface="+mn-ea"/>
                <a:sym typeface="+mn-lt"/>
              </a:rPr>
              <a:t>我国在</a:t>
            </a:r>
            <a:r>
              <a:rPr lang="en-US" altLang="zh-CN" sz="1200" dirty="0">
                <a:solidFill>
                  <a:schemeClr val="bg1"/>
                </a:solidFill>
                <a:cs typeface="+mn-ea"/>
                <a:sym typeface="+mn-lt"/>
              </a:rPr>
              <a:t>1964</a:t>
            </a:r>
            <a:r>
              <a:rPr lang="zh-CN" altLang="en-US" sz="1200" dirty="0">
                <a:solidFill>
                  <a:schemeClr val="bg1"/>
                </a:solidFill>
                <a:cs typeface="+mn-ea"/>
                <a:sym typeface="+mn-lt"/>
              </a:rPr>
              <a:t>年</a:t>
            </a:r>
            <a:r>
              <a:rPr lang="en-US" altLang="zh-CN" sz="1200" dirty="0">
                <a:solidFill>
                  <a:schemeClr val="bg1"/>
                </a:solidFill>
                <a:cs typeface="+mn-ea"/>
                <a:sym typeface="+mn-lt"/>
              </a:rPr>
              <a:t>10</a:t>
            </a:r>
            <a:r>
              <a:rPr lang="zh-CN" altLang="en-US" sz="1200" dirty="0">
                <a:solidFill>
                  <a:schemeClr val="bg1"/>
                </a:solidFill>
                <a:cs typeface="+mn-ea"/>
                <a:sym typeface="+mn-lt"/>
              </a:rPr>
              <a:t>月</a:t>
            </a:r>
            <a:r>
              <a:rPr lang="en-US" altLang="zh-CN" sz="1200" dirty="0">
                <a:solidFill>
                  <a:schemeClr val="bg1"/>
                </a:solidFill>
                <a:cs typeface="+mn-ea"/>
                <a:sym typeface="+mn-lt"/>
              </a:rPr>
              <a:t>16</a:t>
            </a:r>
            <a:r>
              <a:rPr lang="zh-CN" altLang="en-US" sz="1200" dirty="0">
                <a:solidFill>
                  <a:schemeClr val="bg1"/>
                </a:solidFill>
                <a:cs typeface="+mn-ea"/>
                <a:sym typeface="+mn-lt"/>
              </a:rPr>
              <a:t>日成功爆炸了我国第一颗原子弹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159743"/>
            <a:ext cx="236220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964" y="1735807"/>
            <a:ext cx="352978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61012" y="4083918"/>
            <a:ext cx="2800767" cy="276999"/>
          </a:xfrm>
          <a:prstGeom prst="rect">
            <a:avLst/>
          </a:prstGeom>
          <a:noFill/>
        </p:spPr>
        <p:txBody>
          <a:bodyPr wrap="none" rtlCol="0">
            <a:spAutoFit/>
          </a:bodyPr>
          <a:lstStyle/>
          <a:p>
            <a:r>
              <a:rPr lang="zh-CN" altLang="en-US" sz="1200" dirty="0">
                <a:cs typeface="+mn-ea"/>
                <a:sym typeface="+mn-lt"/>
              </a:rPr>
              <a:t>周恩来宣布我国第一颗原子弹爆炸成功</a:t>
            </a:r>
          </a:p>
        </p:txBody>
      </p:sp>
      <p:sp>
        <p:nvSpPr>
          <p:cNvPr id="10" name="TextBox 9"/>
          <p:cNvSpPr txBox="1"/>
          <p:nvPr/>
        </p:nvSpPr>
        <p:spPr>
          <a:xfrm>
            <a:off x="5436097" y="4112071"/>
            <a:ext cx="2362200" cy="276999"/>
          </a:xfrm>
          <a:prstGeom prst="rect">
            <a:avLst/>
          </a:prstGeom>
          <a:noFill/>
        </p:spPr>
        <p:txBody>
          <a:bodyPr wrap="square" rtlCol="0">
            <a:spAutoFit/>
          </a:bodyPr>
          <a:lstStyle/>
          <a:p>
            <a:pPr algn="ctr"/>
            <a:r>
              <a:rPr lang="zh-CN" altLang="en-US" sz="1200" dirty="0">
                <a:cs typeface="+mn-ea"/>
                <a:sym typeface="+mn-lt"/>
              </a:rPr>
              <a:t>我国第一颗原子弹爆炸成功</a:t>
            </a:r>
          </a:p>
        </p:txBody>
      </p:sp>
    </p:spTree>
    <p:extLst>
      <p:ext uri="{BB962C8B-B14F-4D97-AF65-F5344CB8AC3E}">
        <p14:creationId xmlns:p14="http://schemas.microsoft.com/office/powerpoint/2010/main" val="268412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randombar(horizontal)">
                                      <p:cBhvr>
                                        <p:cTn id="13" dur="500"/>
                                        <p:tgtEl>
                                          <p:spTgt spid="1331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3315"/>
                                        </p:tgtEl>
                                        <p:attrNameLst>
                                          <p:attrName>style.visibility</p:attrName>
                                        </p:attrNameLst>
                                      </p:cBhvr>
                                      <p:to>
                                        <p:strVal val="visible"/>
                                      </p:to>
                                    </p:set>
                                    <p:animEffect transition="in" filter="randombar(horizontal)">
                                      <p:cBhvr>
                                        <p:cTn id="22" dur="500"/>
                                        <p:tgtEl>
                                          <p:spTgt spid="13315"/>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183411"/>
            <a:ext cx="3085162" cy="2643758"/>
          </a:xfrm>
          <a:prstGeom prst="rect">
            <a:avLst/>
          </a:prstGeom>
        </p:spPr>
      </p:pic>
      <p:grpSp>
        <p:nvGrpSpPr>
          <p:cNvPr id="3" name="组合 2"/>
          <p:cNvGrpSpPr/>
          <p:nvPr/>
        </p:nvGrpSpPr>
        <p:grpSpPr>
          <a:xfrm>
            <a:off x="2745755" y="2067694"/>
            <a:ext cx="3698453" cy="751387"/>
            <a:chOff x="4055739" y="2198599"/>
            <a:chExt cx="3698453" cy="751387"/>
          </a:xfrm>
        </p:grpSpPr>
        <p:sp>
          <p:nvSpPr>
            <p:cNvPr id="9" name="圆角矩形 8"/>
            <p:cNvSpPr/>
            <p:nvPr/>
          </p:nvSpPr>
          <p:spPr>
            <a:xfrm>
              <a:off x="4055739" y="2198599"/>
              <a:ext cx="3698453" cy="751387"/>
            </a:xfrm>
            <a:prstGeom prst="roundRect">
              <a:avLst/>
            </a:prstGeom>
            <a:solidFill>
              <a:srgbClr val="AE0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223" name="TextBox 17"/>
            <p:cNvSpPr txBox="1">
              <a:spLocks noChangeArrowheads="1"/>
            </p:cNvSpPr>
            <p:nvPr/>
          </p:nvSpPr>
          <p:spPr bwMode="auto">
            <a:xfrm>
              <a:off x="4716833" y="2248859"/>
              <a:ext cx="2376264" cy="6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ctr" eaLnBrk="1" hangingPunct="1"/>
              <a:r>
                <a:rPr kumimoji="0" lang="zh-CN" altLang="en-US" sz="4000" b="1" i="0" u="none" strike="noStrike" kern="1200" cap="none" spc="0" normalizeH="0" baseline="0" noProof="0" dirty="0" smtClean="0">
                  <a:ln>
                    <a:noFill/>
                  </a:ln>
                  <a:solidFill>
                    <a:srgbClr val="FB9E00">
                      <a:lumMod val="40000"/>
                      <a:lumOff val="60000"/>
                    </a:srgbClr>
                  </a:solidFill>
                  <a:effectLst/>
                  <a:uLnTx/>
                  <a:uFillTx/>
                  <a:latin typeface="+mn-lt"/>
                  <a:ea typeface="+mn-ea"/>
                  <a:cs typeface="+mn-ea"/>
                  <a:sym typeface="+mn-lt"/>
                </a:rPr>
                <a:t>第</a:t>
              </a:r>
              <a:r>
                <a:rPr lang="zh-CN" altLang="en-US" sz="4000" b="1" dirty="0">
                  <a:solidFill>
                    <a:schemeClr val="accent3">
                      <a:lumMod val="40000"/>
                      <a:lumOff val="60000"/>
                    </a:schemeClr>
                  </a:solidFill>
                  <a:latin typeface="+mn-lt"/>
                  <a:ea typeface="+mn-ea"/>
                  <a:cs typeface="+mn-ea"/>
                  <a:sym typeface="+mn-lt"/>
                </a:rPr>
                <a:t>三</a:t>
              </a:r>
              <a:r>
                <a:rPr kumimoji="0" lang="zh-CN" altLang="en-US" sz="4000" b="1" i="0" u="none" strike="noStrike" kern="1200" cap="none" spc="0" normalizeH="0" baseline="0" noProof="0" dirty="0" smtClean="0">
                  <a:ln>
                    <a:noFill/>
                  </a:ln>
                  <a:solidFill>
                    <a:srgbClr val="FB9E00">
                      <a:lumMod val="40000"/>
                      <a:lumOff val="60000"/>
                    </a:srgbClr>
                  </a:solidFill>
                  <a:effectLst/>
                  <a:uLnTx/>
                  <a:uFillTx/>
                  <a:latin typeface="+mn-lt"/>
                  <a:ea typeface="+mn-ea"/>
                  <a:cs typeface="+mn-ea"/>
                  <a:sym typeface="+mn-lt"/>
                </a:rPr>
                <a:t>部</a:t>
              </a:r>
              <a:r>
                <a:rPr kumimoji="0" lang="zh-CN" altLang="en-US" sz="4000" b="1" i="0" u="none" strike="noStrike" kern="1200" cap="none" spc="0" normalizeH="0" baseline="0" noProof="0" dirty="0">
                  <a:ln>
                    <a:noFill/>
                  </a:ln>
                  <a:solidFill>
                    <a:srgbClr val="FB9E00">
                      <a:lumMod val="40000"/>
                      <a:lumOff val="60000"/>
                    </a:srgbClr>
                  </a:solidFill>
                  <a:effectLst/>
                  <a:uLnTx/>
                  <a:uFillTx/>
                  <a:latin typeface="+mn-lt"/>
                  <a:ea typeface="+mn-ea"/>
                  <a:cs typeface="+mn-ea"/>
                  <a:sym typeface="+mn-lt"/>
                </a:rPr>
                <a:t>分</a:t>
              </a:r>
            </a:p>
          </p:txBody>
        </p:sp>
      </p:grpSp>
      <p:sp>
        <p:nvSpPr>
          <p:cNvPr id="15" name="TextBox 17"/>
          <p:cNvSpPr txBox="1">
            <a:spLocks noChangeArrowheads="1"/>
          </p:cNvSpPr>
          <p:nvPr/>
        </p:nvSpPr>
        <p:spPr bwMode="auto">
          <a:xfrm>
            <a:off x="1043608" y="3075806"/>
            <a:ext cx="7056784"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eaLnBrk="1" hangingPunct="1"/>
            <a:r>
              <a:rPr lang="zh-CN" altLang="en-US" sz="3200" b="1" dirty="0">
                <a:solidFill>
                  <a:srgbClr val="AE0E16"/>
                </a:solidFill>
                <a:latin typeface="+mn-lt"/>
                <a:ea typeface="+mn-ea"/>
                <a:cs typeface="+mn-ea"/>
                <a:sym typeface="+mn-lt"/>
              </a:rPr>
              <a:t>改革开放和社会主义现</a:t>
            </a:r>
            <a:r>
              <a:rPr lang="zh-CN" altLang="en-US" sz="3200" b="1" dirty="0" smtClean="0">
                <a:solidFill>
                  <a:srgbClr val="AE0E16"/>
                </a:solidFill>
                <a:latin typeface="+mn-lt"/>
                <a:ea typeface="+mn-ea"/>
                <a:cs typeface="+mn-ea"/>
                <a:sym typeface="+mn-lt"/>
              </a:rPr>
              <a:t>代化</a:t>
            </a:r>
            <a:r>
              <a:rPr lang="zh-CN" altLang="en-US" sz="3200" b="1" dirty="0">
                <a:solidFill>
                  <a:srgbClr val="AE0E16"/>
                </a:solidFill>
                <a:latin typeface="+mn-lt"/>
                <a:ea typeface="+mn-ea"/>
                <a:cs typeface="+mn-ea"/>
                <a:sym typeface="+mn-lt"/>
              </a:rPr>
              <a:t>建设新时期</a:t>
            </a:r>
          </a:p>
        </p:txBody>
      </p:sp>
    </p:spTree>
    <p:extLst>
      <p:ext uri="{BB962C8B-B14F-4D97-AF65-F5344CB8AC3E}">
        <p14:creationId xmlns:p14="http://schemas.microsoft.com/office/powerpoint/2010/main" val="218034600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500" autoRev="1" fill="hold">
                                              <p:stCondLst>
                                                <p:cond delay="0"/>
                                              </p:stCondLst>
                                            </p:cTn>
                                            <p:tgtEl>
                                              <p:spTgt spid="15"/>
                                            </p:tgtEl>
                                            <p:attrNameLst>
                                              <p:attrName>ppt_w</p:attrName>
                                            </p:attrNameLst>
                                          </p:cBhvr>
                                        </p:anim>
                                        <p:anim by="(#ppt_w*0.50)" calcmode="lin" valueType="num">
                                          <p:cBhvr>
                                            <p:cTn id="13" dur="500" decel="50000" autoRev="1" fill="hold">
                                              <p:stCondLst>
                                                <p:cond delay="0"/>
                                              </p:stCondLst>
                                            </p:cTn>
                                            <p:tgtEl>
                                              <p:spTgt spid="15"/>
                                            </p:tgtEl>
                                            <p:attrNameLst>
                                              <p:attrName>ppt_x</p:attrName>
                                            </p:attrNameLst>
                                          </p:cBhvr>
                                        </p:anim>
                                        <p:anim from="(-#ppt_h/2)" to="(#ppt_y)" calcmode="lin" valueType="num">
                                          <p:cBhvr>
                                            <p:cTn id="14" dur="1000" fill="hold">
                                              <p:stCondLst>
                                                <p:cond delay="0"/>
                                              </p:stCondLst>
                                            </p:cTn>
                                            <p:tgtEl>
                                              <p:spTgt spid="15"/>
                                            </p:tgtEl>
                                            <p:attrNameLst>
                                              <p:attrName>ppt_y</p:attrName>
                                            </p:attrNameLst>
                                          </p:cBhvr>
                                        </p:anim>
                                        <p:animRot by="21600000">
                                          <p:cBhvr>
                                            <p:cTn id="15"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mc:Choice>
    <mc:Fallback xmlns="">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500" autoRev="1" fill="hold">
                                              <p:stCondLst>
                                                <p:cond delay="0"/>
                                              </p:stCondLst>
                                            </p:cTn>
                                            <p:tgtEl>
                                              <p:spTgt spid="15"/>
                                            </p:tgtEl>
                                            <p:attrNameLst>
                                              <p:attrName>ppt_w</p:attrName>
                                            </p:attrNameLst>
                                          </p:cBhvr>
                                        </p:anim>
                                        <p:anim by="(#ppt_w*0.50)" calcmode="lin" valueType="num">
                                          <p:cBhvr>
                                            <p:cTn id="13" dur="500" decel="50000" autoRev="1" fill="hold">
                                              <p:stCondLst>
                                                <p:cond delay="0"/>
                                              </p:stCondLst>
                                            </p:cTn>
                                            <p:tgtEl>
                                              <p:spTgt spid="15"/>
                                            </p:tgtEl>
                                            <p:attrNameLst>
                                              <p:attrName>ppt_x</p:attrName>
                                            </p:attrNameLst>
                                          </p:cBhvr>
                                        </p:anim>
                                        <p:anim from="(-#ppt_h/2)" to="(#ppt_y)" calcmode="lin" valueType="num">
                                          <p:cBhvr>
                                            <p:cTn id="14" dur="1000" fill="hold">
                                              <p:stCondLst>
                                                <p:cond delay="0"/>
                                              </p:stCondLst>
                                            </p:cTn>
                                            <p:tgtEl>
                                              <p:spTgt spid="15"/>
                                            </p:tgtEl>
                                            <p:attrNameLst>
                                              <p:attrName>ppt_y</p:attrName>
                                            </p:attrNameLst>
                                          </p:cBhvr>
                                        </p:anim>
                                        <p:animRot by="21600000">
                                          <p:cBhvr>
                                            <p:cTn id="15"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971599" y="1376214"/>
            <a:ext cx="3800027"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1171226" y="1306964"/>
            <a:ext cx="3506113"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社会主义现代化建设局面的形成 </a:t>
            </a:r>
          </a:p>
        </p:txBody>
      </p:sp>
      <p:sp>
        <p:nvSpPr>
          <p:cNvPr id="10" name="TextBox 9"/>
          <p:cNvSpPr txBox="1"/>
          <p:nvPr/>
        </p:nvSpPr>
        <p:spPr>
          <a:xfrm>
            <a:off x="971601" y="1842175"/>
            <a:ext cx="3511996" cy="33669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b="1" dirty="0">
                <a:solidFill>
                  <a:schemeClr val="accent2"/>
                </a:solidFill>
                <a:latin typeface="+mn-lt"/>
                <a:ea typeface="+mn-ea"/>
                <a:cs typeface="+mn-ea"/>
                <a:sym typeface="+mn-lt"/>
              </a:rPr>
              <a:t>党的十一届三中全会</a:t>
            </a:r>
            <a:r>
              <a:rPr lang="en-US" altLang="zh-CN" b="1" dirty="0">
                <a:solidFill>
                  <a:schemeClr val="accent2"/>
                </a:solidFill>
                <a:latin typeface="+mn-lt"/>
                <a:ea typeface="+mn-ea"/>
                <a:cs typeface="+mn-ea"/>
                <a:sym typeface="+mn-lt"/>
              </a:rPr>
              <a:t>――</a:t>
            </a:r>
            <a:r>
              <a:rPr lang="zh-CN" altLang="en-US" b="1" dirty="0">
                <a:solidFill>
                  <a:schemeClr val="accent2"/>
                </a:solidFill>
                <a:latin typeface="+mn-lt"/>
                <a:ea typeface="+mn-ea"/>
                <a:cs typeface="+mn-ea"/>
                <a:sym typeface="+mn-lt"/>
              </a:rPr>
              <a:t>伟大的历史性转折</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3" y="1236197"/>
            <a:ext cx="2783297" cy="1475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2952832"/>
            <a:ext cx="2773750" cy="1563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4" name="TextBox 13"/>
          <p:cNvSpPr txBox="1"/>
          <p:nvPr/>
        </p:nvSpPr>
        <p:spPr>
          <a:xfrm>
            <a:off x="971600" y="2199774"/>
            <a:ext cx="3800027" cy="1998689"/>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indent="457200"/>
            <a:r>
              <a:rPr lang="en-US" altLang="zh-CN" dirty="0">
                <a:solidFill>
                  <a:schemeClr val="tx1"/>
                </a:solidFill>
                <a:latin typeface="+mn-lt"/>
                <a:ea typeface="+mn-ea"/>
                <a:cs typeface="+mn-ea"/>
                <a:sym typeface="+mn-lt"/>
              </a:rPr>
              <a:t>1978</a:t>
            </a:r>
            <a:r>
              <a:rPr lang="zh-CN" altLang="en-US" dirty="0">
                <a:solidFill>
                  <a:schemeClr val="tx1"/>
                </a:solidFill>
                <a:latin typeface="+mn-lt"/>
                <a:ea typeface="+mn-ea"/>
                <a:cs typeface="+mn-ea"/>
                <a:sym typeface="+mn-lt"/>
              </a:rPr>
              <a:t>年底，中共中央在北京召开了十一届三中全会，从此，中国进入社会主义现代化建设的新时期，全会作出了把党和国家的工作重心转移到经济建设上来，实行改革开放的伟大决策，这是建国以来党的历史上具有深远意义的伟大转折，它完成了党的思想路线、政治路线的拨乱反正，是改革开放的开端。这次会议形成了以邓小平为核心的党的第二代领导集体。 </a:t>
            </a:r>
          </a:p>
        </p:txBody>
      </p:sp>
    </p:spTree>
    <p:extLst>
      <p:ext uri="{BB962C8B-B14F-4D97-AF65-F5344CB8AC3E}">
        <p14:creationId xmlns:p14="http://schemas.microsoft.com/office/powerpoint/2010/main" val="243381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14338"/>
                                        </p:tgtEl>
                                        <p:attrNameLst>
                                          <p:attrName>style.visibility</p:attrName>
                                        </p:attrNameLst>
                                      </p:cBhvr>
                                      <p:to>
                                        <p:strVal val="visible"/>
                                      </p:to>
                                    </p:set>
                                    <p:animEffect transition="in" filter="randombar(horizontal)">
                                      <p:cBhvr>
                                        <p:cTn id="28" dur="500"/>
                                        <p:tgtEl>
                                          <p:spTgt spid="14338"/>
                                        </p:tgtEl>
                                      </p:cBhvr>
                                    </p:animEffect>
                                  </p:childTnLst>
                                </p:cTn>
                              </p:par>
                            </p:childTnLst>
                          </p:cTn>
                        </p:par>
                        <p:par>
                          <p:cTn id="29" fill="hold">
                            <p:stCondLst>
                              <p:cond delay="2500"/>
                            </p:stCondLst>
                            <p:childTnLst>
                              <p:par>
                                <p:cTn id="30" presetID="14" presetClass="entr" presetSubtype="10" fill="hold" nodeType="afterEffect">
                                  <p:stCondLst>
                                    <p:cond delay="0"/>
                                  </p:stCondLst>
                                  <p:childTnLst>
                                    <p:set>
                                      <p:cBhvr>
                                        <p:cTn id="31" dur="1" fill="hold">
                                          <p:stCondLst>
                                            <p:cond delay="0"/>
                                          </p:stCondLst>
                                        </p:cTn>
                                        <p:tgtEl>
                                          <p:spTgt spid="14339"/>
                                        </p:tgtEl>
                                        <p:attrNameLst>
                                          <p:attrName>style.visibility</p:attrName>
                                        </p:attrNameLst>
                                      </p:cBhvr>
                                      <p:to>
                                        <p:strVal val="visible"/>
                                      </p:to>
                                    </p:set>
                                    <p:animEffect transition="in" filter="randombar(horizontal)">
                                      <p:cBhvr>
                                        <p:cTn id="32"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10"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934021" y="1415374"/>
            <a:ext cx="3800027"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1539464" y="1374379"/>
            <a:ext cx="2664296"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全面改革和对外开放的发展</a:t>
            </a:r>
          </a:p>
        </p:txBody>
      </p:sp>
      <p:sp>
        <p:nvSpPr>
          <p:cNvPr id="10" name="TextBox 9"/>
          <p:cNvSpPr txBox="1"/>
          <p:nvPr/>
        </p:nvSpPr>
        <p:spPr>
          <a:xfrm>
            <a:off x="905654" y="1962838"/>
            <a:ext cx="3828394" cy="1200329"/>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indent="457200"/>
            <a:r>
              <a:rPr lang="zh-CN" altLang="en-US" dirty="0">
                <a:solidFill>
                  <a:schemeClr val="tx1"/>
                </a:solidFill>
                <a:latin typeface="+mn-lt"/>
                <a:ea typeface="+mn-ea"/>
                <a:cs typeface="+mn-ea"/>
                <a:sym typeface="+mn-lt"/>
              </a:rPr>
              <a:t>十一届三中全会以后，经济体制改革逐步开展，这是在坚持社会主义制度的前提下，改革生产关系中不适应生产力发展的一系列环节，解放和发展生产力。此外，中国也迈出了对外开放的步伐。</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133678"/>
            <a:ext cx="3168352" cy="31224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85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25" presetClass="entr" presetSubtype="0" fill="hold" nodeType="afterEffect">
                                  <p:stCondLst>
                                    <p:cond delay="0"/>
                                  </p:stCondLst>
                                  <p:childTnLst>
                                    <p:set>
                                      <p:cBhvr>
                                        <p:cTn id="23" dur="1" fill="hold">
                                          <p:stCondLst>
                                            <p:cond delay="0"/>
                                          </p:stCondLst>
                                        </p:cTn>
                                        <p:tgtEl>
                                          <p:spTgt spid="15362"/>
                                        </p:tgtEl>
                                        <p:attrNameLst>
                                          <p:attrName>style.visibility</p:attrName>
                                        </p:attrNameLst>
                                      </p:cBhvr>
                                      <p:to>
                                        <p:strVal val="visible"/>
                                      </p:to>
                                    </p:set>
                                    <p:anim calcmode="lin" valueType="num">
                                      <p:cBhvr>
                                        <p:cTn id="24" dur="500" decel="50000" fill="hold">
                                          <p:stCondLst>
                                            <p:cond delay="0"/>
                                          </p:stCondLst>
                                        </p:cTn>
                                        <p:tgtEl>
                                          <p:spTgt spid="1536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536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5362"/>
                                        </p:tgtEl>
                                        <p:attrNameLst>
                                          <p:attrName>ppt_w</p:attrName>
                                        </p:attrNameLst>
                                      </p:cBhvr>
                                      <p:tavLst>
                                        <p:tav tm="0">
                                          <p:val>
                                            <p:strVal val="#ppt_w*.05"/>
                                          </p:val>
                                        </p:tav>
                                        <p:tav tm="100000">
                                          <p:val>
                                            <p:strVal val="#ppt_w"/>
                                          </p:val>
                                        </p:tav>
                                      </p:tavLst>
                                    </p:anim>
                                    <p:anim calcmode="lin" valueType="num">
                                      <p:cBhvr>
                                        <p:cTn id="27" dur="1000" fill="hold"/>
                                        <p:tgtEl>
                                          <p:spTgt spid="1536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536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536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536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934021" y="1415374"/>
            <a:ext cx="3800027"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1539464" y="1374379"/>
            <a:ext cx="2664296" cy="438582"/>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smtClean="0">
                <a:latin typeface="+mn-lt"/>
                <a:ea typeface="+mn-ea"/>
                <a:cs typeface="+mn-ea"/>
                <a:sym typeface="+mn-lt"/>
              </a:rPr>
              <a:t>疫情之下凸显党的领导作用</a:t>
            </a:r>
            <a:endParaRPr lang="zh-CN" altLang="en-US" dirty="0">
              <a:latin typeface="+mn-lt"/>
              <a:ea typeface="+mn-ea"/>
              <a:cs typeface="+mn-ea"/>
              <a:sym typeface="+mn-lt"/>
            </a:endParaRPr>
          </a:p>
        </p:txBody>
      </p:sp>
      <p:sp>
        <p:nvSpPr>
          <p:cNvPr id="10" name="TextBox 9"/>
          <p:cNvSpPr txBox="1"/>
          <p:nvPr/>
        </p:nvSpPr>
        <p:spPr>
          <a:xfrm>
            <a:off x="905654" y="1851670"/>
            <a:ext cx="3828394" cy="2552686"/>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indent="457200"/>
            <a:r>
              <a:rPr lang="zh-CN" altLang="en-US" dirty="0">
                <a:solidFill>
                  <a:schemeClr val="tx1"/>
                </a:solidFill>
                <a:latin typeface="+mn-lt"/>
                <a:ea typeface="+mn-ea"/>
                <a:cs typeface="+mn-ea"/>
                <a:sym typeface="+mn-lt"/>
              </a:rPr>
              <a:t>面对突如其来的严重疫情党中央统揽全局、果断决策，以非常之举应对非常之事。党中央坚持把人民生命安全和身体健康放在第一位，第一时间实施集中统一领导，中央政治局常委会中央政治局召开</a:t>
            </a:r>
            <a:r>
              <a:rPr lang="en-US" altLang="zh-CN" dirty="0">
                <a:solidFill>
                  <a:schemeClr val="tx1"/>
                </a:solidFill>
                <a:latin typeface="+mn-lt"/>
                <a:ea typeface="+mn-ea"/>
                <a:cs typeface="+mn-ea"/>
                <a:sym typeface="+mn-lt"/>
              </a:rPr>
              <a:t>21</a:t>
            </a:r>
            <a:r>
              <a:rPr lang="zh-CN" altLang="en-US" dirty="0">
                <a:solidFill>
                  <a:schemeClr val="tx1"/>
                </a:solidFill>
                <a:latin typeface="+mn-lt"/>
                <a:ea typeface="+mn-ea"/>
                <a:cs typeface="+mn-ea"/>
                <a:sym typeface="+mn-lt"/>
              </a:rPr>
              <a:t>次会议研究决策，领导组织党政军民学，东西南北中大会战，提出坚定信心，同舟共济、科学防治、精准施策的总要求，明确坚决遏制疫情蔓延势头、坚决打赢疫情防控阻击战的总目标，周密部署武汉保卫战、湖北保卫战，因时因势制定重大战略策略。</a:t>
            </a:r>
            <a:endParaRPr lang="zh-CN" altLang="en-US" dirty="0">
              <a:solidFill>
                <a:schemeClr val="tx1"/>
              </a:solidFill>
              <a:latin typeface="+mn-lt"/>
              <a:ea typeface="+mn-ea"/>
              <a:cs typeface="+mn-ea"/>
              <a:sym typeface="+mn-lt"/>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64088" y="627534"/>
            <a:ext cx="3168352" cy="3528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3304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25" presetClass="entr" presetSubtype="0" fill="hold" nodeType="afterEffect">
                                  <p:stCondLst>
                                    <p:cond delay="0"/>
                                  </p:stCondLst>
                                  <p:childTnLst>
                                    <p:set>
                                      <p:cBhvr>
                                        <p:cTn id="23" dur="1" fill="hold">
                                          <p:stCondLst>
                                            <p:cond delay="0"/>
                                          </p:stCondLst>
                                        </p:cTn>
                                        <p:tgtEl>
                                          <p:spTgt spid="15362"/>
                                        </p:tgtEl>
                                        <p:attrNameLst>
                                          <p:attrName>style.visibility</p:attrName>
                                        </p:attrNameLst>
                                      </p:cBhvr>
                                      <p:to>
                                        <p:strVal val="visible"/>
                                      </p:to>
                                    </p:set>
                                    <p:anim calcmode="lin" valueType="num">
                                      <p:cBhvr>
                                        <p:cTn id="24" dur="500" decel="50000" fill="hold">
                                          <p:stCondLst>
                                            <p:cond delay="0"/>
                                          </p:stCondLst>
                                        </p:cTn>
                                        <p:tgtEl>
                                          <p:spTgt spid="1536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536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5362"/>
                                        </p:tgtEl>
                                        <p:attrNameLst>
                                          <p:attrName>ppt_w</p:attrName>
                                        </p:attrNameLst>
                                      </p:cBhvr>
                                      <p:tavLst>
                                        <p:tav tm="0">
                                          <p:val>
                                            <p:strVal val="#ppt_w*.05"/>
                                          </p:val>
                                        </p:tav>
                                        <p:tav tm="100000">
                                          <p:val>
                                            <p:strVal val="#ppt_w"/>
                                          </p:val>
                                        </p:tav>
                                      </p:tavLst>
                                    </p:anim>
                                    <p:anim calcmode="lin" valueType="num">
                                      <p:cBhvr>
                                        <p:cTn id="27" dur="1000" fill="hold"/>
                                        <p:tgtEl>
                                          <p:spTgt spid="1536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536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536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536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对角圆角矩形 8"/>
          <p:cNvSpPr/>
          <p:nvPr/>
        </p:nvSpPr>
        <p:spPr>
          <a:xfrm>
            <a:off x="964471" y="1363762"/>
            <a:ext cx="7368047" cy="3024336"/>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对角圆角矩形 3"/>
          <p:cNvSpPr/>
          <p:nvPr/>
        </p:nvSpPr>
        <p:spPr>
          <a:xfrm>
            <a:off x="876361" y="1291753"/>
            <a:ext cx="7368047" cy="3016035"/>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3923928" y="1266371"/>
            <a:ext cx="1152128" cy="601447"/>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r>
              <a:rPr lang="zh-CN" altLang="en-US" sz="2500" b="1" dirty="0">
                <a:solidFill>
                  <a:schemeClr val="bg1"/>
                </a:solidFill>
                <a:latin typeface="+mn-lt"/>
                <a:ea typeface="+mn-ea"/>
                <a:cs typeface="+mn-ea"/>
                <a:sym typeface="+mn-lt"/>
              </a:rPr>
              <a:t>总  结</a:t>
            </a:r>
          </a:p>
        </p:txBody>
      </p:sp>
      <p:sp>
        <p:nvSpPr>
          <p:cNvPr id="10" name="TextBox 9"/>
          <p:cNvSpPr txBox="1"/>
          <p:nvPr/>
        </p:nvSpPr>
        <p:spPr>
          <a:xfrm>
            <a:off x="1043608" y="1867818"/>
            <a:ext cx="6912768" cy="2308324"/>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indent="457200"/>
            <a:r>
              <a:rPr lang="zh-CN" altLang="en-US" dirty="0">
                <a:solidFill>
                  <a:schemeClr val="bg1"/>
                </a:solidFill>
                <a:latin typeface="+mn-lt"/>
                <a:ea typeface="+mn-ea"/>
                <a:cs typeface="+mn-ea"/>
                <a:sym typeface="+mn-lt"/>
              </a:rPr>
              <a:t>历史事实雄辩的告诉我们，没有共产党就没有新中国，只有社会主义才能救中国，只有改革开放才能发展中国，发展社会主义，发展马克思主义，只有中国共产党才是中国特色社会主义事业的坚强领导核心。</a:t>
            </a:r>
          </a:p>
          <a:p>
            <a:pPr indent="457200"/>
            <a:r>
              <a:rPr lang="zh-CN" altLang="en-US" dirty="0">
                <a:solidFill>
                  <a:schemeClr val="bg1"/>
                </a:solidFill>
                <a:latin typeface="+mn-lt"/>
                <a:ea typeface="+mn-ea"/>
                <a:cs typeface="+mn-ea"/>
                <a:sym typeface="+mn-lt"/>
              </a:rPr>
              <a:t>当今世界，和平与发展成为了时代主题，科技进步日新月异，经济全球化进程加快发展，世界格局多极化趋势不可逆转，以综合国力为基础的竞争日趋激烈。继续推进社会主义现代化建设，完成祖国统一大业，维护世界和平与促进共同发展，是党在新世纪的三大任务。</a:t>
            </a:r>
          </a:p>
          <a:p>
            <a:pPr indent="457200"/>
            <a:r>
              <a:rPr lang="zh-CN" altLang="en-US" dirty="0">
                <a:solidFill>
                  <a:schemeClr val="bg1"/>
                </a:solidFill>
                <a:latin typeface="+mn-lt"/>
                <a:ea typeface="+mn-ea"/>
                <a:cs typeface="+mn-ea"/>
                <a:sym typeface="+mn-lt"/>
              </a:rPr>
              <a:t>抓住机遇，加快发展，实现中华民族的伟大复兴，是历史赋予中国共产党的光荣使命。党领导人民在过去</a:t>
            </a:r>
            <a:r>
              <a:rPr lang="zh-CN" altLang="en-US" dirty="0" smtClean="0">
                <a:solidFill>
                  <a:schemeClr val="bg1"/>
                </a:solidFill>
                <a:latin typeface="+mn-lt"/>
                <a:ea typeface="+mn-ea"/>
                <a:cs typeface="+mn-ea"/>
                <a:sym typeface="+mn-lt"/>
              </a:rPr>
              <a:t>的</a:t>
            </a:r>
            <a:r>
              <a:rPr lang="en-US" altLang="zh-CN" dirty="0" smtClean="0">
                <a:solidFill>
                  <a:schemeClr val="bg1"/>
                </a:solidFill>
                <a:latin typeface="+mn-lt"/>
                <a:ea typeface="+mn-ea"/>
                <a:cs typeface="+mn-ea"/>
                <a:sym typeface="+mn-lt"/>
              </a:rPr>
              <a:t>100</a:t>
            </a:r>
            <a:r>
              <a:rPr lang="zh-CN" altLang="en-US" dirty="0" smtClean="0">
                <a:solidFill>
                  <a:schemeClr val="bg1"/>
                </a:solidFill>
                <a:latin typeface="+mn-lt"/>
                <a:ea typeface="+mn-ea"/>
                <a:cs typeface="+mn-ea"/>
                <a:sym typeface="+mn-lt"/>
              </a:rPr>
              <a:t>年</a:t>
            </a:r>
            <a:r>
              <a:rPr lang="zh-CN" altLang="en-US" dirty="0">
                <a:solidFill>
                  <a:schemeClr val="bg1"/>
                </a:solidFill>
                <a:latin typeface="+mn-lt"/>
                <a:ea typeface="+mn-ea"/>
                <a:cs typeface="+mn-ea"/>
                <a:sym typeface="+mn-lt"/>
              </a:rPr>
              <a:t>里写下光辉篇章，我们坚信也一定能够在新的世纪继续谱写出更加壮丽的篇章。</a:t>
            </a:r>
          </a:p>
        </p:txBody>
      </p:sp>
      <p:sp>
        <p:nvSpPr>
          <p:cNvPr id="5" name="矩形 4"/>
          <p:cNvSpPr/>
          <p:nvPr/>
        </p:nvSpPr>
        <p:spPr>
          <a:xfrm>
            <a:off x="1115616" y="1612813"/>
            <a:ext cx="288032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5004048" y="1612813"/>
            <a:ext cx="288032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305366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8" grpId="0"/>
      <p:bldP spid="10" grpId="0"/>
      <p:bldP spid="5"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74863"/>
            <a:ext cx="9144000" cy="2168638"/>
          </a:xfrm>
          <a:prstGeom prst="rect">
            <a:avLst/>
          </a:prstGeom>
        </p:spPr>
      </p:pic>
      <p:sp>
        <p:nvSpPr>
          <p:cNvPr id="6" name="Text Placeholder 12"/>
          <p:cNvSpPr txBox="1">
            <a:spLocks/>
          </p:cNvSpPr>
          <p:nvPr/>
        </p:nvSpPr>
        <p:spPr>
          <a:xfrm>
            <a:off x="1700250" y="1442210"/>
            <a:ext cx="6112110" cy="1007821"/>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500" dirty="0">
                <a:solidFill>
                  <a:srgbClr val="AE0E16"/>
                </a:solidFill>
                <a:latin typeface="汉仪大宋简" panose="02010609000101010101" pitchFamily="49" charset="-122"/>
                <a:ea typeface="汉仪大宋简" panose="02010609000101010101" pitchFamily="49" charset="-122"/>
                <a:cs typeface="+mn-ea"/>
                <a:sym typeface="+mn-lt"/>
              </a:rPr>
              <a:t>演示完毕 </a:t>
            </a:r>
            <a:r>
              <a:rPr lang="zh-CN" altLang="en-US" sz="5500" dirty="0" smtClean="0">
                <a:solidFill>
                  <a:srgbClr val="AE0E16"/>
                </a:solidFill>
                <a:latin typeface="汉仪大宋简" panose="02010609000101010101" pitchFamily="49" charset="-122"/>
                <a:ea typeface="汉仪大宋简" panose="02010609000101010101" pitchFamily="49" charset="-122"/>
                <a:cs typeface="+mn-ea"/>
                <a:sym typeface="+mn-lt"/>
              </a:rPr>
              <a:t>谢谢</a:t>
            </a:r>
            <a:endParaRPr lang="en-GB" sz="5500" dirty="0">
              <a:solidFill>
                <a:srgbClr val="AE0E16"/>
              </a:solidFill>
              <a:latin typeface="汉仪大宋简" panose="02010609000101010101" pitchFamily="49" charset="-122"/>
              <a:ea typeface="汉仪大宋简" panose="02010609000101010101" pitchFamily="49" charset="-122"/>
              <a:cs typeface="+mn-ea"/>
              <a:sym typeface="+mn-lt"/>
            </a:endParaRPr>
          </a:p>
        </p:txBody>
      </p:sp>
      <p:sp>
        <p:nvSpPr>
          <p:cNvPr id="7" name="Freeform 5"/>
          <p:cNvSpPr>
            <a:spLocks/>
          </p:cNvSpPr>
          <p:nvPr/>
        </p:nvSpPr>
        <p:spPr bwMode="auto">
          <a:xfrm>
            <a:off x="4292538" y="339502"/>
            <a:ext cx="927534" cy="945901"/>
          </a:xfrm>
          <a:custGeom>
            <a:avLst/>
            <a:gdLst>
              <a:gd name="T0" fmla="*/ 9730 w 15756"/>
              <a:gd name="T1" fmla="*/ 253 h 16068"/>
              <a:gd name="T2" fmla="*/ 11826 w 15756"/>
              <a:gd name="T3" fmla="*/ 1108 h 16068"/>
              <a:gd name="T4" fmla="*/ 13508 w 15756"/>
              <a:gd name="T5" fmla="*/ 2441 h 16068"/>
              <a:gd name="T6" fmla="*/ 14743 w 15756"/>
              <a:gd name="T7" fmla="*/ 4133 h 16068"/>
              <a:gd name="T8" fmla="*/ 15503 w 15756"/>
              <a:gd name="T9" fmla="*/ 6065 h 16068"/>
              <a:gd name="T10" fmla="*/ 15755 w 15756"/>
              <a:gd name="T11" fmla="*/ 8111 h 16068"/>
              <a:gd name="T12" fmla="*/ 15467 w 15756"/>
              <a:gd name="T13" fmla="*/ 10154 h 16068"/>
              <a:gd name="T14" fmla="*/ 14610 w 15756"/>
              <a:gd name="T15" fmla="*/ 12071 h 16068"/>
              <a:gd name="T16" fmla="*/ 12376 w 15756"/>
              <a:gd name="T17" fmla="*/ 14520 h 16068"/>
              <a:gd name="T18" fmla="*/ 11170 w 15756"/>
              <a:gd name="T19" fmla="*/ 15175 h 16068"/>
              <a:gd name="T20" fmla="*/ 9951 w 15756"/>
              <a:gd name="T21" fmla="*/ 15641 h 16068"/>
              <a:gd name="T22" fmla="*/ 8725 w 15756"/>
              <a:gd name="T23" fmla="*/ 15912 h 16068"/>
              <a:gd name="T24" fmla="*/ 7497 w 15756"/>
              <a:gd name="T25" fmla="*/ 15989 h 16068"/>
              <a:gd name="T26" fmla="*/ 6270 w 15756"/>
              <a:gd name="T27" fmla="*/ 15865 h 16068"/>
              <a:gd name="T28" fmla="*/ 5050 w 15756"/>
              <a:gd name="T29" fmla="*/ 15539 h 16068"/>
              <a:gd name="T30" fmla="*/ 3842 w 15756"/>
              <a:gd name="T31" fmla="*/ 15007 h 16068"/>
              <a:gd name="T32" fmla="*/ 2649 w 15756"/>
              <a:gd name="T33" fmla="*/ 14265 h 16068"/>
              <a:gd name="T34" fmla="*/ 2450 w 15756"/>
              <a:gd name="T35" fmla="*/ 14829 h 16068"/>
              <a:gd name="T36" fmla="*/ 2374 w 15756"/>
              <a:gd name="T37" fmla="*/ 15238 h 16068"/>
              <a:gd name="T38" fmla="*/ 2200 w 15756"/>
              <a:gd name="T39" fmla="*/ 15581 h 16068"/>
              <a:gd name="T40" fmla="*/ 1942 w 15756"/>
              <a:gd name="T41" fmla="*/ 15842 h 16068"/>
              <a:gd name="T42" fmla="*/ 1620 w 15756"/>
              <a:gd name="T43" fmla="*/ 16009 h 16068"/>
              <a:gd name="T44" fmla="*/ 1252 w 15756"/>
              <a:gd name="T45" fmla="*/ 16068 h 16068"/>
              <a:gd name="T46" fmla="*/ 856 w 15756"/>
              <a:gd name="T47" fmla="*/ 16008 h 16068"/>
              <a:gd name="T48" fmla="*/ 451 w 15756"/>
              <a:gd name="T49" fmla="*/ 15816 h 16068"/>
              <a:gd name="T50" fmla="*/ 175 w 15756"/>
              <a:gd name="T51" fmla="*/ 15467 h 16068"/>
              <a:gd name="T52" fmla="*/ 35 w 15756"/>
              <a:gd name="T53" fmla="*/ 15094 h 16068"/>
              <a:gd name="T54" fmla="*/ 1 w 15756"/>
              <a:gd name="T55" fmla="*/ 14729 h 16068"/>
              <a:gd name="T56" fmla="*/ 66 w 15756"/>
              <a:gd name="T57" fmla="*/ 14388 h 16068"/>
              <a:gd name="T58" fmla="*/ 228 w 15756"/>
              <a:gd name="T59" fmla="*/ 14085 h 16068"/>
              <a:gd name="T60" fmla="*/ 481 w 15756"/>
              <a:gd name="T61" fmla="*/ 13834 h 16068"/>
              <a:gd name="T62" fmla="*/ 820 w 15756"/>
              <a:gd name="T63" fmla="*/ 13651 h 16068"/>
              <a:gd name="T64" fmla="*/ 1242 w 15756"/>
              <a:gd name="T65" fmla="*/ 13548 h 16068"/>
              <a:gd name="T66" fmla="*/ 1687 w 15756"/>
              <a:gd name="T67" fmla="*/ 10896 h 16068"/>
              <a:gd name="T68" fmla="*/ 2594 w 15756"/>
              <a:gd name="T69" fmla="*/ 11657 h 16068"/>
              <a:gd name="T70" fmla="*/ 3570 w 15756"/>
              <a:gd name="T71" fmla="*/ 12297 h 16068"/>
              <a:gd name="T72" fmla="*/ 4603 w 15756"/>
              <a:gd name="T73" fmla="*/ 12795 h 16068"/>
              <a:gd name="T74" fmla="*/ 5684 w 15756"/>
              <a:gd name="T75" fmla="*/ 13133 h 16068"/>
              <a:gd name="T76" fmla="*/ 6802 w 15756"/>
              <a:gd name="T77" fmla="*/ 13290 h 16068"/>
              <a:gd name="T78" fmla="*/ 7947 w 15756"/>
              <a:gd name="T79" fmla="*/ 13248 h 16068"/>
              <a:gd name="T80" fmla="*/ 9108 w 15756"/>
              <a:gd name="T81" fmla="*/ 12988 h 16068"/>
              <a:gd name="T82" fmla="*/ 10277 w 15756"/>
              <a:gd name="T83" fmla="*/ 12489 h 16068"/>
              <a:gd name="T84" fmla="*/ 5331 w 15756"/>
              <a:gd name="T85" fmla="*/ 2506 h 16068"/>
              <a:gd name="T86" fmla="*/ 5685 w 15756"/>
              <a:gd name="T87" fmla="*/ 2576 h 16068"/>
              <a:gd name="T88" fmla="*/ 6027 w 15756"/>
              <a:gd name="T89" fmla="*/ 2611 h 16068"/>
              <a:gd name="T90" fmla="*/ 6359 w 15756"/>
              <a:gd name="T91" fmla="*/ 2608 h 16068"/>
              <a:gd name="T92" fmla="*/ 6676 w 15756"/>
              <a:gd name="T93" fmla="*/ 2565 h 16068"/>
              <a:gd name="T94" fmla="*/ 6981 w 15756"/>
              <a:gd name="T95" fmla="*/ 2479 h 16068"/>
              <a:gd name="T96" fmla="*/ 7272 w 15756"/>
              <a:gd name="T97" fmla="*/ 2350 h 16068"/>
              <a:gd name="T98" fmla="*/ 7549 w 15756"/>
              <a:gd name="T99" fmla="*/ 2174 h 16068"/>
              <a:gd name="T100" fmla="*/ 7811 w 15756"/>
              <a:gd name="T101" fmla="*/ 1951 h 16068"/>
              <a:gd name="T102" fmla="*/ 12510 w 15756"/>
              <a:gd name="T103" fmla="*/ 10286 h 16068"/>
              <a:gd name="T104" fmla="*/ 12943 w 15756"/>
              <a:gd name="T105" fmla="*/ 8938 h 16068"/>
              <a:gd name="T106" fmla="*/ 13043 w 15756"/>
              <a:gd name="T107" fmla="*/ 7449 h 16068"/>
              <a:gd name="T108" fmla="*/ 12826 w 15756"/>
              <a:gd name="T109" fmla="*/ 5893 h 16068"/>
              <a:gd name="T110" fmla="*/ 12305 w 15756"/>
              <a:gd name="T111" fmla="*/ 4349 h 16068"/>
              <a:gd name="T112" fmla="*/ 11495 w 15756"/>
              <a:gd name="T113" fmla="*/ 2896 h 16068"/>
              <a:gd name="T114" fmla="*/ 10412 w 15756"/>
              <a:gd name="T115" fmla="*/ 1611 h 16068"/>
              <a:gd name="T116" fmla="*/ 9070 w 15756"/>
              <a:gd name="T117" fmla="*/ 571 h 16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56" h="16068">
                <a:moveTo>
                  <a:pt x="7903" y="0"/>
                </a:moveTo>
                <a:lnTo>
                  <a:pt x="8535" y="43"/>
                </a:lnTo>
                <a:lnTo>
                  <a:pt x="9143" y="129"/>
                </a:lnTo>
                <a:lnTo>
                  <a:pt x="9730" y="253"/>
                </a:lnTo>
                <a:lnTo>
                  <a:pt x="10291" y="415"/>
                </a:lnTo>
                <a:lnTo>
                  <a:pt x="10827" y="613"/>
                </a:lnTo>
                <a:lnTo>
                  <a:pt x="11339" y="844"/>
                </a:lnTo>
                <a:lnTo>
                  <a:pt x="11826" y="1108"/>
                </a:lnTo>
                <a:lnTo>
                  <a:pt x="12287" y="1400"/>
                </a:lnTo>
                <a:lnTo>
                  <a:pt x="12720" y="1722"/>
                </a:lnTo>
                <a:lnTo>
                  <a:pt x="13128" y="2070"/>
                </a:lnTo>
                <a:lnTo>
                  <a:pt x="13508" y="2441"/>
                </a:lnTo>
                <a:lnTo>
                  <a:pt x="13859" y="2835"/>
                </a:lnTo>
                <a:lnTo>
                  <a:pt x="14183" y="3251"/>
                </a:lnTo>
                <a:lnTo>
                  <a:pt x="14478" y="3684"/>
                </a:lnTo>
                <a:lnTo>
                  <a:pt x="14743" y="4133"/>
                </a:lnTo>
                <a:lnTo>
                  <a:pt x="14979" y="4599"/>
                </a:lnTo>
                <a:lnTo>
                  <a:pt x="15185" y="5077"/>
                </a:lnTo>
                <a:lnTo>
                  <a:pt x="15360" y="5567"/>
                </a:lnTo>
                <a:lnTo>
                  <a:pt x="15503" y="6065"/>
                </a:lnTo>
                <a:lnTo>
                  <a:pt x="15614" y="6570"/>
                </a:lnTo>
                <a:lnTo>
                  <a:pt x="15695" y="7081"/>
                </a:lnTo>
                <a:lnTo>
                  <a:pt x="15741" y="7595"/>
                </a:lnTo>
                <a:lnTo>
                  <a:pt x="15755" y="8111"/>
                </a:lnTo>
                <a:lnTo>
                  <a:pt x="15735" y="8628"/>
                </a:lnTo>
                <a:lnTo>
                  <a:pt x="15681" y="9141"/>
                </a:lnTo>
                <a:lnTo>
                  <a:pt x="15591" y="9651"/>
                </a:lnTo>
                <a:lnTo>
                  <a:pt x="15467" y="10154"/>
                </a:lnTo>
                <a:lnTo>
                  <a:pt x="15307" y="10650"/>
                </a:lnTo>
                <a:lnTo>
                  <a:pt x="15112" y="11136"/>
                </a:lnTo>
                <a:lnTo>
                  <a:pt x="14880" y="11610"/>
                </a:lnTo>
                <a:lnTo>
                  <a:pt x="14610" y="12071"/>
                </a:lnTo>
                <a:lnTo>
                  <a:pt x="14303" y="12517"/>
                </a:lnTo>
                <a:lnTo>
                  <a:pt x="15756" y="13901"/>
                </a:lnTo>
                <a:lnTo>
                  <a:pt x="13807" y="15935"/>
                </a:lnTo>
                <a:lnTo>
                  <a:pt x="12376" y="14520"/>
                </a:lnTo>
                <a:lnTo>
                  <a:pt x="12076" y="14702"/>
                </a:lnTo>
                <a:lnTo>
                  <a:pt x="11775" y="14872"/>
                </a:lnTo>
                <a:lnTo>
                  <a:pt x="11473" y="15030"/>
                </a:lnTo>
                <a:lnTo>
                  <a:pt x="11170" y="15175"/>
                </a:lnTo>
                <a:lnTo>
                  <a:pt x="10866" y="15310"/>
                </a:lnTo>
                <a:lnTo>
                  <a:pt x="10562" y="15432"/>
                </a:lnTo>
                <a:lnTo>
                  <a:pt x="10256" y="15543"/>
                </a:lnTo>
                <a:lnTo>
                  <a:pt x="9951" y="15641"/>
                </a:lnTo>
                <a:lnTo>
                  <a:pt x="9645" y="15727"/>
                </a:lnTo>
                <a:lnTo>
                  <a:pt x="9339" y="15801"/>
                </a:lnTo>
                <a:lnTo>
                  <a:pt x="9032" y="15863"/>
                </a:lnTo>
                <a:lnTo>
                  <a:pt x="8725" y="15912"/>
                </a:lnTo>
                <a:lnTo>
                  <a:pt x="8418" y="15951"/>
                </a:lnTo>
                <a:lnTo>
                  <a:pt x="8111" y="15976"/>
                </a:lnTo>
                <a:lnTo>
                  <a:pt x="7804" y="15988"/>
                </a:lnTo>
                <a:lnTo>
                  <a:pt x="7497" y="15989"/>
                </a:lnTo>
                <a:lnTo>
                  <a:pt x="7190" y="15977"/>
                </a:lnTo>
                <a:lnTo>
                  <a:pt x="6883" y="15952"/>
                </a:lnTo>
                <a:lnTo>
                  <a:pt x="6576" y="15914"/>
                </a:lnTo>
                <a:lnTo>
                  <a:pt x="6270" y="15865"/>
                </a:lnTo>
                <a:lnTo>
                  <a:pt x="5964" y="15802"/>
                </a:lnTo>
                <a:lnTo>
                  <a:pt x="5659" y="15727"/>
                </a:lnTo>
                <a:lnTo>
                  <a:pt x="5354" y="15639"/>
                </a:lnTo>
                <a:lnTo>
                  <a:pt x="5050" y="15539"/>
                </a:lnTo>
                <a:lnTo>
                  <a:pt x="4747" y="15424"/>
                </a:lnTo>
                <a:lnTo>
                  <a:pt x="4445" y="15298"/>
                </a:lnTo>
                <a:lnTo>
                  <a:pt x="4143" y="15159"/>
                </a:lnTo>
                <a:lnTo>
                  <a:pt x="3842" y="15007"/>
                </a:lnTo>
                <a:lnTo>
                  <a:pt x="3543" y="14841"/>
                </a:lnTo>
                <a:lnTo>
                  <a:pt x="3244" y="14662"/>
                </a:lnTo>
                <a:lnTo>
                  <a:pt x="2945" y="14470"/>
                </a:lnTo>
                <a:lnTo>
                  <a:pt x="2649" y="14265"/>
                </a:lnTo>
                <a:lnTo>
                  <a:pt x="2428" y="14483"/>
                </a:lnTo>
                <a:lnTo>
                  <a:pt x="2443" y="14602"/>
                </a:lnTo>
                <a:lnTo>
                  <a:pt x="2450" y="14716"/>
                </a:lnTo>
                <a:lnTo>
                  <a:pt x="2450" y="14829"/>
                </a:lnTo>
                <a:lnTo>
                  <a:pt x="2441" y="14937"/>
                </a:lnTo>
                <a:lnTo>
                  <a:pt x="2426" y="15042"/>
                </a:lnTo>
                <a:lnTo>
                  <a:pt x="2404" y="15142"/>
                </a:lnTo>
                <a:lnTo>
                  <a:pt x="2374" y="15238"/>
                </a:lnTo>
                <a:lnTo>
                  <a:pt x="2340" y="15331"/>
                </a:lnTo>
                <a:lnTo>
                  <a:pt x="2299" y="15419"/>
                </a:lnTo>
                <a:lnTo>
                  <a:pt x="2252" y="15503"/>
                </a:lnTo>
                <a:lnTo>
                  <a:pt x="2200" y="15581"/>
                </a:lnTo>
                <a:lnTo>
                  <a:pt x="2143" y="15654"/>
                </a:lnTo>
                <a:lnTo>
                  <a:pt x="2080" y="15723"/>
                </a:lnTo>
                <a:lnTo>
                  <a:pt x="2013" y="15785"/>
                </a:lnTo>
                <a:lnTo>
                  <a:pt x="1942" y="15842"/>
                </a:lnTo>
                <a:lnTo>
                  <a:pt x="1867" y="15892"/>
                </a:lnTo>
                <a:lnTo>
                  <a:pt x="1788" y="15937"/>
                </a:lnTo>
                <a:lnTo>
                  <a:pt x="1706" y="15977"/>
                </a:lnTo>
                <a:lnTo>
                  <a:pt x="1620" y="16009"/>
                </a:lnTo>
                <a:lnTo>
                  <a:pt x="1531" y="16034"/>
                </a:lnTo>
                <a:lnTo>
                  <a:pt x="1441" y="16052"/>
                </a:lnTo>
                <a:lnTo>
                  <a:pt x="1348" y="16064"/>
                </a:lnTo>
                <a:lnTo>
                  <a:pt x="1252" y="16068"/>
                </a:lnTo>
                <a:lnTo>
                  <a:pt x="1155" y="16065"/>
                </a:lnTo>
                <a:lnTo>
                  <a:pt x="1057" y="16054"/>
                </a:lnTo>
                <a:lnTo>
                  <a:pt x="956" y="16035"/>
                </a:lnTo>
                <a:lnTo>
                  <a:pt x="856" y="16008"/>
                </a:lnTo>
                <a:lnTo>
                  <a:pt x="755" y="15973"/>
                </a:lnTo>
                <a:lnTo>
                  <a:pt x="653" y="15929"/>
                </a:lnTo>
                <a:lnTo>
                  <a:pt x="552" y="15877"/>
                </a:lnTo>
                <a:lnTo>
                  <a:pt x="451" y="15816"/>
                </a:lnTo>
                <a:lnTo>
                  <a:pt x="349" y="15746"/>
                </a:lnTo>
                <a:lnTo>
                  <a:pt x="284" y="15653"/>
                </a:lnTo>
                <a:lnTo>
                  <a:pt x="226" y="15561"/>
                </a:lnTo>
                <a:lnTo>
                  <a:pt x="175" y="15467"/>
                </a:lnTo>
                <a:lnTo>
                  <a:pt x="129" y="15374"/>
                </a:lnTo>
                <a:lnTo>
                  <a:pt x="91" y="15281"/>
                </a:lnTo>
                <a:lnTo>
                  <a:pt x="60" y="15187"/>
                </a:lnTo>
                <a:lnTo>
                  <a:pt x="35" y="15094"/>
                </a:lnTo>
                <a:lnTo>
                  <a:pt x="17" y="15001"/>
                </a:lnTo>
                <a:lnTo>
                  <a:pt x="5" y="14909"/>
                </a:lnTo>
                <a:lnTo>
                  <a:pt x="0" y="14819"/>
                </a:lnTo>
                <a:lnTo>
                  <a:pt x="1" y="14729"/>
                </a:lnTo>
                <a:lnTo>
                  <a:pt x="8" y="14641"/>
                </a:lnTo>
                <a:lnTo>
                  <a:pt x="21" y="14555"/>
                </a:lnTo>
                <a:lnTo>
                  <a:pt x="41" y="14470"/>
                </a:lnTo>
                <a:lnTo>
                  <a:pt x="66" y="14388"/>
                </a:lnTo>
                <a:lnTo>
                  <a:pt x="98" y="14308"/>
                </a:lnTo>
                <a:lnTo>
                  <a:pt x="135" y="14230"/>
                </a:lnTo>
                <a:lnTo>
                  <a:pt x="179" y="14156"/>
                </a:lnTo>
                <a:lnTo>
                  <a:pt x="228" y="14085"/>
                </a:lnTo>
                <a:lnTo>
                  <a:pt x="283" y="14016"/>
                </a:lnTo>
                <a:lnTo>
                  <a:pt x="343" y="13952"/>
                </a:lnTo>
                <a:lnTo>
                  <a:pt x="409" y="13891"/>
                </a:lnTo>
                <a:lnTo>
                  <a:pt x="481" y="13834"/>
                </a:lnTo>
                <a:lnTo>
                  <a:pt x="558" y="13781"/>
                </a:lnTo>
                <a:lnTo>
                  <a:pt x="640" y="13733"/>
                </a:lnTo>
                <a:lnTo>
                  <a:pt x="728" y="13689"/>
                </a:lnTo>
                <a:lnTo>
                  <a:pt x="820" y="13651"/>
                </a:lnTo>
                <a:lnTo>
                  <a:pt x="918" y="13617"/>
                </a:lnTo>
                <a:lnTo>
                  <a:pt x="1021" y="13589"/>
                </a:lnTo>
                <a:lnTo>
                  <a:pt x="1129" y="13565"/>
                </a:lnTo>
                <a:lnTo>
                  <a:pt x="1242" y="13548"/>
                </a:lnTo>
                <a:lnTo>
                  <a:pt x="1360" y="13538"/>
                </a:lnTo>
                <a:lnTo>
                  <a:pt x="1517" y="13402"/>
                </a:lnTo>
                <a:lnTo>
                  <a:pt x="481" y="12137"/>
                </a:lnTo>
                <a:lnTo>
                  <a:pt x="1687" y="10896"/>
                </a:lnTo>
                <a:lnTo>
                  <a:pt x="1907" y="11097"/>
                </a:lnTo>
                <a:lnTo>
                  <a:pt x="2132" y="11291"/>
                </a:lnTo>
                <a:lnTo>
                  <a:pt x="2360" y="11478"/>
                </a:lnTo>
                <a:lnTo>
                  <a:pt x="2594" y="11657"/>
                </a:lnTo>
                <a:lnTo>
                  <a:pt x="2832" y="11829"/>
                </a:lnTo>
                <a:lnTo>
                  <a:pt x="3075" y="11994"/>
                </a:lnTo>
                <a:lnTo>
                  <a:pt x="3321" y="12149"/>
                </a:lnTo>
                <a:lnTo>
                  <a:pt x="3570" y="12297"/>
                </a:lnTo>
                <a:lnTo>
                  <a:pt x="3824" y="12436"/>
                </a:lnTo>
                <a:lnTo>
                  <a:pt x="4081" y="12565"/>
                </a:lnTo>
                <a:lnTo>
                  <a:pt x="4340" y="12685"/>
                </a:lnTo>
                <a:lnTo>
                  <a:pt x="4603" y="12795"/>
                </a:lnTo>
                <a:lnTo>
                  <a:pt x="4869" y="12896"/>
                </a:lnTo>
                <a:lnTo>
                  <a:pt x="5138" y="12985"/>
                </a:lnTo>
                <a:lnTo>
                  <a:pt x="5410" y="13064"/>
                </a:lnTo>
                <a:lnTo>
                  <a:pt x="5684" y="13133"/>
                </a:lnTo>
                <a:lnTo>
                  <a:pt x="5961" y="13190"/>
                </a:lnTo>
                <a:lnTo>
                  <a:pt x="6239" y="13235"/>
                </a:lnTo>
                <a:lnTo>
                  <a:pt x="6520" y="13269"/>
                </a:lnTo>
                <a:lnTo>
                  <a:pt x="6802" y="13290"/>
                </a:lnTo>
                <a:lnTo>
                  <a:pt x="7086" y="13299"/>
                </a:lnTo>
                <a:lnTo>
                  <a:pt x="7372" y="13295"/>
                </a:lnTo>
                <a:lnTo>
                  <a:pt x="7659" y="13279"/>
                </a:lnTo>
                <a:lnTo>
                  <a:pt x="7947" y="13248"/>
                </a:lnTo>
                <a:lnTo>
                  <a:pt x="8236" y="13205"/>
                </a:lnTo>
                <a:lnTo>
                  <a:pt x="8526" y="13147"/>
                </a:lnTo>
                <a:lnTo>
                  <a:pt x="8817" y="13074"/>
                </a:lnTo>
                <a:lnTo>
                  <a:pt x="9108" y="12988"/>
                </a:lnTo>
                <a:lnTo>
                  <a:pt x="9400" y="12887"/>
                </a:lnTo>
                <a:lnTo>
                  <a:pt x="9692" y="12769"/>
                </a:lnTo>
                <a:lnTo>
                  <a:pt x="9984" y="12637"/>
                </a:lnTo>
                <a:lnTo>
                  <a:pt x="10277" y="12489"/>
                </a:lnTo>
                <a:lnTo>
                  <a:pt x="5111" y="7485"/>
                </a:lnTo>
                <a:lnTo>
                  <a:pt x="3687" y="8967"/>
                </a:lnTo>
                <a:lnTo>
                  <a:pt x="1395" y="6670"/>
                </a:lnTo>
                <a:lnTo>
                  <a:pt x="5331" y="2506"/>
                </a:lnTo>
                <a:lnTo>
                  <a:pt x="5420" y="2527"/>
                </a:lnTo>
                <a:lnTo>
                  <a:pt x="5510" y="2545"/>
                </a:lnTo>
                <a:lnTo>
                  <a:pt x="5598" y="2562"/>
                </a:lnTo>
                <a:lnTo>
                  <a:pt x="5685" y="2576"/>
                </a:lnTo>
                <a:lnTo>
                  <a:pt x="5772" y="2589"/>
                </a:lnTo>
                <a:lnTo>
                  <a:pt x="5858" y="2598"/>
                </a:lnTo>
                <a:lnTo>
                  <a:pt x="5943" y="2606"/>
                </a:lnTo>
                <a:lnTo>
                  <a:pt x="6027" y="2611"/>
                </a:lnTo>
                <a:lnTo>
                  <a:pt x="6112" y="2614"/>
                </a:lnTo>
                <a:lnTo>
                  <a:pt x="6194" y="2614"/>
                </a:lnTo>
                <a:lnTo>
                  <a:pt x="6276" y="2612"/>
                </a:lnTo>
                <a:lnTo>
                  <a:pt x="6359" y="2608"/>
                </a:lnTo>
                <a:lnTo>
                  <a:pt x="6439" y="2601"/>
                </a:lnTo>
                <a:lnTo>
                  <a:pt x="6519" y="2591"/>
                </a:lnTo>
                <a:lnTo>
                  <a:pt x="6597" y="2579"/>
                </a:lnTo>
                <a:lnTo>
                  <a:pt x="6676" y="2565"/>
                </a:lnTo>
                <a:lnTo>
                  <a:pt x="6754" y="2547"/>
                </a:lnTo>
                <a:lnTo>
                  <a:pt x="6830" y="2527"/>
                </a:lnTo>
                <a:lnTo>
                  <a:pt x="6907" y="2505"/>
                </a:lnTo>
                <a:lnTo>
                  <a:pt x="6981" y="2479"/>
                </a:lnTo>
                <a:lnTo>
                  <a:pt x="7055" y="2451"/>
                </a:lnTo>
                <a:lnTo>
                  <a:pt x="7128" y="2420"/>
                </a:lnTo>
                <a:lnTo>
                  <a:pt x="7201" y="2386"/>
                </a:lnTo>
                <a:lnTo>
                  <a:pt x="7272" y="2350"/>
                </a:lnTo>
                <a:lnTo>
                  <a:pt x="7343" y="2310"/>
                </a:lnTo>
                <a:lnTo>
                  <a:pt x="7412" y="2268"/>
                </a:lnTo>
                <a:lnTo>
                  <a:pt x="7482" y="2222"/>
                </a:lnTo>
                <a:lnTo>
                  <a:pt x="7549" y="2174"/>
                </a:lnTo>
                <a:lnTo>
                  <a:pt x="7616" y="2123"/>
                </a:lnTo>
                <a:lnTo>
                  <a:pt x="7682" y="2069"/>
                </a:lnTo>
                <a:lnTo>
                  <a:pt x="7747" y="2012"/>
                </a:lnTo>
                <a:lnTo>
                  <a:pt x="7811" y="1951"/>
                </a:lnTo>
                <a:lnTo>
                  <a:pt x="9056" y="3228"/>
                </a:lnTo>
                <a:lnTo>
                  <a:pt x="7078" y="5349"/>
                </a:lnTo>
                <a:lnTo>
                  <a:pt x="12349" y="10590"/>
                </a:lnTo>
                <a:lnTo>
                  <a:pt x="12510" y="10286"/>
                </a:lnTo>
                <a:lnTo>
                  <a:pt x="12651" y="9966"/>
                </a:lnTo>
                <a:lnTo>
                  <a:pt x="12769" y="9635"/>
                </a:lnTo>
                <a:lnTo>
                  <a:pt x="12867" y="9291"/>
                </a:lnTo>
                <a:lnTo>
                  <a:pt x="12943" y="8938"/>
                </a:lnTo>
                <a:lnTo>
                  <a:pt x="12999" y="8576"/>
                </a:lnTo>
                <a:lnTo>
                  <a:pt x="13034" y="8207"/>
                </a:lnTo>
                <a:lnTo>
                  <a:pt x="13049" y="7830"/>
                </a:lnTo>
                <a:lnTo>
                  <a:pt x="13043" y="7449"/>
                </a:lnTo>
                <a:lnTo>
                  <a:pt x="13018" y="7063"/>
                </a:lnTo>
                <a:lnTo>
                  <a:pt x="12973" y="6674"/>
                </a:lnTo>
                <a:lnTo>
                  <a:pt x="12909" y="6284"/>
                </a:lnTo>
                <a:lnTo>
                  <a:pt x="12826" y="5893"/>
                </a:lnTo>
                <a:lnTo>
                  <a:pt x="12723" y="5503"/>
                </a:lnTo>
                <a:lnTo>
                  <a:pt x="12602" y="5115"/>
                </a:lnTo>
                <a:lnTo>
                  <a:pt x="12462" y="4730"/>
                </a:lnTo>
                <a:lnTo>
                  <a:pt x="12305" y="4349"/>
                </a:lnTo>
                <a:lnTo>
                  <a:pt x="12128" y="3975"/>
                </a:lnTo>
                <a:lnTo>
                  <a:pt x="11934" y="3607"/>
                </a:lnTo>
                <a:lnTo>
                  <a:pt x="11724" y="3247"/>
                </a:lnTo>
                <a:lnTo>
                  <a:pt x="11495" y="2896"/>
                </a:lnTo>
                <a:lnTo>
                  <a:pt x="11249" y="2557"/>
                </a:lnTo>
                <a:lnTo>
                  <a:pt x="10986" y="2228"/>
                </a:lnTo>
                <a:lnTo>
                  <a:pt x="10707" y="1912"/>
                </a:lnTo>
                <a:lnTo>
                  <a:pt x="10412" y="1611"/>
                </a:lnTo>
                <a:lnTo>
                  <a:pt x="10100" y="1326"/>
                </a:lnTo>
                <a:lnTo>
                  <a:pt x="9773" y="1055"/>
                </a:lnTo>
                <a:lnTo>
                  <a:pt x="9430" y="804"/>
                </a:lnTo>
                <a:lnTo>
                  <a:pt x="9070" y="571"/>
                </a:lnTo>
                <a:lnTo>
                  <a:pt x="8696" y="360"/>
                </a:lnTo>
                <a:lnTo>
                  <a:pt x="8308" y="169"/>
                </a:lnTo>
                <a:lnTo>
                  <a:pt x="7903" y="0"/>
                </a:lnTo>
                <a:close/>
              </a:path>
            </a:pathLst>
          </a:custGeom>
          <a:solidFill>
            <a:srgbClr val="AE0E16"/>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Text Placeholder 12"/>
          <p:cNvSpPr txBox="1">
            <a:spLocks/>
          </p:cNvSpPr>
          <p:nvPr/>
        </p:nvSpPr>
        <p:spPr>
          <a:xfrm>
            <a:off x="1731969" y="2402830"/>
            <a:ext cx="6048672" cy="515069"/>
          </a:xfrm>
          <a:prstGeom prst="rect">
            <a:avLst/>
          </a:prstGeom>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000" dirty="0">
              <a:solidFill>
                <a:srgbClr val="AE0E16"/>
              </a:solidFill>
              <a:latin typeface="+mn-lt"/>
              <a:ea typeface="+mn-ea"/>
              <a:cs typeface="+mn-ea"/>
              <a:sym typeface="+mn-lt"/>
            </a:endParaRPr>
          </a:p>
        </p:txBody>
      </p:sp>
    </p:spTree>
    <p:extLst>
      <p:ext uri="{BB962C8B-B14F-4D97-AF65-F5344CB8AC3E}">
        <p14:creationId xmlns:p14="http://schemas.microsoft.com/office/powerpoint/2010/main" val="940515059"/>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par>
                          <p:cTn id="16" fill="hold">
                            <p:stCondLst>
                              <p:cond delay="4000"/>
                            </p:stCondLst>
                            <p:childTnLst>
                              <p:par>
                                <p:cTn id="17" presetID="41" presetClass="entr" presetSubtype="0" fill="hold" grpId="0" nodeType="afterEffect">
                                  <p:stCondLst>
                                    <p:cond delay="0"/>
                                  </p:stCondLst>
                                  <p:iterate type="lt">
                                    <p:tmPct val="20000"/>
                                  </p:iterate>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20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1" dur="20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0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000" tmFilter="0,0; .5, 1; 1, 1"/>
                                        <p:tgtEl>
                                          <p:spTgt spid="6">
                                            <p:txEl>
                                              <p:pRg st="0" end="0"/>
                                            </p:txEl>
                                          </p:spTgt>
                                        </p:tgtEl>
                                      </p:cBhvr>
                                    </p:animEffect>
                                  </p:childTnLst>
                                </p:cTn>
                              </p:par>
                            </p:childTnLst>
                          </p:cTn>
                        </p:par>
                        <p:par>
                          <p:cTn id="24" fill="hold">
                            <p:stCondLst>
                              <p:cond delay="8000"/>
                            </p:stCondLst>
                            <p:childTnLst>
                              <p:par>
                                <p:cTn id="25" presetID="2" presetClass="entr" presetSubtype="4" decel="30000" fill="hold" grpId="0" nodeType="afterEffect" nodePh="1">
                                  <p:stCondLst>
                                    <p:cond delay="0"/>
                                  </p:stCondLst>
                                  <p:endCondLst>
                                    <p:cond evt="begin" delay="0">
                                      <p:tn val="25"/>
                                    </p:cond>
                                  </p:endCondLst>
                                  <p:iterate type="lt">
                                    <p:tmPct val="20000"/>
                                  </p:iterate>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additive="base">
                                        <p:cTn id="2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animBg="1"/>
      <p:bldP spid="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842210" y="1563638"/>
            <a:ext cx="7512049" cy="2177330"/>
          </a:xfrm>
          <a:prstGeom prst="rect">
            <a:avLst/>
          </a:prstGeom>
          <a:solidFill>
            <a:srgbClr val="AE0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TextBox 4"/>
          <p:cNvSpPr txBox="1"/>
          <p:nvPr/>
        </p:nvSpPr>
        <p:spPr>
          <a:xfrm>
            <a:off x="3795991" y="814990"/>
            <a:ext cx="2877711" cy="553998"/>
          </a:xfrm>
          <a:prstGeom prst="rect">
            <a:avLst/>
          </a:prstGeom>
          <a:noFill/>
        </p:spPr>
        <p:txBody>
          <a:bodyPr wrap="none" rtlCol="0">
            <a:spAutoFit/>
          </a:bodyPr>
          <a:lstStyle/>
          <a:p>
            <a:r>
              <a:rPr lang="zh-CN" altLang="en-US" sz="3000" b="1" dirty="0">
                <a:solidFill>
                  <a:srgbClr val="AE0E16"/>
                </a:solidFill>
                <a:cs typeface="+mn-ea"/>
                <a:sym typeface="+mn-lt"/>
              </a:rPr>
              <a:t>学习党史的意义</a:t>
            </a:r>
          </a:p>
        </p:txBody>
      </p:sp>
      <p:sp>
        <p:nvSpPr>
          <p:cNvPr id="6" name="TextBox 5"/>
          <p:cNvSpPr txBox="1"/>
          <p:nvPr/>
        </p:nvSpPr>
        <p:spPr>
          <a:xfrm>
            <a:off x="1039902" y="1635646"/>
            <a:ext cx="7116663" cy="2033314"/>
          </a:xfrm>
          <a:prstGeom prst="rect">
            <a:avLst/>
          </a:prstGeom>
          <a:noFill/>
        </p:spPr>
        <p:txBody>
          <a:bodyPr wrap="square" rtlCol="0">
            <a:spAutoFit/>
          </a:bodyPr>
          <a:lstStyle/>
          <a:p>
            <a:pPr indent="457200" algn="just">
              <a:lnSpc>
                <a:spcPts val="2200"/>
              </a:lnSpc>
            </a:pPr>
            <a:r>
              <a:rPr lang="zh-CN" altLang="en-US" sz="1200" dirty="0">
                <a:solidFill>
                  <a:schemeClr val="bg1"/>
                </a:solidFill>
                <a:cs typeface="+mn-ea"/>
                <a:sym typeface="+mn-lt"/>
              </a:rPr>
              <a:t>中国共产党的历史本身就是一部具有丰富内容的教科书。由</a:t>
            </a:r>
            <a:r>
              <a:rPr lang="en-US" altLang="zh-CN" sz="1200" dirty="0">
                <a:solidFill>
                  <a:schemeClr val="bg1"/>
                </a:solidFill>
                <a:cs typeface="+mn-ea"/>
                <a:sym typeface="+mn-lt"/>
              </a:rPr>
              <a:t>1921</a:t>
            </a:r>
            <a:r>
              <a:rPr lang="zh-CN" altLang="en-US" sz="1200" dirty="0">
                <a:solidFill>
                  <a:schemeClr val="bg1"/>
                </a:solidFill>
                <a:cs typeface="+mn-ea"/>
                <a:sym typeface="+mn-lt"/>
              </a:rPr>
              <a:t>年第一次全国代表大会时的</a:t>
            </a:r>
            <a:r>
              <a:rPr lang="en-US" altLang="zh-CN" sz="1200" dirty="0">
                <a:solidFill>
                  <a:schemeClr val="bg1"/>
                </a:solidFill>
                <a:cs typeface="+mn-ea"/>
                <a:sym typeface="+mn-lt"/>
              </a:rPr>
              <a:t>50</a:t>
            </a:r>
            <a:r>
              <a:rPr lang="zh-CN" altLang="en-US" sz="1200" dirty="0">
                <a:solidFill>
                  <a:schemeClr val="bg1"/>
                </a:solidFill>
                <a:cs typeface="+mn-ea"/>
                <a:sym typeface="+mn-lt"/>
              </a:rPr>
              <a:t>多名党员，发展为具有近</a:t>
            </a:r>
            <a:r>
              <a:rPr lang="en-US" altLang="zh-CN" sz="1200" dirty="0">
                <a:solidFill>
                  <a:schemeClr val="bg1"/>
                </a:solidFill>
                <a:cs typeface="+mn-ea"/>
                <a:sym typeface="+mn-lt"/>
              </a:rPr>
              <a:t>8000</a:t>
            </a:r>
            <a:r>
              <a:rPr lang="zh-CN" altLang="en-US" sz="1200" dirty="0">
                <a:solidFill>
                  <a:schemeClr val="bg1"/>
                </a:solidFill>
                <a:cs typeface="+mn-ea"/>
                <a:sym typeface="+mn-lt"/>
              </a:rPr>
              <a:t>多万党员的世界上最大的政党。这足以见证我党生命力的强大和号召力的强大。</a:t>
            </a:r>
          </a:p>
          <a:p>
            <a:pPr indent="457200" algn="just">
              <a:lnSpc>
                <a:spcPts val="2200"/>
              </a:lnSpc>
            </a:pPr>
            <a:r>
              <a:rPr lang="zh-CN" altLang="en-US" sz="1200" dirty="0">
                <a:solidFill>
                  <a:schemeClr val="bg1"/>
                </a:solidFill>
                <a:cs typeface="+mn-ea"/>
                <a:sym typeface="+mn-lt"/>
              </a:rPr>
              <a:t>党史中有很多成功的经验：党的建设的经验、领导武装斗争的经验、执政的经验、搞社会主义建设的经验等等，以及经受挫折失败的教训，这都是我们宝贵的财富。作为年青的一代，认真学习党的历史，对继承和发扬光大革命传统、党的优良作风，对提高自己的认识能力和处理实际问题的能力都是十分必要和有益的。</a:t>
            </a:r>
          </a:p>
        </p:txBody>
      </p:sp>
      <p:sp>
        <p:nvSpPr>
          <p:cNvPr id="14" name="Freeform 5"/>
          <p:cNvSpPr>
            <a:spLocks/>
          </p:cNvSpPr>
          <p:nvPr/>
        </p:nvSpPr>
        <p:spPr bwMode="auto">
          <a:xfrm>
            <a:off x="2915816" y="627534"/>
            <a:ext cx="774958" cy="790304"/>
          </a:xfrm>
          <a:custGeom>
            <a:avLst/>
            <a:gdLst>
              <a:gd name="T0" fmla="*/ 9730 w 15756"/>
              <a:gd name="T1" fmla="*/ 253 h 16068"/>
              <a:gd name="T2" fmla="*/ 11826 w 15756"/>
              <a:gd name="T3" fmla="*/ 1108 h 16068"/>
              <a:gd name="T4" fmla="*/ 13508 w 15756"/>
              <a:gd name="T5" fmla="*/ 2441 h 16068"/>
              <a:gd name="T6" fmla="*/ 14743 w 15756"/>
              <a:gd name="T7" fmla="*/ 4133 h 16068"/>
              <a:gd name="T8" fmla="*/ 15503 w 15756"/>
              <a:gd name="T9" fmla="*/ 6065 h 16068"/>
              <a:gd name="T10" fmla="*/ 15755 w 15756"/>
              <a:gd name="T11" fmla="*/ 8111 h 16068"/>
              <a:gd name="T12" fmla="*/ 15467 w 15756"/>
              <a:gd name="T13" fmla="*/ 10154 h 16068"/>
              <a:gd name="T14" fmla="*/ 14610 w 15756"/>
              <a:gd name="T15" fmla="*/ 12071 h 16068"/>
              <a:gd name="T16" fmla="*/ 12376 w 15756"/>
              <a:gd name="T17" fmla="*/ 14520 h 16068"/>
              <a:gd name="T18" fmla="*/ 11170 w 15756"/>
              <a:gd name="T19" fmla="*/ 15175 h 16068"/>
              <a:gd name="T20" fmla="*/ 9951 w 15756"/>
              <a:gd name="T21" fmla="*/ 15641 h 16068"/>
              <a:gd name="T22" fmla="*/ 8725 w 15756"/>
              <a:gd name="T23" fmla="*/ 15912 h 16068"/>
              <a:gd name="T24" fmla="*/ 7497 w 15756"/>
              <a:gd name="T25" fmla="*/ 15989 h 16068"/>
              <a:gd name="T26" fmla="*/ 6270 w 15756"/>
              <a:gd name="T27" fmla="*/ 15865 h 16068"/>
              <a:gd name="T28" fmla="*/ 5050 w 15756"/>
              <a:gd name="T29" fmla="*/ 15539 h 16068"/>
              <a:gd name="T30" fmla="*/ 3842 w 15756"/>
              <a:gd name="T31" fmla="*/ 15007 h 16068"/>
              <a:gd name="T32" fmla="*/ 2649 w 15756"/>
              <a:gd name="T33" fmla="*/ 14265 h 16068"/>
              <a:gd name="T34" fmla="*/ 2450 w 15756"/>
              <a:gd name="T35" fmla="*/ 14829 h 16068"/>
              <a:gd name="T36" fmla="*/ 2374 w 15756"/>
              <a:gd name="T37" fmla="*/ 15238 h 16068"/>
              <a:gd name="T38" fmla="*/ 2200 w 15756"/>
              <a:gd name="T39" fmla="*/ 15581 h 16068"/>
              <a:gd name="T40" fmla="*/ 1942 w 15756"/>
              <a:gd name="T41" fmla="*/ 15842 h 16068"/>
              <a:gd name="T42" fmla="*/ 1620 w 15756"/>
              <a:gd name="T43" fmla="*/ 16009 h 16068"/>
              <a:gd name="T44" fmla="*/ 1252 w 15756"/>
              <a:gd name="T45" fmla="*/ 16068 h 16068"/>
              <a:gd name="T46" fmla="*/ 856 w 15756"/>
              <a:gd name="T47" fmla="*/ 16008 h 16068"/>
              <a:gd name="T48" fmla="*/ 451 w 15756"/>
              <a:gd name="T49" fmla="*/ 15816 h 16068"/>
              <a:gd name="T50" fmla="*/ 175 w 15756"/>
              <a:gd name="T51" fmla="*/ 15467 h 16068"/>
              <a:gd name="T52" fmla="*/ 35 w 15756"/>
              <a:gd name="T53" fmla="*/ 15094 h 16068"/>
              <a:gd name="T54" fmla="*/ 1 w 15756"/>
              <a:gd name="T55" fmla="*/ 14729 h 16068"/>
              <a:gd name="T56" fmla="*/ 66 w 15756"/>
              <a:gd name="T57" fmla="*/ 14388 h 16068"/>
              <a:gd name="T58" fmla="*/ 228 w 15756"/>
              <a:gd name="T59" fmla="*/ 14085 h 16068"/>
              <a:gd name="T60" fmla="*/ 481 w 15756"/>
              <a:gd name="T61" fmla="*/ 13834 h 16068"/>
              <a:gd name="T62" fmla="*/ 820 w 15756"/>
              <a:gd name="T63" fmla="*/ 13651 h 16068"/>
              <a:gd name="T64" fmla="*/ 1242 w 15756"/>
              <a:gd name="T65" fmla="*/ 13548 h 16068"/>
              <a:gd name="T66" fmla="*/ 1687 w 15756"/>
              <a:gd name="T67" fmla="*/ 10896 h 16068"/>
              <a:gd name="T68" fmla="*/ 2594 w 15756"/>
              <a:gd name="T69" fmla="*/ 11657 h 16068"/>
              <a:gd name="T70" fmla="*/ 3570 w 15756"/>
              <a:gd name="T71" fmla="*/ 12297 h 16068"/>
              <a:gd name="T72" fmla="*/ 4603 w 15756"/>
              <a:gd name="T73" fmla="*/ 12795 h 16068"/>
              <a:gd name="T74" fmla="*/ 5684 w 15756"/>
              <a:gd name="T75" fmla="*/ 13133 h 16068"/>
              <a:gd name="T76" fmla="*/ 6802 w 15756"/>
              <a:gd name="T77" fmla="*/ 13290 h 16068"/>
              <a:gd name="T78" fmla="*/ 7947 w 15756"/>
              <a:gd name="T79" fmla="*/ 13248 h 16068"/>
              <a:gd name="T80" fmla="*/ 9108 w 15756"/>
              <a:gd name="T81" fmla="*/ 12988 h 16068"/>
              <a:gd name="T82" fmla="*/ 10277 w 15756"/>
              <a:gd name="T83" fmla="*/ 12489 h 16068"/>
              <a:gd name="T84" fmla="*/ 5331 w 15756"/>
              <a:gd name="T85" fmla="*/ 2506 h 16068"/>
              <a:gd name="T86" fmla="*/ 5685 w 15756"/>
              <a:gd name="T87" fmla="*/ 2576 h 16068"/>
              <a:gd name="T88" fmla="*/ 6027 w 15756"/>
              <a:gd name="T89" fmla="*/ 2611 h 16068"/>
              <a:gd name="T90" fmla="*/ 6359 w 15756"/>
              <a:gd name="T91" fmla="*/ 2608 h 16068"/>
              <a:gd name="T92" fmla="*/ 6676 w 15756"/>
              <a:gd name="T93" fmla="*/ 2565 h 16068"/>
              <a:gd name="T94" fmla="*/ 6981 w 15756"/>
              <a:gd name="T95" fmla="*/ 2479 h 16068"/>
              <a:gd name="T96" fmla="*/ 7272 w 15756"/>
              <a:gd name="T97" fmla="*/ 2350 h 16068"/>
              <a:gd name="T98" fmla="*/ 7549 w 15756"/>
              <a:gd name="T99" fmla="*/ 2174 h 16068"/>
              <a:gd name="T100" fmla="*/ 7811 w 15756"/>
              <a:gd name="T101" fmla="*/ 1951 h 16068"/>
              <a:gd name="T102" fmla="*/ 12510 w 15756"/>
              <a:gd name="T103" fmla="*/ 10286 h 16068"/>
              <a:gd name="T104" fmla="*/ 12943 w 15756"/>
              <a:gd name="T105" fmla="*/ 8938 h 16068"/>
              <a:gd name="T106" fmla="*/ 13043 w 15756"/>
              <a:gd name="T107" fmla="*/ 7449 h 16068"/>
              <a:gd name="T108" fmla="*/ 12826 w 15756"/>
              <a:gd name="T109" fmla="*/ 5893 h 16068"/>
              <a:gd name="T110" fmla="*/ 12305 w 15756"/>
              <a:gd name="T111" fmla="*/ 4349 h 16068"/>
              <a:gd name="T112" fmla="*/ 11495 w 15756"/>
              <a:gd name="T113" fmla="*/ 2896 h 16068"/>
              <a:gd name="T114" fmla="*/ 10412 w 15756"/>
              <a:gd name="T115" fmla="*/ 1611 h 16068"/>
              <a:gd name="T116" fmla="*/ 9070 w 15756"/>
              <a:gd name="T117" fmla="*/ 571 h 16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56" h="16068">
                <a:moveTo>
                  <a:pt x="7903" y="0"/>
                </a:moveTo>
                <a:lnTo>
                  <a:pt x="8535" y="43"/>
                </a:lnTo>
                <a:lnTo>
                  <a:pt x="9143" y="129"/>
                </a:lnTo>
                <a:lnTo>
                  <a:pt x="9730" y="253"/>
                </a:lnTo>
                <a:lnTo>
                  <a:pt x="10291" y="415"/>
                </a:lnTo>
                <a:lnTo>
                  <a:pt x="10827" y="613"/>
                </a:lnTo>
                <a:lnTo>
                  <a:pt x="11339" y="844"/>
                </a:lnTo>
                <a:lnTo>
                  <a:pt x="11826" y="1108"/>
                </a:lnTo>
                <a:lnTo>
                  <a:pt x="12287" y="1400"/>
                </a:lnTo>
                <a:lnTo>
                  <a:pt x="12720" y="1722"/>
                </a:lnTo>
                <a:lnTo>
                  <a:pt x="13128" y="2070"/>
                </a:lnTo>
                <a:lnTo>
                  <a:pt x="13508" y="2441"/>
                </a:lnTo>
                <a:lnTo>
                  <a:pt x="13859" y="2835"/>
                </a:lnTo>
                <a:lnTo>
                  <a:pt x="14183" y="3251"/>
                </a:lnTo>
                <a:lnTo>
                  <a:pt x="14478" y="3684"/>
                </a:lnTo>
                <a:lnTo>
                  <a:pt x="14743" y="4133"/>
                </a:lnTo>
                <a:lnTo>
                  <a:pt x="14979" y="4599"/>
                </a:lnTo>
                <a:lnTo>
                  <a:pt x="15185" y="5077"/>
                </a:lnTo>
                <a:lnTo>
                  <a:pt x="15360" y="5567"/>
                </a:lnTo>
                <a:lnTo>
                  <a:pt x="15503" y="6065"/>
                </a:lnTo>
                <a:lnTo>
                  <a:pt x="15614" y="6570"/>
                </a:lnTo>
                <a:lnTo>
                  <a:pt x="15695" y="7081"/>
                </a:lnTo>
                <a:lnTo>
                  <a:pt x="15741" y="7595"/>
                </a:lnTo>
                <a:lnTo>
                  <a:pt x="15755" y="8111"/>
                </a:lnTo>
                <a:lnTo>
                  <a:pt x="15735" y="8628"/>
                </a:lnTo>
                <a:lnTo>
                  <a:pt x="15681" y="9141"/>
                </a:lnTo>
                <a:lnTo>
                  <a:pt x="15591" y="9651"/>
                </a:lnTo>
                <a:lnTo>
                  <a:pt x="15467" y="10154"/>
                </a:lnTo>
                <a:lnTo>
                  <a:pt x="15307" y="10650"/>
                </a:lnTo>
                <a:lnTo>
                  <a:pt x="15112" y="11136"/>
                </a:lnTo>
                <a:lnTo>
                  <a:pt x="14880" y="11610"/>
                </a:lnTo>
                <a:lnTo>
                  <a:pt x="14610" y="12071"/>
                </a:lnTo>
                <a:lnTo>
                  <a:pt x="14303" y="12517"/>
                </a:lnTo>
                <a:lnTo>
                  <a:pt x="15756" y="13901"/>
                </a:lnTo>
                <a:lnTo>
                  <a:pt x="13807" y="15935"/>
                </a:lnTo>
                <a:lnTo>
                  <a:pt x="12376" y="14520"/>
                </a:lnTo>
                <a:lnTo>
                  <a:pt x="12076" y="14702"/>
                </a:lnTo>
                <a:lnTo>
                  <a:pt x="11775" y="14872"/>
                </a:lnTo>
                <a:lnTo>
                  <a:pt x="11473" y="15030"/>
                </a:lnTo>
                <a:lnTo>
                  <a:pt x="11170" y="15175"/>
                </a:lnTo>
                <a:lnTo>
                  <a:pt x="10866" y="15310"/>
                </a:lnTo>
                <a:lnTo>
                  <a:pt x="10562" y="15432"/>
                </a:lnTo>
                <a:lnTo>
                  <a:pt x="10256" y="15543"/>
                </a:lnTo>
                <a:lnTo>
                  <a:pt x="9951" y="15641"/>
                </a:lnTo>
                <a:lnTo>
                  <a:pt x="9645" y="15727"/>
                </a:lnTo>
                <a:lnTo>
                  <a:pt x="9339" y="15801"/>
                </a:lnTo>
                <a:lnTo>
                  <a:pt x="9032" y="15863"/>
                </a:lnTo>
                <a:lnTo>
                  <a:pt x="8725" y="15912"/>
                </a:lnTo>
                <a:lnTo>
                  <a:pt x="8418" y="15951"/>
                </a:lnTo>
                <a:lnTo>
                  <a:pt x="8111" y="15976"/>
                </a:lnTo>
                <a:lnTo>
                  <a:pt x="7804" y="15988"/>
                </a:lnTo>
                <a:lnTo>
                  <a:pt x="7497" y="15989"/>
                </a:lnTo>
                <a:lnTo>
                  <a:pt x="7190" y="15977"/>
                </a:lnTo>
                <a:lnTo>
                  <a:pt x="6883" y="15952"/>
                </a:lnTo>
                <a:lnTo>
                  <a:pt x="6576" y="15914"/>
                </a:lnTo>
                <a:lnTo>
                  <a:pt x="6270" y="15865"/>
                </a:lnTo>
                <a:lnTo>
                  <a:pt x="5964" y="15802"/>
                </a:lnTo>
                <a:lnTo>
                  <a:pt x="5659" y="15727"/>
                </a:lnTo>
                <a:lnTo>
                  <a:pt x="5354" y="15639"/>
                </a:lnTo>
                <a:lnTo>
                  <a:pt x="5050" y="15539"/>
                </a:lnTo>
                <a:lnTo>
                  <a:pt x="4747" y="15424"/>
                </a:lnTo>
                <a:lnTo>
                  <a:pt x="4445" y="15298"/>
                </a:lnTo>
                <a:lnTo>
                  <a:pt x="4143" y="15159"/>
                </a:lnTo>
                <a:lnTo>
                  <a:pt x="3842" y="15007"/>
                </a:lnTo>
                <a:lnTo>
                  <a:pt x="3543" y="14841"/>
                </a:lnTo>
                <a:lnTo>
                  <a:pt x="3244" y="14662"/>
                </a:lnTo>
                <a:lnTo>
                  <a:pt x="2945" y="14470"/>
                </a:lnTo>
                <a:lnTo>
                  <a:pt x="2649" y="14265"/>
                </a:lnTo>
                <a:lnTo>
                  <a:pt x="2428" y="14483"/>
                </a:lnTo>
                <a:lnTo>
                  <a:pt x="2443" y="14602"/>
                </a:lnTo>
                <a:lnTo>
                  <a:pt x="2450" y="14716"/>
                </a:lnTo>
                <a:lnTo>
                  <a:pt x="2450" y="14829"/>
                </a:lnTo>
                <a:lnTo>
                  <a:pt x="2441" y="14937"/>
                </a:lnTo>
                <a:lnTo>
                  <a:pt x="2426" y="15042"/>
                </a:lnTo>
                <a:lnTo>
                  <a:pt x="2404" y="15142"/>
                </a:lnTo>
                <a:lnTo>
                  <a:pt x="2374" y="15238"/>
                </a:lnTo>
                <a:lnTo>
                  <a:pt x="2340" y="15331"/>
                </a:lnTo>
                <a:lnTo>
                  <a:pt x="2299" y="15419"/>
                </a:lnTo>
                <a:lnTo>
                  <a:pt x="2252" y="15503"/>
                </a:lnTo>
                <a:lnTo>
                  <a:pt x="2200" y="15581"/>
                </a:lnTo>
                <a:lnTo>
                  <a:pt x="2143" y="15654"/>
                </a:lnTo>
                <a:lnTo>
                  <a:pt x="2080" y="15723"/>
                </a:lnTo>
                <a:lnTo>
                  <a:pt x="2013" y="15785"/>
                </a:lnTo>
                <a:lnTo>
                  <a:pt x="1942" y="15842"/>
                </a:lnTo>
                <a:lnTo>
                  <a:pt x="1867" y="15892"/>
                </a:lnTo>
                <a:lnTo>
                  <a:pt x="1788" y="15937"/>
                </a:lnTo>
                <a:lnTo>
                  <a:pt x="1706" y="15977"/>
                </a:lnTo>
                <a:lnTo>
                  <a:pt x="1620" y="16009"/>
                </a:lnTo>
                <a:lnTo>
                  <a:pt x="1531" y="16034"/>
                </a:lnTo>
                <a:lnTo>
                  <a:pt x="1441" y="16052"/>
                </a:lnTo>
                <a:lnTo>
                  <a:pt x="1348" y="16064"/>
                </a:lnTo>
                <a:lnTo>
                  <a:pt x="1252" y="16068"/>
                </a:lnTo>
                <a:lnTo>
                  <a:pt x="1155" y="16065"/>
                </a:lnTo>
                <a:lnTo>
                  <a:pt x="1057" y="16054"/>
                </a:lnTo>
                <a:lnTo>
                  <a:pt x="956" y="16035"/>
                </a:lnTo>
                <a:lnTo>
                  <a:pt x="856" y="16008"/>
                </a:lnTo>
                <a:lnTo>
                  <a:pt x="755" y="15973"/>
                </a:lnTo>
                <a:lnTo>
                  <a:pt x="653" y="15929"/>
                </a:lnTo>
                <a:lnTo>
                  <a:pt x="552" y="15877"/>
                </a:lnTo>
                <a:lnTo>
                  <a:pt x="451" y="15816"/>
                </a:lnTo>
                <a:lnTo>
                  <a:pt x="349" y="15746"/>
                </a:lnTo>
                <a:lnTo>
                  <a:pt x="284" y="15653"/>
                </a:lnTo>
                <a:lnTo>
                  <a:pt x="226" y="15561"/>
                </a:lnTo>
                <a:lnTo>
                  <a:pt x="175" y="15467"/>
                </a:lnTo>
                <a:lnTo>
                  <a:pt x="129" y="15374"/>
                </a:lnTo>
                <a:lnTo>
                  <a:pt x="91" y="15281"/>
                </a:lnTo>
                <a:lnTo>
                  <a:pt x="60" y="15187"/>
                </a:lnTo>
                <a:lnTo>
                  <a:pt x="35" y="15094"/>
                </a:lnTo>
                <a:lnTo>
                  <a:pt x="17" y="15001"/>
                </a:lnTo>
                <a:lnTo>
                  <a:pt x="5" y="14909"/>
                </a:lnTo>
                <a:lnTo>
                  <a:pt x="0" y="14819"/>
                </a:lnTo>
                <a:lnTo>
                  <a:pt x="1" y="14729"/>
                </a:lnTo>
                <a:lnTo>
                  <a:pt x="8" y="14641"/>
                </a:lnTo>
                <a:lnTo>
                  <a:pt x="21" y="14555"/>
                </a:lnTo>
                <a:lnTo>
                  <a:pt x="41" y="14470"/>
                </a:lnTo>
                <a:lnTo>
                  <a:pt x="66" y="14388"/>
                </a:lnTo>
                <a:lnTo>
                  <a:pt x="98" y="14308"/>
                </a:lnTo>
                <a:lnTo>
                  <a:pt x="135" y="14230"/>
                </a:lnTo>
                <a:lnTo>
                  <a:pt x="179" y="14156"/>
                </a:lnTo>
                <a:lnTo>
                  <a:pt x="228" y="14085"/>
                </a:lnTo>
                <a:lnTo>
                  <a:pt x="283" y="14016"/>
                </a:lnTo>
                <a:lnTo>
                  <a:pt x="343" y="13952"/>
                </a:lnTo>
                <a:lnTo>
                  <a:pt x="409" y="13891"/>
                </a:lnTo>
                <a:lnTo>
                  <a:pt x="481" y="13834"/>
                </a:lnTo>
                <a:lnTo>
                  <a:pt x="558" y="13781"/>
                </a:lnTo>
                <a:lnTo>
                  <a:pt x="640" y="13733"/>
                </a:lnTo>
                <a:lnTo>
                  <a:pt x="728" y="13689"/>
                </a:lnTo>
                <a:lnTo>
                  <a:pt x="820" y="13651"/>
                </a:lnTo>
                <a:lnTo>
                  <a:pt x="918" y="13617"/>
                </a:lnTo>
                <a:lnTo>
                  <a:pt x="1021" y="13589"/>
                </a:lnTo>
                <a:lnTo>
                  <a:pt x="1129" y="13565"/>
                </a:lnTo>
                <a:lnTo>
                  <a:pt x="1242" y="13548"/>
                </a:lnTo>
                <a:lnTo>
                  <a:pt x="1360" y="13538"/>
                </a:lnTo>
                <a:lnTo>
                  <a:pt x="1517" y="13402"/>
                </a:lnTo>
                <a:lnTo>
                  <a:pt x="481" y="12137"/>
                </a:lnTo>
                <a:lnTo>
                  <a:pt x="1687" y="10896"/>
                </a:lnTo>
                <a:lnTo>
                  <a:pt x="1907" y="11097"/>
                </a:lnTo>
                <a:lnTo>
                  <a:pt x="2132" y="11291"/>
                </a:lnTo>
                <a:lnTo>
                  <a:pt x="2360" y="11478"/>
                </a:lnTo>
                <a:lnTo>
                  <a:pt x="2594" y="11657"/>
                </a:lnTo>
                <a:lnTo>
                  <a:pt x="2832" y="11829"/>
                </a:lnTo>
                <a:lnTo>
                  <a:pt x="3075" y="11994"/>
                </a:lnTo>
                <a:lnTo>
                  <a:pt x="3321" y="12149"/>
                </a:lnTo>
                <a:lnTo>
                  <a:pt x="3570" y="12297"/>
                </a:lnTo>
                <a:lnTo>
                  <a:pt x="3824" y="12436"/>
                </a:lnTo>
                <a:lnTo>
                  <a:pt x="4081" y="12565"/>
                </a:lnTo>
                <a:lnTo>
                  <a:pt x="4340" y="12685"/>
                </a:lnTo>
                <a:lnTo>
                  <a:pt x="4603" y="12795"/>
                </a:lnTo>
                <a:lnTo>
                  <a:pt x="4869" y="12896"/>
                </a:lnTo>
                <a:lnTo>
                  <a:pt x="5138" y="12985"/>
                </a:lnTo>
                <a:lnTo>
                  <a:pt x="5410" y="13064"/>
                </a:lnTo>
                <a:lnTo>
                  <a:pt x="5684" y="13133"/>
                </a:lnTo>
                <a:lnTo>
                  <a:pt x="5961" y="13190"/>
                </a:lnTo>
                <a:lnTo>
                  <a:pt x="6239" y="13235"/>
                </a:lnTo>
                <a:lnTo>
                  <a:pt x="6520" y="13269"/>
                </a:lnTo>
                <a:lnTo>
                  <a:pt x="6802" y="13290"/>
                </a:lnTo>
                <a:lnTo>
                  <a:pt x="7086" y="13299"/>
                </a:lnTo>
                <a:lnTo>
                  <a:pt x="7372" y="13295"/>
                </a:lnTo>
                <a:lnTo>
                  <a:pt x="7659" y="13279"/>
                </a:lnTo>
                <a:lnTo>
                  <a:pt x="7947" y="13248"/>
                </a:lnTo>
                <a:lnTo>
                  <a:pt x="8236" y="13205"/>
                </a:lnTo>
                <a:lnTo>
                  <a:pt x="8526" y="13147"/>
                </a:lnTo>
                <a:lnTo>
                  <a:pt x="8817" y="13074"/>
                </a:lnTo>
                <a:lnTo>
                  <a:pt x="9108" y="12988"/>
                </a:lnTo>
                <a:lnTo>
                  <a:pt x="9400" y="12887"/>
                </a:lnTo>
                <a:lnTo>
                  <a:pt x="9692" y="12769"/>
                </a:lnTo>
                <a:lnTo>
                  <a:pt x="9984" y="12637"/>
                </a:lnTo>
                <a:lnTo>
                  <a:pt x="10277" y="12489"/>
                </a:lnTo>
                <a:lnTo>
                  <a:pt x="5111" y="7485"/>
                </a:lnTo>
                <a:lnTo>
                  <a:pt x="3687" y="8967"/>
                </a:lnTo>
                <a:lnTo>
                  <a:pt x="1395" y="6670"/>
                </a:lnTo>
                <a:lnTo>
                  <a:pt x="5331" y="2506"/>
                </a:lnTo>
                <a:lnTo>
                  <a:pt x="5420" y="2527"/>
                </a:lnTo>
                <a:lnTo>
                  <a:pt x="5510" y="2545"/>
                </a:lnTo>
                <a:lnTo>
                  <a:pt x="5598" y="2562"/>
                </a:lnTo>
                <a:lnTo>
                  <a:pt x="5685" y="2576"/>
                </a:lnTo>
                <a:lnTo>
                  <a:pt x="5772" y="2589"/>
                </a:lnTo>
                <a:lnTo>
                  <a:pt x="5858" y="2598"/>
                </a:lnTo>
                <a:lnTo>
                  <a:pt x="5943" y="2606"/>
                </a:lnTo>
                <a:lnTo>
                  <a:pt x="6027" y="2611"/>
                </a:lnTo>
                <a:lnTo>
                  <a:pt x="6112" y="2614"/>
                </a:lnTo>
                <a:lnTo>
                  <a:pt x="6194" y="2614"/>
                </a:lnTo>
                <a:lnTo>
                  <a:pt x="6276" y="2612"/>
                </a:lnTo>
                <a:lnTo>
                  <a:pt x="6359" y="2608"/>
                </a:lnTo>
                <a:lnTo>
                  <a:pt x="6439" y="2601"/>
                </a:lnTo>
                <a:lnTo>
                  <a:pt x="6519" y="2591"/>
                </a:lnTo>
                <a:lnTo>
                  <a:pt x="6597" y="2579"/>
                </a:lnTo>
                <a:lnTo>
                  <a:pt x="6676" y="2565"/>
                </a:lnTo>
                <a:lnTo>
                  <a:pt x="6754" y="2547"/>
                </a:lnTo>
                <a:lnTo>
                  <a:pt x="6830" y="2527"/>
                </a:lnTo>
                <a:lnTo>
                  <a:pt x="6907" y="2505"/>
                </a:lnTo>
                <a:lnTo>
                  <a:pt x="6981" y="2479"/>
                </a:lnTo>
                <a:lnTo>
                  <a:pt x="7055" y="2451"/>
                </a:lnTo>
                <a:lnTo>
                  <a:pt x="7128" y="2420"/>
                </a:lnTo>
                <a:lnTo>
                  <a:pt x="7201" y="2386"/>
                </a:lnTo>
                <a:lnTo>
                  <a:pt x="7272" y="2350"/>
                </a:lnTo>
                <a:lnTo>
                  <a:pt x="7343" y="2310"/>
                </a:lnTo>
                <a:lnTo>
                  <a:pt x="7412" y="2268"/>
                </a:lnTo>
                <a:lnTo>
                  <a:pt x="7482" y="2222"/>
                </a:lnTo>
                <a:lnTo>
                  <a:pt x="7549" y="2174"/>
                </a:lnTo>
                <a:lnTo>
                  <a:pt x="7616" y="2123"/>
                </a:lnTo>
                <a:lnTo>
                  <a:pt x="7682" y="2069"/>
                </a:lnTo>
                <a:lnTo>
                  <a:pt x="7747" y="2012"/>
                </a:lnTo>
                <a:lnTo>
                  <a:pt x="7811" y="1951"/>
                </a:lnTo>
                <a:lnTo>
                  <a:pt x="9056" y="3228"/>
                </a:lnTo>
                <a:lnTo>
                  <a:pt x="7078" y="5349"/>
                </a:lnTo>
                <a:lnTo>
                  <a:pt x="12349" y="10590"/>
                </a:lnTo>
                <a:lnTo>
                  <a:pt x="12510" y="10286"/>
                </a:lnTo>
                <a:lnTo>
                  <a:pt x="12651" y="9966"/>
                </a:lnTo>
                <a:lnTo>
                  <a:pt x="12769" y="9635"/>
                </a:lnTo>
                <a:lnTo>
                  <a:pt x="12867" y="9291"/>
                </a:lnTo>
                <a:lnTo>
                  <a:pt x="12943" y="8938"/>
                </a:lnTo>
                <a:lnTo>
                  <a:pt x="12999" y="8576"/>
                </a:lnTo>
                <a:lnTo>
                  <a:pt x="13034" y="8207"/>
                </a:lnTo>
                <a:lnTo>
                  <a:pt x="13049" y="7830"/>
                </a:lnTo>
                <a:lnTo>
                  <a:pt x="13043" y="7449"/>
                </a:lnTo>
                <a:lnTo>
                  <a:pt x="13018" y="7063"/>
                </a:lnTo>
                <a:lnTo>
                  <a:pt x="12973" y="6674"/>
                </a:lnTo>
                <a:lnTo>
                  <a:pt x="12909" y="6284"/>
                </a:lnTo>
                <a:lnTo>
                  <a:pt x="12826" y="5893"/>
                </a:lnTo>
                <a:lnTo>
                  <a:pt x="12723" y="5503"/>
                </a:lnTo>
                <a:lnTo>
                  <a:pt x="12602" y="5115"/>
                </a:lnTo>
                <a:lnTo>
                  <a:pt x="12462" y="4730"/>
                </a:lnTo>
                <a:lnTo>
                  <a:pt x="12305" y="4349"/>
                </a:lnTo>
                <a:lnTo>
                  <a:pt x="12128" y="3975"/>
                </a:lnTo>
                <a:lnTo>
                  <a:pt x="11934" y="3607"/>
                </a:lnTo>
                <a:lnTo>
                  <a:pt x="11724" y="3247"/>
                </a:lnTo>
                <a:lnTo>
                  <a:pt x="11495" y="2896"/>
                </a:lnTo>
                <a:lnTo>
                  <a:pt x="11249" y="2557"/>
                </a:lnTo>
                <a:lnTo>
                  <a:pt x="10986" y="2228"/>
                </a:lnTo>
                <a:lnTo>
                  <a:pt x="10707" y="1912"/>
                </a:lnTo>
                <a:lnTo>
                  <a:pt x="10412" y="1611"/>
                </a:lnTo>
                <a:lnTo>
                  <a:pt x="10100" y="1326"/>
                </a:lnTo>
                <a:lnTo>
                  <a:pt x="9773" y="1055"/>
                </a:lnTo>
                <a:lnTo>
                  <a:pt x="9430" y="804"/>
                </a:lnTo>
                <a:lnTo>
                  <a:pt x="9070" y="571"/>
                </a:lnTo>
                <a:lnTo>
                  <a:pt x="8696" y="360"/>
                </a:lnTo>
                <a:lnTo>
                  <a:pt x="8308" y="169"/>
                </a:lnTo>
                <a:lnTo>
                  <a:pt x="7903" y="0"/>
                </a:lnTo>
                <a:close/>
              </a:path>
            </a:pathLst>
          </a:custGeom>
          <a:solidFill>
            <a:srgbClr val="AE0E16"/>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Tree>
    <p:extLst>
      <p:ext uri="{BB962C8B-B14F-4D97-AF65-F5344CB8AC3E}">
        <p14:creationId xmlns:p14="http://schemas.microsoft.com/office/powerpoint/2010/main" val="181219686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2" presetClass="entr" presetSubtype="8" fill="hold" grpId="0" nodeType="afterEffect" p14:presetBounceEnd="60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0000">
                                          <p:cBhvr additive="base">
                                            <p:cTn id="17" dur="5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60000">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14:bounceEnd="60000">
                                          <p:cBhvr additive="base">
                                            <p:cTn id="21"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6" grpId="0"/>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6" grpId="0"/>
          <p:bldP spid="14"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183411"/>
            <a:ext cx="3085162" cy="2643758"/>
          </a:xfrm>
          <a:prstGeom prst="rect">
            <a:avLst/>
          </a:prstGeom>
        </p:spPr>
      </p:pic>
      <p:grpSp>
        <p:nvGrpSpPr>
          <p:cNvPr id="3" name="组合 2"/>
          <p:cNvGrpSpPr/>
          <p:nvPr/>
        </p:nvGrpSpPr>
        <p:grpSpPr>
          <a:xfrm>
            <a:off x="2745755" y="2067694"/>
            <a:ext cx="3698453" cy="751387"/>
            <a:chOff x="4055739" y="2198599"/>
            <a:chExt cx="3698453" cy="751387"/>
          </a:xfrm>
        </p:grpSpPr>
        <p:sp>
          <p:nvSpPr>
            <p:cNvPr id="9" name="圆角矩形 8"/>
            <p:cNvSpPr/>
            <p:nvPr/>
          </p:nvSpPr>
          <p:spPr>
            <a:xfrm>
              <a:off x="4055739" y="2198599"/>
              <a:ext cx="3698453" cy="751387"/>
            </a:xfrm>
            <a:prstGeom prst="roundRect">
              <a:avLst/>
            </a:prstGeom>
            <a:solidFill>
              <a:srgbClr val="AE0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23" name="TextBox 17"/>
            <p:cNvSpPr txBox="1">
              <a:spLocks noChangeArrowheads="1"/>
            </p:cNvSpPr>
            <p:nvPr/>
          </p:nvSpPr>
          <p:spPr bwMode="auto">
            <a:xfrm>
              <a:off x="4716833" y="2248859"/>
              <a:ext cx="2376264" cy="6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4000" b="1" dirty="0">
                  <a:solidFill>
                    <a:schemeClr val="accent3">
                      <a:lumMod val="40000"/>
                      <a:lumOff val="60000"/>
                    </a:schemeClr>
                  </a:solidFill>
                  <a:latin typeface="+mn-lt"/>
                  <a:ea typeface="+mn-ea"/>
                  <a:cs typeface="+mn-ea"/>
                  <a:sym typeface="+mn-lt"/>
                </a:rPr>
                <a:t>第一部分</a:t>
              </a:r>
            </a:p>
          </p:txBody>
        </p:sp>
      </p:grpSp>
      <p:sp>
        <p:nvSpPr>
          <p:cNvPr id="15" name="TextBox 17"/>
          <p:cNvSpPr txBox="1">
            <a:spLocks noChangeArrowheads="1"/>
          </p:cNvSpPr>
          <p:nvPr/>
        </p:nvSpPr>
        <p:spPr bwMode="auto">
          <a:xfrm>
            <a:off x="2699792" y="2931790"/>
            <a:ext cx="3888432"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200" b="1" dirty="0">
                <a:solidFill>
                  <a:srgbClr val="AE0E16"/>
                </a:solidFill>
                <a:latin typeface="+mn-lt"/>
                <a:ea typeface="+mn-ea"/>
                <a:cs typeface="+mn-ea"/>
                <a:sym typeface="+mn-lt"/>
              </a:rPr>
              <a:t>新民主主义革命时期 </a:t>
            </a:r>
          </a:p>
        </p:txBody>
      </p:sp>
    </p:spTree>
    <p:extLst>
      <p:ext uri="{BB962C8B-B14F-4D97-AF65-F5344CB8AC3E}">
        <p14:creationId xmlns:p14="http://schemas.microsoft.com/office/powerpoint/2010/main" val="214430308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5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500" autoRev="1" fill="hold">
                                              <p:stCondLst>
                                                <p:cond delay="0"/>
                                              </p:stCondLst>
                                            </p:cTn>
                                            <p:tgtEl>
                                              <p:spTgt spid="15"/>
                                            </p:tgtEl>
                                            <p:attrNameLst>
                                              <p:attrName>ppt_w</p:attrName>
                                            </p:attrNameLst>
                                          </p:cBhvr>
                                        </p:anim>
                                        <p:anim by="(#ppt_w*0.50)" calcmode="lin" valueType="num">
                                          <p:cBhvr>
                                            <p:cTn id="13" dur="500" decel="50000" autoRev="1" fill="hold">
                                              <p:stCondLst>
                                                <p:cond delay="0"/>
                                              </p:stCondLst>
                                            </p:cTn>
                                            <p:tgtEl>
                                              <p:spTgt spid="15"/>
                                            </p:tgtEl>
                                            <p:attrNameLst>
                                              <p:attrName>ppt_x</p:attrName>
                                            </p:attrNameLst>
                                          </p:cBhvr>
                                        </p:anim>
                                        <p:anim from="(-#ppt_h/2)" to="(#ppt_y)" calcmode="lin" valueType="num">
                                          <p:cBhvr>
                                            <p:cTn id="14" dur="1000" fill="hold">
                                              <p:stCondLst>
                                                <p:cond delay="0"/>
                                              </p:stCondLst>
                                            </p:cTn>
                                            <p:tgtEl>
                                              <p:spTgt spid="15"/>
                                            </p:tgtEl>
                                            <p:attrNameLst>
                                              <p:attrName>ppt_y</p:attrName>
                                            </p:attrNameLst>
                                          </p:cBhvr>
                                        </p:anim>
                                        <p:animRot by="21600000">
                                          <p:cBhvr>
                                            <p:cTn id="15"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mc:Choice>
    <mc:Fallback xmlns="">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500" autoRev="1" fill="hold">
                                              <p:stCondLst>
                                                <p:cond delay="0"/>
                                              </p:stCondLst>
                                            </p:cTn>
                                            <p:tgtEl>
                                              <p:spTgt spid="15"/>
                                            </p:tgtEl>
                                            <p:attrNameLst>
                                              <p:attrName>ppt_w</p:attrName>
                                            </p:attrNameLst>
                                          </p:cBhvr>
                                        </p:anim>
                                        <p:anim by="(#ppt_w*0.50)" calcmode="lin" valueType="num">
                                          <p:cBhvr>
                                            <p:cTn id="13" dur="500" decel="50000" autoRev="1" fill="hold">
                                              <p:stCondLst>
                                                <p:cond delay="0"/>
                                              </p:stCondLst>
                                            </p:cTn>
                                            <p:tgtEl>
                                              <p:spTgt spid="15"/>
                                            </p:tgtEl>
                                            <p:attrNameLst>
                                              <p:attrName>ppt_x</p:attrName>
                                            </p:attrNameLst>
                                          </p:cBhvr>
                                        </p:anim>
                                        <p:anim from="(-#ppt_h/2)" to="(#ppt_y)" calcmode="lin" valueType="num">
                                          <p:cBhvr>
                                            <p:cTn id="14" dur="1000" fill="hold">
                                              <p:stCondLst>
                                                <p:cond delay="0"/>
                                              </p:stCondLst>
                                            </p:cTn>
                                            <p:tgtEl>
                                              <p:spTgt spid="15"/>
                                            </p:tgtEl>
                                            <p:attrNameLst>
                                              <p:attrName>ppt_y</p:attrName>
                                            </p:attrNameLst>
                                          </p:cBhvr>
                                        </p:anim>
                                        <p:animRot by="21600000">
                                          <p:cBhvr>
                                            <p:cTn id="15"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1187624" y="966930"/>
            <a:ext cx="6768752" cy="5119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5"/>
          <p:cNvSpPr txBox="1"/>
          <p:nvPr/>
        </p:nvSpPr>
        <p:spPr>
          <a:xfrm>
            <a:off x="2390408" y="996104"/>
            <a:ext cx="4363184" cy="397801"/>
          </a:xfrm>
          <a:prstGeom prst="rect">
            <a:avLst/>
          </a:prstGeom>
          <a:noFill/>
        </p:spPr>
        <p:txBody>
          <a:bodyPr vert="horz" wrap="square" rtlCol="0">
            <a:spAutoFit/>
          </a:bodyPr>
          <a:lstStyle>
            <a:defPPr>
              <a:defRPr lang="zh-CN"/>
            </a:defPPr>
            <a:lvl1pPr algn="just">
              <a:lnSpc>
                <a:spcPct val="150000"/>
              </a:lnSpc>
              <a:defRPr sz="1500">
                <a:solidFill>
                  <a:schemeClr val="bg1"/>
                </a:solidFill>
                <a:latin typeface="微软雅黑" panose="020B0503020204020204" pitchFamily="34" charset="-122"/>
                <a:ea typeface="微软雅黑" panose="020B0503020204020204" pitchFamily="34" charset="-122"/>
              </a:defRPr>
            </a:lvl1pPr>
          </a:lstStyle>
          <a:p>
            <a:pPr algn="ctr"/>
            <a:r>
              <a:rPr lang="zh-CN" altLang="en-US" dirty="0">
                <a:latin typeface="+mn-lt"/>
                <a:ea typeface="+mn-ea"/>
                <a:cs typeface="+mn-ea"/>
                <a:sym typeface="+mn-lt"/>
              </a:rPr>
              <a:t>中国共产党的成立</a:t>
            </a:r>
            <a:r>
              <a:rPr lang="en-US" altLang="zh-CN" dirty="0">
                <a:latin typeface="+mn-lt"/>
                <a:ea typeface="+mn-ea"/>
                <a:cs typeface="+mn-ea"/>
                <a:sym typeface="+mn-lt"/>
              </a:rPr>
              <a:t>——</a:t>
            </a:r>
            <a:r>
              <a:rPr lang="zh-CN" altLang="en-US" dirty="0">
                <a:latin typeface="+mn-lt"/>
                <a:ea typeface="+mn-ea"/>
                <a:cs typeface="+mn-ea"/>
                <a:sym typeface="+mn-lt"/>
              </a:rPr>
              <a:t>各地共产主义小组的成立</a:t>
            </a:r>
          </a:p>
        </p:txBody>
      </p:sp>
      <p:sp>
        <p:nvSpPr>
          <p:cNvPr id="4" name="TextBox 3"/>
          <p:cNvSpPr txBox="1"/>
          <p:nvPr/>
        </p:nvSpPr>
        <p:spPr>
          <a:xfrm>
            <a:off x="2753798" y="1721314"/>
            <a:ext cx="3636404" cy="395049"/>
          </a:xfrm>
          <a:prstGeom prst="hexagon">
            <a:avLst/>
          </a:prstGeom>
          <a:solidFill>
            <a:schemeClr val="accent2"/>
          </a:solidFill>
        </p:spPr>
        <p:txBody>
          <a:bodyPr wrap="square" rtlCol="0">
            <a:spAutoFit/>
          </a:bodyPr>
          <a:lstStyle/>
          <a:p>
            <a:pPr algn="ctr"/>
            <a:r>
              <a:rPr lang="zh-CN" altLang="en-US" sz="1500" dirty="0">
                <a:solidFill>
                  <a:schemeClr val="bg1"/>
                </a:solidFill>
                <a:cs typeface="+mn-ea"/>
                <a:sym typeface="+mn-lt"/>
              </a:rPr>
              <a:t>南陈北李相约建党</a:t>
            </a:r>
          </a:p>
        </p:txBody>
      </p:sp>
      <p:sp>
        <p:nvSpPr>
          <p:cNvPr id="11" name="TextBox 10"/>
          <p:cNvSpPr txBox="1"/>
          <p:nvPr/>
        </p:nvSpPr>
        <p:spPr>
          <a:xfrm>
            <a:off x="2760689" y="2379977"/>
            <a:ext cx="3622623" cy="395049"/>
          </a:xfrm>
          <a:prstGeom prst="hexagon">
            <a:avLst/>
          </a:prstGeom>
          <a:solidFill>
            <a:schemeClr val="accent2"/>
          </a:solidFill>
        </p:spPr>
        <p:txBody>
          <a:bodyPr wrap="square" rtlCol="0">
            <a:spAutoFit/>
          </a:bodyPr>
          <a:lstStyle/>
          <a:p>
            <a:pPr algn="ctr"/>
            <a:r>
              <a:rPr lang="zh-CN" altLang="en-US" sz="1500" dirty="0">
                <a:solidFill>
                  <a:schemeClr val="bg1"/>
                </a:solidFill>
                <a:cs typeface="+mn-ea"/>
                <a:sym typeface="+mn-lt"/>
              </a:rPr>
              <a:t>俄共远东局派维经斯基等人来华</a:t>
            </a:r>
          </a:p>
        </p:txBody>
      </p:sp>
      <p:sp>
        <p:nvSpPr>
          <p:cNvPr id="13" name="TextBox 12"/>
          <p:cNvSpPr txBox="1"/>
          <p:nvPr/>
        </p:nvSpPr>
        <p:spPr>
          <a:xfrm>
            <a:off x="1835696" y="3038638"/>
            <a:ext cx="5472608" cy="1477328"/>
          </a:xfrm>
          <a:prstGeom prst="rect">
            <a:avLst/>
          </a:prstGeom>
          <a:solidFill>
            <a:schemeClr val="accent2"/>
          </a:solid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dirty="0">
                <a:solidFill>
                  <a:schemeClr val="bg1"/>
                </a:solidFill>
                <a:latin typeface="+mn-lt"/>
                <a:ea typeface="+mn-ea"/>
                <a:cs typeface="+mn-ea"/>
                <a:sym typeface="+mn-lt"/>
              </a:rPr>
              <a:t>上海共产党发起组于</a:t>
            </a:r>
            <a:r>
              <a:rPr lang="en-US" altLang="zh-CN" dirty="0">
                <a:solidFill>
                  <a:schemeClr val="bg1"/>
                </a:solidFill>
                <a:latin typeface="+mn-lt"/>
                <a:ea typeface="+mn-ea"/>
                <a:cs typeface="+mn-ea"/>
                <a:sym typeface="+mn-lt"/>
              </a:rPr>
              <a:t>1920.8</a:t>
            </a:r>
            <a:r>
              <a:rPr lang="zh-CN" altLang="en-US" dirty="0">
                <a:solidFill>
                  <a:schemeClr val="bg1"/>
                </a:solidFill>
                <a:latin typeface="+mn-lt"/>
                <a:ea typeface="+mn-ea"/>
                <a:cs typeface="+mn-ea"/>
                <a:sym typeface="+mn-lt"/>
              </a:rPr>
              <a:t>正式建立毛泽东、何叔衡在湖南进行了建党活动。</a:t>
            </a:r>
          </a:p>
          <a:p>
            <a:pPr>
              <a:lnSpc>
                <a:spcPts val="1800"/>
              </a:lnSpc>
            </a:pPr>
            <a:r>
              <a:rPr lang="en-US" altLang="zh-CN" dirty="0">
                <a:solidFill>
                  <a:schemeClr val="bg1"/>
                </a:solidFill>
                <a:latin typeface="+mn-lt"/>
                <a:ea typeface="+mn-ea"/>
                <a:cs typeface="+mn-ea"/>
                <a:sym typeface="+mn-lt"/>
              </a:rPr>
              <a:t>1920</a:t>
            </a:r>
            <a:r>
              <a:rPr lang="zh-CN" altLang="en-US" dirty="0">
                <a:solidFill>
                  <a:schemeClr val="bg1"/>
                </a:solidFill>
                <a:latin typeface="+mn-lt"/>
                <a:ea typeface="+mn-ea"/>
                <a:cs typeface="+mn-ea"/>
                <a:sym typeface="+mn-lt"/>
              </a:rPr>
              <a:t>年秋，董必武、陈谭秋、包惠僧等在武昌成立武汉共产党。</a:t>
            </a:r>
          </a:p>
          <a:p>
            <a:pPr>
              <a:lnSpc>
                <a:spcPts val="1800"/>
              </a:lnSpc>
            </a:pPr>
            <a:r>
              <a:rPr lang="zh-CN" altLang="en-US" dirty="0">
                <a:solidFill>
                  <a:schemeClr val="bg1"/>
                </a:solidFill>
                <a:latin typeface="+mn-lt"/>
                <a:ea typeface="+mn-ea"/>
                <a:cs typeface="+mn-ea"/>
                <a:sym typeface="+mn-lt"/>
              </a:rPr>
              <a:t>同年冬，王烬美、邓恩铭等建立山东共产党小组。</a:t>
            </a:r>
          </a:p>
          <a:p>
            <a:pPr>
              <a:lnSpc>
                <a:spcPts val="1800"/>
              </a:lnSpc>
            </a:pPr>
            <a:r>
              <a:rPr lang="en-US" altLang="zh-CN" dirty="0">
                <a:solidFill>
                  <a:schemeClr val="bg1"/>
                </a:solidFill>
                <a:latin typeface="+mn-lt"/>
                <a:ea typeface="+mn-ea"/>
                <a:cs typeface="+mn-ea"/>
                <a:sym typeface="+mn-lt"/>
              </a:rPr>
              <a:t>1921</a:t>
            </a:r>
            <a:r>
              <a:rPr lang="zh-CN" altLang="en-US" dirty="0">
                <a:solidFill>
                  <a:schemeClr val="bg1"/>
                </a:solidFill>
                <a:latin typeface="+mn-lt"/>
                <a:ea typeface="+mn-ea"/>
                <a:cs typeface="+mn-ea"/>
                <a:sym typeface="+mn-lt"/>
              </a:rPr>
              <a:t>年春，广州建立共产党小组。</a:t>
            </a:r>
          </a:p>
          <a:p>
            <a:pPr>
              <a:lnSpc>
                <a:spcPts val="1800"/>
              </a:lnSpc>
            </a:pPr>
            <a:r>
              <a:rPr lang="en-US" altLang="zh-CN" dirty="0">
                <a:solidFill>
                  <a:schemeClr val="bg1"/>
                </a:solidFill>
                <a:latin typeface="+mn-lt"/>
                <a:ea typeface="+mn-ea"/>
                <a:cs typeface="+mn-ea"/>
                <a:sym typeface="+mn-lt"/>
              </a:rPr>
              <a:t>1921</a:t>
            </a:r>
            <a:r>
              <a:rPr lang="zh-CN" altLang="en-US" dirty="0">
                <a:solidFill>
                  <a:schemeClr val="bg1"/>
                </a:solidFill>
                <a:latin typeface="+mn-lt"/>
                <a:ea typeface="+mn-ea"/>
                <a:cs typeface="+mn-ea"/>
                <a:sym typeface="+mn-lt"/>
              </a:rPr>
              <a:t>年</a:t>
            </a:r>
            <a:r>
              <a:rPr lang="en-US" altLang="zh-CN" dirty="0">
                <a:solidFill>
                  <a:schemeClr val="bg1"/>
                </a:solidFill>
                <a:latin typeface="+mn-lt"/>
                <a:ea typeface="+mn-ea"/>
                <a:cs typeface="+mn-ea"/>
                <a:sym typeface="+mn-lt"/>
              </a:rPr>
              <a:t>3</a:t>
            </a:r>
            <a:r>
              <a:rPr lang="zh-CN" altLang="en-US" dirty="0">
                <a:solidFill>
                  <a:schemeClr val="bg1"/>
                </a:solidFill>
                <a:latin typeface="+mn-lt"/>
                <a:ea typeface="+mn-ea"/>
                <a:cs typeface="+mn-ea"/>
                <a:sym typeface="+mn-lt"/>
              </a:rPr>
              <a:t>、</a:t>
            </a:r>
            <a:r>
              <a:rPr lang="en-US" altLang="zh-CN" dirty="0">
                <a:solidFill>
                  <a:schemeClr val="bg1"/>
                </a:solidFill>
                <a:latin typeface="+mn-lt"/>
                <a:ea typeface="+mn-ea"/>
                <a:cs typeface="+mn-ea"/>
                <a:sym typeface="+mn-lt"/>
              </a:rPr>
              <a:t>4</a:t>
            </a:r>
            <a:r>
              <a:rPr lang="zh-CN" altLang="en-US" dirty="0">
                <a:solidFill>
                  <a:schemeClr val="bg1"/>
                </a:solidFill>
                <a:latin typeface="+mn-lt"/>
                <a:ea typeface="+mn-ea"/>
                <a:cs typeface="+mn-ea"/>
                <a:sym typeface="+mn-lt"/>
              </a:rPr>
              <a:t>月间，在法国的中国留学生中也建立了旅欧共产党巴黎小组。</a:t>
            </a:r>
          </a:p>
          <a:p>
            <a:pPr>
              <a:lnSpc>
                <a:spcPts val="1800"/>
              </a:lnSpc>
            </a:pPr>
            <a:r>
              <a:rPr lang="zh-CN" altLang="en-US" dirty="0">
                <a:solidFill>
                  <a:schemeClr val="bg1"/>
                </a:solidFill>
                <a:latin typeface="+mn-lt"/>
                <a:ea typeface="+mn-ea"/>
                <a:cs typeface="+mn-ea"/>
                <a:sym typeface="+mn-lt"/>
              </a:rPr>
              <a:t>日本留学生中也建立了共产党小组，成员有施存统、周佛海两人。</a:t>
            </a:r>
          </a:p>
        </p:txBody>
      </p:sp>
      <p:sp>
        <p:nvSpPr>
          <p:cNvPr id="7" name="下箭头 6"/>
          <p:cNvSpPr/>
          <p:nvPr/>
        </p:nvSpPr>
        <p:spPr>
          <a:xfrm>
            <a:off x="4500916" y="2142752"/>
            <a:ext cx="142169" cy="20771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下箭头 16"/>
          <p:cNvSpPr/>
          <p:nvPr/>
        </p:nvSpPr>
        <p:spPr>
          <a:xfrm>
            <a:off x="4500916" y="2801415"/>
            <a:ext cx="142169" cy="20771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177959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3500"/>
                            </p:stCondLst>
                            <p:childTnLst>
                              <p:par>
                                <p:cTn id="36" presetID="47"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P spid="4" grpId="0" animBg="1"/>
      <p:bldP spid="11" grpId="0" animBg="1"/>
      <p:bldP spid="13" grpId="0" animBg="1"/>
      <p:bldP spid="7"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187624" y="966930"/>
            <a:ext cx="6768752" cy="5119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5"/>
          <p:cNvSpPr txBox="1"/>
          <p:nvPr/>
        </p:nvSpPr>
        <p:spPr>
          <a:xfrm>
            <a:off x="3063358" y="987574"/>
            <a:ext cx="3017284" cy="397801"/>
          </a:xfrm>
          <a:prstGeom prst="rect">
            <a:avLst/>
          </a:prstGeom>
          <a:noFill/>
        </p:spPr>
        <p:txBody>
          <a:bodyPr vert="horz"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中国共产党成立的伟大意义</a:t>
            </a:r>
          </a:p>
        </p:txBody>
      </p:sp>
      <p:sp>
        <p:nvSpPr>
          <p:cNvPr id="7" name="TextBox 6"/>
          <p:cNvSpPr txBox="1"/>
          <p:nvPr/>
        </p:nvSpPr>
        <p:spPr>
          <a:xfrm>
            <a:off x="1187624" y="1563638"/>
            <a:ext cx="6768752" cy="55399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indent="457200">
              <a:lnSpc>
                <a:spcPts val="1800"/>
              </a:lnSpc>
            </a:pPr>
            <a:r>
              <a:rPr lang="zh-CN" altLang="en-US" dirty="0">
                <a:solidFill>
                  <a:schemeClr val="tx1"/>
                </a:solidFill>
                <a:latin typeface="+mn-lt"/>
                <a:ea typeface="+mn-ea"/>
                <a:cs typeface="+mn-ea"/>
                <a:sym typeface="+mn-lt"/>
              </a:rPr>
              <a:t>中国共产党的产生是中国社会政治经济发展的必然结果，是近代中国革命的一个转折点，是中国共产主义运动的伟大开端，它的成立具有伟大的历史意义。</a:t>
            </a:r>
          </a:p>
        </p:txBody>
      </p:sp>
      <p:sp>
        <p:nvSpPr>
          <p:cNvPr id="9" name="TextBox 8"/>
          <p:cNvSpPr txBox="1"/>
          <p:nvPr/>
        </p:nvSpPr>
        <p:spPr>
          <a:xfrm>
            <a:off x="1187624" y="2211710"/>
            <a:ext cx="6768752" cy="55399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indent="457200">
              <a:lnSpc>
                <a:spcPts val="1800"/>
              </a:lnSpc>
            </a:pPr>
            <a:r>
              <a:rPr lang="zh-CN" altLang="en-US" b="1" dirty="0">
                <a:solidFill>
                  <a:schemeClr val="tx1"/>
                </a:solidFill>
                <a:latin typeface="+mn-lt"/>
                <a:ea typeface="+mn-ea"/>
                <a:cs typeface="+mn-ea"/>
                <a:sym typeface="+mn-lt"/>
              </a:rPr>
              <a:t>首先，中国革命从此有了一个新的领导力量和领导核心。</a:t>
            </a:r>
            <a:r>
              <a:rPr lang="zh-CN" altLang="en-US" dirty="0">
                <a:solidFill>
                  <a:schemeClr val="tx1"/>
                </a:solidFill>
                <a:latin typeface="+mn-lt"/>
                <a:ea typeface="+mn-ea"/>
                <a:cs typeface="+mn-ea"/>
                <a:sym typeface="+mn-lt"/>
              </a:rPr>
              <a:t>中国革命不再由资产阶级领导，而是无产阶级及其政党来领导了。</a:t>
            </a:r>
          </a:p>
        </p:txBody>
      </p:sp>
      <p:sp>
        <p:nvSpPr>
          <p:cNvPr id="10" name="TextBox 9"/>
          <p:cNvSpPr txBox="1"/>
          <p:nvPr/>
        </p:nvSpPr>
        <p:spPr>
          <a:xfrm>
            <a:off x="1187624" y="2854075"/>
            <a:ext cx="6768752" cy="55399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indent="457200">
              <a:lnSpc>
                <a:spcPts val="1800"/>
              </a:lnSpc>
            </a:pPr>
            <a:r>
              <a:rPr lang="zh-CN" altLang="en-US" b="1" dirty="0">
                <a:solidFill>
                  <a:schemeClr val="tx1"/>
                </a:solidFill>
                <a:latin typeface="+mn-lt"/>
                <a:ea typeface="+mn-ea"/>
                <a:cs typeface="+mn-ea"/>
                <a:sym typeface="+mn-lt"/>
              </a:rPr>
              <a:t>其次，有了新的指导思想和新的革命纲领。</a:t>
            </a:r>
            <a:r>
              <a:rPr lang="zh-CN" altLang="en-US" dirty="0">
                <a:solidFill>
                  <a:schemeClr val="tx1"/>
                </a:solidFill>
                <a:latin typeface="+mn-lt"/>
                <a:ea typeface="+mn-ea"/>
                <a:cs typeface="+mn-ea"/>
                <a:sym typeface="+mn-lt"/>
              </a:rPr>
              <a:t>有了马克思马克思主义这个锐利的思想武器，有了明确的奋斗目标。</a:t>
            </a:r>
          </a:p>
        </p:txBody>
      </p:sp>
      <p:sp>
        <p:nvSpPr>
          <p:cNvPr id="11" name="TextBox 10"/>
          <p:cNvSpPr txBox="1"/>
          <p:nvPr/>
        </p:nvSpPr>
        <p:spPr>
          <a:xfrm>
            <a:off x="1187624" y="3496440"/>
            <a:ext cx="6768752" cy="30207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indent="457200">
              <a:lnSpc>
                <a:spcPts val="1800"/>
              </a:lnSpc>
            </a:pPr>
            <a:r>
              <a:rPr lang="zh-CN" altLang="en-US" b="1" dirty="0">
                <a:solidFill>
                  <a:schemeClr val="tx1"/>
                </a:solidFill>
                <a:latin typeface="+mn-lt"/>
                <a:ea typeface="+mn-ea"/>
                <a:cs typeface="+mn-ea"/>
                <a:sym typeface="+mn-lt"/>
              </a:rPr>
              <a:t>再次，有了发动群众的好方法。</a:t>
            </a:r>
            <a:r>
              <a:rPr lang="zh-CN" altLang="en-US" dirty="0">
                <a:solidFill>
                  <a:schemeClr val="tx1"/>
                </a:solidFill>
                <a:latin typeface="+mn-lt"/>
                <a:ea typeface="+mn-ea"/>
                <a:cs typeface="+mn-ea"/>
                <a:sym typeface="+mn-lt"/>
              </a:rPr>
              <a:t>有了在中国共产党领导下的联合一切革命人民的战略和策略。</a:t>
            </a:r>
          </a:p>
        </p:txBody>
      </p:sp>
      <p:sp>
        <p:nvSpPr>
          <p:cNvPr id="12" name="TextBox 11"/>
          <p:cNvSpPr txBox="1"/>
          <p:nvPr/>
        </p:nvSpPr>
        <p:spPr>
          <a:xfrm>
            <a:off x="1187624" y="3886876"/>
            <a:ext cx="6768752" cy="55399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indent="457200">
              <a:lnSpc>
                <a:spcPts val="1800"/>
              </a:lnSpc>
            </a:pPr>
            <a:r>
              <a:rPr lang="zh-CN" altLang="en-US" b="1" dirty="0">
                <a:solidFill>
                  <a:schemeClr val="tx1"/>
                </a:solidFill>
                <a:latin typeface="+mn-lt"/>
                <a:ea typeface="+mn-ea"/>
                <a:cs typeface="+mn-ea"/>
                <a:sym typeface="+mn-lt"/>
              </a:rPr>
              <a:t>最后，有了新的道路和前途。</a:t>
            </a:r>
            <a:r>
              <a:rPr lang="zh-CN" altLang="en-US" dirty="0">
                <a:solidFill>
                  <a:schemeClr val="tx1"/>
                </a:solidFill>
                <a:latin typeface="+mn-lt"/>
                <a:ea typeface="+mn-ea"/>
                <a:cs typeface="+mn-ea"/>
                <a:sym typeface="+mn-lt"/>
              </a:rPr>
              <a:t>通过建立人民民主专政，走社会主义和共产主义的道路，中国革命从此进入了一个崭新的时期。</a:t>
            </a:r>
          </a:p>
        </p:txBody>
      </p:sp>
    </p:spTree>
    <p:extLst>
      <p:ext uri="{BB962C8B-B14F-4D97-AF65-F5344CB8AC3E}">
        <p14:creationId xmlns:p14="http://schemas.microsoft.com/office/powerpoint/2010/main" val="1977760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4455914" y="1166114"/>
            <a:ext cx="3952804"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5"/>
          <p:cNvSpPr txBox="1"/>
          <p:nvPr/>
        </p:nvSpPr>
        <p:spPr>
          <a:xfrm>
            <a:off x="5178980" y="1119605"/>
            <a:ext cx="2509728" cy="397801"/>
          </a:xfrm>
          <a:prstGeom prst="rect">
            <a:avLst/>
          </a:prstGeom>
          <a:noFill/>
        </p:spPr>
        <p:txBody>
          <a:bodyPr wrap="square" rtlCol="0">
            <a:spAutoFit/>
          </a:bodyPr>
          <a:lstStyle>
            <a:defPPr>
              <a:defRPr lang="zh-CN"/>
            </a:defPPr>
            <a:lvl1pPr algn="just">
              <a:lnSpc>
                <a:spcPct val="150000"/>
              </a:lnSpc>
              <a:defRPr sz="1500">
                <a:solidFill>
                  <a:schemeClr val="bg1"/>
                </a:solidFill>
                <a:latin typeface="微软雅黑" panose="020B0503020204020204" pitchFamily="34" charset="-122"/>
                <a:ea typeface="微软雅黑" panose="020B0503020204020204" pitchFamily="34" charset="-122"/>
              </a:defRPr>
            </a:lvl1pPr>
          </a:lstStyle>
          <a:p>
            <a:pPr algn="ctr"/>
            <a:r>
              <a:rPr lang="zh-CN" altLang="en-US" dirty="0">
                <a:latin typeface="+mn-lt"/>
                <a:ea typeface="+mn-ea"/>
                <a:cs typeface="+mn-ea"/>
                <a:sym typeface="+mn-lt"/>
              </a:rPr>
              <a:t>中国工人运动的第一次高潮 </a:t>
            </a:r>
          </a:p>
        </p:txBody>
      </p:sp>
      <p:sp>
        <p:nvSpPr>
          <p:cNvPr id="7" name="TextBox 6"/>
          <p:cNvSpPr txBox="1"/>
          <p:nvPr/>
        </p:nvSpPr>
        <p:spPr>
          <a:xfrm>
            <a:off x="4458970" y="1563638"/>
            <a:ext cx="3949748" cy="1754326"/>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indent="457200"/>
            <a:r>
              <a:rPr lang="zh-CN" altLang="en-US" dirty="0">
                <a:solidFill>
                  <a:schemeClr val="tx1"/>
                </a:solidFill>
                <a:latin typeface="+mn-lt"/>
                <a:ea typeface="+mn-ea"/>
                <a:cs typeface="+mn-ea"/>
                <a:sym typeface="+mn-lt"/>
              </a:rPr>
              <a:t>中国共产党成立后，就把领导工人运动作为党的中心工作，并建立了中国劳动组合书记部，在党的领导下，以</a:t>
            </a:r>
            <a:r>
              <a:rPr lang="en-US" altLang="zh-CN" dirty="0">
                <a:solidFill>
                  <a:schemeClr val="tx1"/>
                </a:solidFill>
                <a:latin typeface="+mn-lt"/>
                <a:ea typeface="+mn-ea"/>
                <a:cs typeface="+mn-ea"/>
                <a:sym typeface="+mn-lt"/>
              </a:rPr>
              <a:t>1922</a:t>
            </a:r>
            <a:r>
              <a:rPr lang="zh-CN" altLang="en-US" dirty="0">
                <a:solidFill>
                  <a:schemeClr val="tx1"/>
                </a:solidFill>
                <a:latin typeface="+mn-lt"/>
                <a:ea typeface="+mn-ea"/>
                <a:cs typeface="+mn-ea"/>
                <a:sym typeface="+mn-lt"/>
              </a:rPr>
              <a:t>年</a:t>
            </a:r>
            <a:r>
              <a:rPr lang="en-US" altLang="zh-CN" dirty="0">
                <a:solidFill>
                  <a:schemeClr val="tx1"/>
                </a:solidFill>
                <a:latin typeface="+mn-lt"/>
                <a:ea typeface="+mn-ea"/>
                <a:cs typeface="+mn-ea"/>
                <a:sym typeface="+mn-lt"/>
              </a:rPr>
              <a:t>1</a:t>
            </a:r>
            <a:r>
              <a:rPr lang="zh-CN" altLang="en-US" dirty="0">
                <a:solidFill>
                  <a:schemeClr val="tx1"/>
                </a:solidFill>
                <a:latin typeface="+mn-lt"/>
                <a:ea typeface="+mn-ea"/>
                <a:cs typeface="+mn-ea"/>
                <a:sym typeface="+mn-lt"/>
              </a:rPr>
              <a:t>月香港海员罢工为起点，掀起了中国工人运动的第一个高潮，在持续十三个月，罢工斗争达</a:t>
            </a:r>
            <a:r>
              <a:rPr lang="en-US" altLang="zh-CN" dirty="0">
                <a:solidFill>
                  <a:schemeClr val="tx1"/>
                </a:solidFill>
                <a:latin typeface="+mn-lt"/>
                <a:ea typeface="+mn-ea"/>
                <a:cs typeface="+mn-ea"/>
                <a:sym typeface="+mn-lt"/>
              </a:rPr>
              <a:t>187</a:t>
            </a:r>
            <a:r>
              <a:rPr lang="zh-CN" altLang="en-US" dirty="0">
                <a:solidFill>
                  <a:schemeClr val="tx1"/>
                </a:solidFill>
                <a:latin typeface="+mn-lt"/>
                <a:ea typeface="+mn-ea"/>
                <a:cs typeface="+mn-ea"/>
                <a:sym typeface="+mn-lt"/>
              </a:rPr>
              <a:t>次之多，参加罢工人数</a:t>
            </a:r>
            <a:r>
              <a:rPr lang="en-US" altLang="zh-CN" dirty="0">
                <a:solidFill>
                  <a:schemeClr val="tx1"/>
                </a:solidFill>
                <a:latin typeface="+mn-lt"/>
                <a:ea typeface="+mn-ea"/>
                <a:cs typeface="+mn-ea"/>
                <a:sym typeface="+mn-lt"/>
              </a:rPr>
              <a:t>30</a:t>
            </a:r>
            <a:r>
              <a:rPr lang="zh-CN" altLang="en-US" dirty="0">
                <a:solidFill>
                  <a:schemeClr val="tx1"/>
                </a:solidFill>
                <a:latin typeface="+mn-lt"/>
                <a:ea typeface="+mn-ea"/>
                <a:cs typeface="+mn-ea"/>
                <a:sym typeface="+mn-lt"/>
              </a:rPr>
              <a:t>万人以上，在这期间，各地先后建立</a:t>
            </a:r>
            <a:r>
              <a:rPr lang="en-US" altLang="zh-CN" dirty="0">
                <a:solidFill>
                  <a:schemeClr val="tx1"/>
                </a:solidFill>
                <a:latin typeface="+mn-lt"/>
                <a:ea typeface="+mn-ea"/>
                <a:cs typeface="+mn-ea"/>
                <a:sym typeface="+mn-lt"/>
              </a:rPr>
              <a:t>100</a:t>
            </a:r>
            <a:r>
              <a:rPr lang="zh-CN" altLang="en-US" dirty="0">
                <a:solidFill>
                  <a:schemeClr val="tx1"/>
                </a:solidFill>
                <a:latin typeface="+mn-lt"/>
                <a:ea typeface="+mn-ea"/>
                <a:cs typeface="+mn-ea"/>
                <a:sym typeface="+mn-lt"/>
              </a:rPr>
              <a:t>多个工会。</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777" y="2571750"/>
            <a:ext cx="1444949" cy="1931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578" y="2571750"/>
            <a:ext cx="1585613" cy="1899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TextBox 9"/>
          <p:cNvSpPr txBox="1"/>
          <p:nvPr/>
        </p:nvSpPr>
        <p:spPr>
          <a:xfrm>
            <a:off x="4458970" y="3291830"/>
            <a:ext cx="3949748" cy="92333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indent="457200"/>
            <a:r>
              <a:rPr lang="zh-CN" altLang="en-US" b="1" dirty="0">
                <a:solidFill>
                  <a:schemeClr val="accent2"/>
                </a:solidFill>
                <a:latin typeface="+mn-lt"/>
                <a:ea typeface="+mn-ea"/>
                <a:cs typeface="+mn-ea"/>
                <a:sym typeface="+mn-lt"/>
              </a:rPr>
              <a:t>但工人运动受到了北洋军阀和帝国主义的勾结镇压，尤其是震惊中外的二七惨案，林祥谦、施洋烈士宁死不屈慷慨就义，工人运动也从此转入了低潮。 </a:t>
            </a:r>
          </a:p>
        </p:txBody>
      </p:sp>
      <p:pic>
        <p:nvPicPr>
          <p:cNvPr id="53250" name="Picture 2" descr="http://www.zgdsw.org.cn/mediafile/ccpc/zgds/dsBook201zhgylgcd00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578" y="1129680"/>
            <a:ext cx="1585613" cy="1263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3252" name="Picture 4" descr="http://www.zgdsw.org.cn/mediafile/ccpc/zgds/dsBook201zhgylgcd00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778" y="1134791"/>
            <a:ext cx="1444948" cy="1263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1257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53250"/>
                                        </p:tgtEl>
                                        <p:attrNameLst>
                                          <p:attrName>style.visibility</p:attrName>
                                        </p:attrNameLst>
                                      </p:cBhvr>
                                      <p:to>
                                        <p:strVal val="visible"/>
                                      </p:to>
                                    </p:set>
                                    <p:anim calcmode="lin" valueType="num">
                                      <p:cBhvr>
                                        <p:cTn id="28" dur="1000" fill="hold"/>
                                        <p:tgtEl>
                                          <p:spTgt spid="53250"/>
                                        </p:tgtEl>
                                        <p:attrNameLst>
                                          <p:attrName>ppt_w</p:attrName>
                                        </p:attrNameLst>
                                      </p:cBhvr>
                                      <p:tavLst>
                                        <p:tav tm="0">
                                          <p:val>
                                            <p:fltVal val="0"/>
                                          </p:val>
                                        </p:tav>
                                        <p:tav tm="100000">
                                          <p:val>
                                            <p:strVal val="#ppt_w"/>
                                          </p:val>
                                        </p:tav>
                                      </p:tavLst>
                                    </p:anim>
                                    <p:anim calcmode="lin" valueType="num">
                                      <p:cBhvr>
                                        <p:cTn id="29" dur="1000" fill="hold"/>
                                        <p:tgtEl>
                                          <p:spTgt spid="53250"/>
                                        </p:tgtEl>
                                        <p:attrNameLst>
                                          <p:attrName>ppt_h</p:attrName>
                                        </p:attrNameLst>
                                      </p:cBhvr>
                                      <p:tavLst>
                                        <p:tav tm="0">
                                          <p:val>
                                            <p:fltVal val="0"/>
                                          </p:val>
                                        </p:tav>
                                        <p:tav tm="100000">
                                          <p:val>
                                            <p:strVal val="#ppt_h"/>
                                          </p:val>
                                        </p:tav>
                                      </p:tavLst>
                                    </p:anim>
                                    <p:anim calcmode="lin" valueType="num">
                                      <p:cBhvr>
                                        <p:cTn id="30" dur="1000" fill="hold"/>
                                        <p:tgtEl>
                                          <p:spTgt spid="53250"/>
                                        </p:tgtEl>
                                        <p:attrNameLst>
                                          <p:attrName>style.rotation</p:attrName>
                                        </p:attrNameLst>
                                      </p:cBhvr>
                                      <p:tavLst>
                                        <p:tav tm="0">
                                          <p:val>
                                            <p:fltVal val="90"/>
                                          </p:val>
                                        </p:tav>
                                        <p:tav tm="100000">
                                          <p:val>
                                            <p:fltVal val="0"/>
                                          </p:val>
                                        </p:tav>
                                      </p:tavLst>
                                    </p:anim>
                                    <p:animEffect transition="in" filter="fade">
                                      <p:cBhvr>
                                        <p:cTn id="31" dur="1000"/>
                                        <p:tgtEl>
                                          <p:spTgt spid="53250"/>
                                        </p:tgtEl>
                                      </p:cBhvr>
                                    </p:animEffect>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53252"/>
                                        </p:tgtEl>
                                        <p:attrNameLst>
                                          <p:attrName>style.visibility</p:attrName>
                                        </p:attrNameLst>
                                      </p:cBhvr>
                                      <p:to>
                                        <p:strVal val="visible"/>
                                      </p:to>
                                    </p:set>
                                    <p:anim calcmode="lin" valueType="num">
                                      <p:cBhvr>
                                        <p:cTn id="35" dur="1000" fill="hold"/>
                                        <p:tgtEl>
                                          <p:spTgt spid="53252"/>
                                        </p:tgtEl>
                                        <p:attrNameLst>
                                          <p:attrName>ppt_w</p:attrName>
                                        </p:attrNameLst>
                                      </p:cBhvr>
                                      <p:tavLst>
                                        <p:tav tm="0">
                                          <p:val>
                                            <p:fltVal val="0"/>
                                          </p:val>
                                        </p:tav>
                                        <p:tav tm="100000">
                                          <p:val>
                                            <p:strVal val="#ppt_w"/>
                                          </p:val>
                                        </p:tav>
                                      </p:tavLst>
                                    </p:anim>
                                    <p:anim calcmode="lin" valueType="num">
                                      <p:cBhvr>
                                        <p:cTn id="36" dur="1000" fill="hold"/>
                                        <p:tgtEl>
                                          <p:spTgt spid="53252"/>
                                        </p:tgtEl>
                                        <p:attrNameLst>
                                          <p:attrName>ppt_h</p:attrName>
                                        </p:attrNameLst>
                                      </p:cBhvr>
                                      <p:tavLst>
                                        <p:tav tm="0">
                                          <p:val>
                                            <p:fltVal val="0"/>
                                          </p:val>
                                        </p:tav>
                                        <p:tav tm="100000">
                                          <p:val>
                                            <p:strVal val="#ppt_h"/>
                                          </p:val>
                                        </p:tav>
                                      </p:tavLst>
                                    </p:anim>
                                    <p:anim calcmode="lin" valueType="num">
                                      <p:cBhvr>
                                        <p:cTn id="37" dur="1000" fill="hold"/>
                                        <p:tgtEl>
                                          <p:spTgt spid="53252"/>
                                        </p:tgtEl>
                                        <p:attrNameLst>
                                          <p:attrName>style.rotation</p:attrName>
                                        </p:attrNameLst>
                                      </p:cBhvr>
                                      <p:tavLst>
                                        <p:tav tm="0">
                                          <p:val>
                                            <p:fltVal val="90"/>
                                          </p:val>
                                        </p:tav>
                                        <p:tav tm="100000">
                                          <p:val>
                                            <p:fltVal val="0"/>
                                          </p:val>
                                        </p:tav>
                                      </p:tavLst>
                                    </p:anim>
                                    <p:animEffect transition="in" filter="fade">
                                      <p:cBhvr>
                                        <p:cTn id="38" dur="1000"/>
                                        <p:tgtEl>
                                          <p:spTgt spid="53252"/>
                                        </p:tgtEl>
                                      </p:cBhvr>
                                    </p:animEffect>
                                  </p:childTnLst>
                                </p:cTn>
                              </p:par>
                            </p:childTnLst>
                          </p:cTn>
                        </p:par>
                        <p:par>
                          <p:cTn id="39" fill="hold">
                            <p:stCondLst>
                              <p:cond delay="4000"/>
                            </p:stCondLst>
                            <p:childTnLst>
                              <p:par>
                                <p:cTn id="40" presetID="31" presetClass="entr" presetSubtype="0" fill="hold" nodeType="afterEffect">
                                  <p:stCondLst>
                                    <p:cond delay="0"/>
                                  </p:stCondLst>
                                  <p:childTnLst>
                                    <p:set>
                                      <p:cBhvr>
                                        <p:cTn id="41" dur="1" fill="hold">
                                          <p:stCondLst>
                                            <p:cond delay="0"/>
                                          </p:stCondLst>
                                        </p:cTn>
                                        <p:tgtEl>
                                          <p:spTgt spid="5123"/>
                                        </p:tgtEl>
                                        <p:attrNameLst>
                                          <p:attrName>style.visibility</p:attrName>
                                        </p:attrNameLst>
                                      </p:cBhvr>
                                      <p:to>
                                        <p:strVal val="visible"/>
                                      </p:to>
                                    </p:set>
                                    <p:anim calcmode="lin" valueType="num">
                                      <p:cBhvr>
                                        <p:cTn id="42" dur="1000" fill="hold"/>
                                        <p:tgtEl>
                                          <p:spTgt spid="5123"/>
                                        </p:tgtEl>
                                        <p:attrNameLst>
                                          <p:attrName>ppt_w</p:attrName>
                                        </p:attrNameLst>
                                      </p:cBhvr>
                                      <p:tavLst>
                                        <p:tav tm="0">
                                          <p:val>
                                            <p:fltVal val="0"/>
                                          </p:val>
                                        </p:tav>
                                        <p:tav tm="100000">
                                          <p:val>
                                            <p:strVal val="#ppt_w"/>
                                          </p:val>
                                        </p:tav>
                                      </p:tavLst>
                                    </p:anim>
                                    <p:anim calcmode="lin" valueType="num">
                                      <p:cBhvr>
                                        <p:cTn id="43" dur="1000" fill="hold"/>
                                        <p:tgtEl>
                                          <p:spTgt spid="5123"/>
                                        </p:tgtEl>
                                        <p:attrNameLst>
                                          <p:attrName>ppt_h</p:attrName>
                                        </p:attrNameLst>
                                      </p:cBhvr>
                                      <p:tavLst>
                                        <p:tav tm="0">
                                          <p:val>
                                            <p:fltVal val="0"/>
                                          </p:val>
                                        </p:tav>
                                        <p:tav tm="100000">
                                          <p:val>
                                            <p:strVal val="#ppt_h"/>
                                          </p:val>
                                        </p:tav>
                                      </p:tavLst>
                                    </p:anim>
                                    <p:anim calcmode="lin" valueType="num">
                                      <p:cBhvr>
                                        <p:cTn id="44" dur="1000" fill="hold"/>
                                        <p:tgtEl>
                                          <p:spTgt spid="5123"/>
                                        </p:tgtEl>
                                        <p:attrNameLst>
                                          <p:attrName>style.rotation</p:attrName>
                                        </p:attrNameLst>
                                      </p:cBhvr>
                                      <p:tavLst>
                                        <p:tav tm="0">
                                          <p:val>
                                            <p:fltVal val="90"/>
                                          </p:val>
                                        </p:tav>
                                        <p:tav tm="100000">
                                          <p:val>
                                            <p:fltVal val="0"/>
                                          </p:val>
                                        </p:tav>
                                      </p:tavLst>
                                    </p:anim>
                                    <p:animEffect transition="in" filter="fade">
                                      <p:cBhvr>
                                        <p:cTn id="45" dur="1000"/>
                                        <p:tgtEl>
                                          <p:spTgt spid="5123"/>
                                        </p:tgtEl>
                                      </p:cBhvr>
                                    </p:animEffect>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5122"/>
                                        </p:tgtEl>
                                        <p:attrNameLst>
                                          <p:attrName>style.visibility</p:attrName>
                                        </p:attrNameLst>
                                      </p:cBhvr>
                                      <p:to>
                                        <p:strVal val="visible"/>
                                      </p:to>
                                    </p:set>
                                    <p:anim calcmode="lin" valueType="num">
                                      <p:cBhvr>
                                        <p:cTn id="49" dur="1000" fill="hold"/>
                                        <p:tgtEl>
                                          <p:spTgt spid="5122"/>
                                        </p:tgtEl>
                                        <p:attrNameLst>
                                          <p:attrName>ppt_w</p:attrName>
                                        </p:attrNameLst>
                                      </p:cBhvr>
                                      <p:tavLst>
                                        <p:tav tm="0">
                                          <p:val>
                                            <p:fltVal val="0"/>
                                          </p:val>
                                        </p:tav>
                                        <p:tav tm="100000">
                                          <p:val>
                                            <p:strVal val="#ppt_w"/>
                                          </p:val>
                                        </p:tav>
                                      </p:tavLst>
                                    </p:anim>
                                    <p:anim calcmode="lin" valueType="num">
                                      <p:cBhvr>
                                        <p:cTn id="50" dur="1000" fill="hold"/>
                                        <p:tgtEl>
                                          <p:spTgt spid="5122"/>
                                        </p:tgtEl>
                                        <p:attrNameLst>
                                          <p:attrName>ppt_h</p:attrName>
                                        </p:attrNameLst>
                                      </p:cBhvr>
                                      <p:tavLst>
                                        <p:tav tm="0">
                                          <p:val>
                                            <p:fltVal val="0"/>
                                          </p:val>
                                        </p:tav>
                                        <p:tav tm="100000">
                                          <p:val>
                                            <p:strVal val="#ppt_h"/>
                                          </p:val>
                                        </p:tav>
                                      </p:tavLst>
                                    </p:anim>
                                    <p:anim calcmode="lin" valueType="num">
                                      <p:cBhvr>
                                        <p:cTn id="51" dur="1000" fill="hold"/>
                                        <p:tgtEl>
                                          <p:spTgt spid="5122"/>
                                        </p:tgtEl>
                                        <p:attrNameLst>
                                          <p:attrName>style.rotation</p:attrName>
                                        </p:attrNameLst>
                                      </p:cBhvr>
                                      <p:tavLst>
                                        <p:tav tm="0">
                                          <p:val>
                                            <p:fltVal val="90"/>
                                          </p:val>
                                        </p:tav>
                                        <p:tav tm="100000">
                                          <p:val>
                                            <p:fltVal val="0"/>
                                          </p:val>
                                        </p:tav>
                                      </p:tavLst>
                                    </p:anim>
                                    <p:animEffect transition="in" filter="fade">
                                      <p:cBhvr>
                                        <p:cTn id="52"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3398"/>
          <a:stretch/>
        </p:blipFill>
        <p:spPr bwMode="auto">
          <a:xfrm>
            <a:off x="575102" y="3132818"/>
            <a:ext cx="3677523" cy="1224136"/>
          </a:xfrm>
          <a:prstGeom prst="rect">
            <a:avLst/>
          </a:prstGeom>
          <a:no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44008" y="3697039"/>
            <a:ext cx="3960440" cy="55399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ts val="1800"/>
              </a:lnSpc>
            </a:pPr>
            <a:r>
              <a:rPr lang="zh-CN" altLang="en-US" dirty="0">
                <a:solidFill>
                  <a:schemeClr val="tx1"/>
                </a:solidFill>
                <a:latin typeface="+mn-lt"/>
                <a:ea typeface="+mn-ea"/>
                <a:cs typeface="+mn-ea"/>
                <a:sym typeface="+mn-lt"/>
              </a:rPr>
              <a:t>从</a:t>
            </a:r>
            <a:r>
              <a:rPr lang="en-US" altLang="zh-CN" dirty="0">
                <a:solidFill>
                  <a:schemeClr val="tx1"/>
                </a:solidFill>
                <a:latin typeface="+mn-lt"/>
                <a:ea typeface="+mn-ea"/>
                <a:cs typeface="+mn-ea"/>
                <a:sym typeface="+mn-lt"/>
              </a:rPr>
              <a:t>1930</a:t>
            </a:r>
            <a:r>
              <a:rPr lang="zh-CN" altLang="en-US" dirty="0">
                <a:solidFill>
                  <a:schemeClr val="tx1"/>
                </a:solidFill>
                <a:latin typeface="+mn-lt"/>
                <a:ea typeface="+mn-ea"/>
                <a:cs typeface="+mn-ea"/>
                <a:sym typeface="+mn-lt"/>
              </a:rPr>
              <a:t>年底到</a:t>
            </a:r>
            <a:r>
              <a:rPr lang="en-US" altLang="zh-CN" dirty="0">
                <a:solidFill>
                  <a:schemeClr val="tx1"/>
                </a:solidFill>
                <a:latin typeface="+mn-lt"/>
                <a:ea typeface="+mn-ea"/>
                <a:cs typeface="+mn-ea"/>
                <a:sym typeface="+mn-lt"/>
              </a:rPr>
              <a:t>1931</a:t>
            </a:r>
            <a:r>
              <a:rPr lang="zh-CN" altLang="en-US" dirty="0">
                <a:solidFill>
                  <a:schemeClr val="tx1"/>
                </a:solidFill>
                <a:latin typeface="+mn-lt"/>
                <a:ea typeface="+mn-ea"/>
                <a:cs typeface="+mn-ea"/>
                <a:sym typeface="+mn-lt"/>
              </a:rPr>
              <a:t>年秋，毛泽东、朱德以灵活的作战方针粉碎了国民党的三次围剿。</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280794"/>
            <a:ext cx="3960440" cy="2382109"/>
          </a:xfrm>
          <a:prstGeom prst="rect">
            <a:avLst/>
          </a:prstGeom>
          <a:no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95070" y="1628195"/>
            <a:ext cx="3651444" cy="147732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indent="457200">
              <a:lnSpc>
                <a:spcPts val="1800"/>
              </a:lnSpc>
            </a:pPr>
            <a:r>
              <a:rPr lang="zh-CN" altLang="en-US" dirty="0">
                <a:solidFill>
                  <a:schemeClr val="tx1"/>
                </a:solidFill>
                <a:latin typeface="+mn-lt"/>
                <a:ea typeface="+mn-ea"/>
                <a:cs typeface="+mn-ea"/>
                <a:sym typeface="+mn-lt"/>
              </a:rPr>
              <a:t>在创建井冈山革命根据地，特别是在红四军转战赣南、闽西的实践中，毛泽东逐渐形成了农村包围城市的理论，它是马克思列宁主义的普遍真理同中国革命具体实践相结合的典范，是对马克思列宁主义关于武装夺取政权的理论的重大发展，标志着毛泽东思想的初步形成。</a:t>
            </a:r>
          </a:p>
        </p:txBody>
      </p:sp>
      <p:sp>
        <p:nvSpPr>
          <p:cNvPr id="12" name="圆角矩形 11"/>
          <p:cNvSpPr/>
          <p:nvPr/>
        </p:nvSpPr>
        <p:spPr>
          <a:xfrm>
            <a:off x="575102" y="1246659"/>
            <a:ext cx="3671412"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14"/>
          <p:cNvSpPr txBox="1"/>
          <p:nvPr/>
        </p:nvSpPr>
        <p:spPr>
          <a:xfrm>
            <a:off x="1187624" y="1173118"/>
            <a:ext cx="2808312"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星星之火可以燎原</a:t>
            </a:r>
          </a:p>
        </p:txBody>
      </p:sp>
    </p:spTree>
    <p:extLst>
      <p:ext uri="{BB962C8B-B14F-4D97-AF65-F5344CB8AC3E}">
        <p14:creationId xmlns:p14="http://schemas.microsoft.com/office/powerpoint/2010/main" val="1336116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randombar(horizontal)">
                                      <p:cBhvr>
                                        <p:cTn id="24" dur="500"/>
                                        <p:tgtEl>
                                          <p:spTgt spid="1026"/>
                                        </p:tgtEl>
                                      </p:cBhvr>
                                    </p:animEffect>
                                  </p:childTnLst>
                                </p:cTn>
                              </p:par>
                            </p:childTnLst>
                          </p:cTn>
                        </p:par>
                        <p:par>
                          <p:cTn id="25" fill="hold">
                            <p:stCondLst>
                              <p:cond delay="2000"/>
                            </p:stCondLst>
                            <p:childTnLst>
                              <p:par>
                                <p:cTn id="26" presetID="14" presetClass="entr" presetSubtype="10" fill="hold" nodeType="after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randombar(horizontal)">
                                      <p:cBhvr>
                                        <p:cTn id="28" dur="500"/>
                                        <p:tgtEl>
                                          <p:spTgt spid="1027"/>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84281" y="1601141"/>
            <a:ext cx="3888432" cy="1200329"/>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solidFill>
                <a:latin typeface="+mn-lt"/>
                <a:ea typeface="+mn-ea"/>
                <a:cs typeface="+mn-ea"/>
                <a:sym typeface="+mn-lt"/>
              </a:rPr>
              <a:t>在</a:t>
            </a:r>
            <a:r>
              <a:rPr lang="en-US" altLang="zh-CN" dirty="0">
                <a:solidFill>
                  <a:schemeClr val="tx1"/>
                </a:solidFill>
                <a:latin typeface="+mn-lt"/>
                <a:ea typeface="+mn-ea"/>
                <a:cs typeface="+mn-ea"/>
                <a:sym typeface="+mn-lt"/>
              </a:rPr>
              <a:t>1931</a:t>
            </a:r>
            <a:r>
              <a:rPr lang="zh-CN" altLang="en-US" dirty="0">
                <a:solidFill>
                  <a:schemeClr val="tx1"/>
                </a:solidFill>
                <a:latin typeface="+mn-lt"/>
                <a:ea typeface="+mn-ea"/>
                <a:cs typeface="+mn-ea"/>
                <a:sym typeface="+mn-lt"/>
              </a:rPr>
              <a:t>年冬，中华苏维埃第一次全国代表大会在江西瑞金召开，成立了中华苏维埃共和国临时政府，制定了宪法大纲。广大的根据地纷纷进行了土地的改革和根据地建设，成为了我们党坚持武装革命的坚实基础。</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281" y="2880593"/>
            <a:ext cx="3888432" cy="170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圆角矩形 9"/>
          <p:cNvSpPr/>
          <p:nvPr/>
        </p:nvSpPr>
        <p:spPr>
          <a:xfrm>
            <a:off x="4780317" y="1123454"/>
            <a:ext cx="3892396"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TextBox 10"/>
          <p:cNvSpPr txBox="1"/>
          <p:nvPr/>
        </p:nvSpPr>
        <p:spPr>
          <a:xfrm>
            <a:off x="4902314" y="1049913"/>
            <a:ext cx="3652366" cy="397801"/>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土地革命战争的曲折发展和伟大历史转折</a:t>
            </a:r>
          </a:p>
        </p:txBody>
      </p:sp>
      <p:pic>
        <p:nvPicPr>
          <p:cNvPr id="4100" name="Picture 4" descr="http://pic.baike.soso.com/p/20140320/20140320184537-8253248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5883" y="1443132"/>
            <a:ext cx="2681359" cy="17563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HeroicExtremeLeftFacing"/>
            <a:lightRig rig="twoPt" dir="t">
              <a:rot lat="0" lon="0" rev="7200000"/>
            </a:lightRig>
          </a:scene3d>
          <a:sp3d>
            <a:bevelT w="25400" h="19050"/>
            <a:contourClr>
              <a:srgbClr val="FFFFFF"/>
            </a:contourClr>
          </a:sp3d>
          <a:extLst/>
        </p:spPr>
      </p:pic>
      <p:sp>
        <p:nvSpPr>
          <p:cNvPr id="2" name="AutoShape 6" descr="http://img4.imgtn.bdimg.com/it/u=3994214766,454709918&amp;fm=21&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 name="AutoShape 8" descr="http://img4.imgtn.bdimg.com/it/u=3994214766,454709918&amp;fm=21&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052" y="2479598"/>
            <a:ext cx="2520280" cy="1759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ContrastingRightFacing"/>
            <a:lightRig rig="twoPt" dir="t">
              <a:rot lat="0" lon="0" rev="7200000"/>
            </a:lightRig>
          </a:scene3d>
          <a:sp3d>
            <a:bevelT w="25400" h="19050"/>
            <a:contourClr>
              <a:srgbClr val="FFFFFF"/>
            </a:contourClr>
          </a:sp3d>
        </p:spPr>
      </p:pic>
      <p:sp>
        <p:nvSpPr>
          <p:cNvPr id="17" name="TextBox 16"/>
          <p:cNvSpPr txBox="1"/>
          <p:nvPr/>
        </p:nvSpPr>
        <p:spPr>
          <a:xfrm>
            <a:off x="2838782" y="3523488"/>
            <a:ext cx="806792" cy="30207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ts val="1800"/>
              </a:lnSpc>
            </a:pPr>
            <a:r>
              <a:rPr lang="zh-CN" altLang="en-US" dirty="0">
                <a:solidFill>
                  <a:schemeClr val="tx1"/>
                </a:solidFill>
                <a:latin typeface="+mn-lt"/>
                <a:ea typeface="+mn-ea"/>
                <a:cs typeface="+mn-ea"/>
                <a:sym typeface="+mn-lt"/>
              </a:rPr>
              <a:t>土地革命</a:t>
            </a:r>
          </a:p>
        </p:txBody>
      </p:sp>
    </p:spTree>
    <p:extLst>
      <p:ext uri="{BB962C8B-B14F-4D97-AF65-F5344CB8AC3E}">
        <p14:creationId xmlns:p14="http://schemas.microsoft.com/office/powerpoint/2010/main" val="63018768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4" presetClass="entr" presetSubtype="5"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randombar(vertical)">
                                          <p:cBhvr>
                                            <p:cTn id="24" dur="500"/>
                                            <p:tgtEl>
                                              <p:spTgt spid="2050"/>
                                            </p:tgtEl>
                                          </p:cBhvr>
                                        </p:animEffect>
                                      </p:childTnLst>
                                    </p:cTn>
                                  </p:par>
                                </p:childTnLst>
                              </p:cTn>
                            </p:par>
                            <p:par>
                              <p:cTn id="25" fill="hold">
                                <p:stCondLst>
                                  <p:cond delay="2000"/>
                                </p:stCondLst>
                                <p:childTnLst>
                                  <p:par>
                                    <p:cTn id="26" presetID="2" presetClass="entr" presetSubtype="8" fill="hold" nodeType="afterEffect" p14:presetBounceEnd="60000">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14:bounceEnd="60000">
                                          <p:cBhvr additive="base">
                                            <p:cTn id="28" dur="5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29" dur="500" fill="hold"/>
                                            <p:tgtEl>
                                              <p:spTgt spid="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14:presetBounceEnd="60000">
                                      <p:stCondLst>
                                        <p:cond delay="0"/>
                                      </p:stCondLst>
                                      <p:childTnLst>
                                        <p:set>
                                          <p:cBhvr>
                                            <p:cTn id="32" dur="1" fill="hold">
                                              <p:stCondLst>
                                                <p:cond delay="0"/>
                                              </p:stCondLst>
                                            </p:cTn>
                                            <p:tgtEl>
                                              <p:spTgt spid="4100"/>
                                            </p:tgtEl>
                                            <p:attrNameLst>
                                              <p:attrName>style.visibility</p:attrName>
                                            </p:attrNameLst>
                                          </p:cBhvr>
                                          <p:to>
                                            <p:strVal val="visible"/>
                                          </p:to>
                                        </p:set>
                                        <p:anim calcmode="lin" valueType="num" p14:bounceEnd="60000">
                                          <p:cBhvr additive="base">
                                            <p:cTn id="33" dur="500" fill="hold"/>
                                            <p:tgtEl>
                                              <p:spTgt spid="4100"/>
                                            </p:tgtEl>
                                            <p:attrNameLst>
                                              <p:attrName>ppt_x</p:attrName>
                                            </p:attrNameLst>
                                          </p:cBhvr>
                                          <p:tavLst>
                                            <p:tav tm="0">
                                              <p:val>
                                                <p:strVal val="1+#ppt_w/2"/>
                                              </p:val>
                                            </p:tav>
                                            <p:tav tm="100000">
                                              <p:val>
                                                <p:strVal val="#ppt_x"/>
                                              </p:val>
                                            </p:tav>
                                          </p:tavLst>
                                        </p:anim>
                                        <p:anim calcmode="lin" valueType="num" p14:bounceEnd="60000">
                                          <p:cBhvr additive="base">
                                            <p:cTn id="34" dur="500" fill="hold"/>
                                            <p:tgtEl>
                                              <p:spTgt spid="410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animBg="1"/>
          <p:bldP spid="11"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4" presetClass="entr" presetSubtype="5"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randombar(vertical)">
                                          <p:cBhvr>
                                            <p:cTn id="24" dur="500"/>
                                            <p:tgtEl>
                                              <p:spTgt spid="2050"/>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4100"/>
                                            </p:tgtEl>
                                            <p:attrNameLst>
                                              <p:attrName>style.visibility</p:attrName>
                                            </p:attrNameLst>
                                          </p:cBhvr>
                                          <p:to>
                                            <p:strVal val="visible"/>
                                          </p:to>
                                        </p:set>
                                        <p:anim calcmode="lin" valueType="num">
                                          <p:cBhvr additive="base">
                                            <p:cTn id="33" dur="500" fill="hold"/>
                                            <p:tgtEl>
                                              <p:spTgt spid="4100"/>
                                            </p:tgtEl>
                                            <p:attrNameLst>
                                              <p:attrName>ppt_x</p:attrName>
                                            </p:attrNameLst>
                                          </p:cBhvr>
                                          <p:tavLst>
                                            <p:tav tm="0">
                                              <p:val>
                                                <p:strVal val="1+#ppt_w/2"/>
                                              </p:val>
                                            </p:tav>
                                            <p:tav tm="100000">
                                              <p:val>
                                                <p:strVal val="#ppt_x"/>
                                              </p:val>
                                            </p:tav>
                                          </p:tavLst>
                                        </p:anim>
                                        <p:anim calcmode="lin" valueType="num">
                                          <p:cBhvr additive="base">
                                            <p:cTn id="34" dur="500" fill="hold"/>
                                            <p:tgtEl>
                                              <p:spTgt spid="410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animBg="1"/>
          <p:bldP spid="11" grpId="0"/>
          <p:bldP spid="1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 name="ISPRING_PRESENTATION_TITLE" val="党史学习"/>
</p:tagLst>
</file>

<file path=ppt/theme/theme1.xml><?xml version="1.0" encoding="utf-8"?>
<a:theme xmlns:a="http://schemas.openxmlformats.org/drawingml/2006/main" name="第一PPT，www.1ppt.com">
  <a:themeElements>
    <a:clrScheme name="1">
      <a:dk1>
        <a:sysClr val="windowText" lastClr="000000"/>
      </a:dk1>
      <a:lt1>
        <a:sysClr val="window" lastClr="FFFFFF"/>
      </a:lt1>
      <a:dk2>
        <a:srgbClr val="646464"/>
      </a:dk2>
      <a:lt2>
        <a:srgbClr val="A5A5A5"/>
      </a:lt2>
      <a:accent1>
        <a:srgbClr val="BE309C"/>
      </a:accent1>
      <a:accent2>
        <a:srgbClr val="AE0E16"/>
      </a:accent2>
      <a:accent3>
        <a:srgbClr val="FB9E00"/>
      </a:accent3>
      <a:accent4>
        <a:srgbClr val="FFED00"/>
      </a:accent4>
      <a:accent5>
        <a:srgbClr val="A55057"/>
      </a:accent5>
      <a:accent6>
        <a:srgbClr val="6C7D77"/>
      </a:accent6>
      <a:hlink>
        <a:srgbClr val="0563C1"/>
      </a:hlink>
      <a:folHlink>
        <a:srgbClr val="954F72"/>
      </a:folHlink>
    </a:clrScheme>
    <a:fontScheme name="3mnge1v5">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4343</TotalTime>
  <Words>1823</Words>
  <Application>Microsoft Office PowerPoint</Application>
  <PresentationFormat>全屏显示(16:9)</PresentationFormat>
  <Paragraphs>106</Paragraphs>
  <Slides>26</Slides>
  <Notes>26</Notes>
  <HiddenSlides>0</HiddenSlides>
  <MMClips>0</MMClips>
  <ScaleCrop>false</ScaleCrop>
  <HeadingPairs>
    <vt:vector size="4" baseType="variant">
      <vt:variant>
        <vt:lpstr>主题</vt:lpstr>
      </vt:variant>
      <vt:variant>
        <vt:i4>2</vt:i4>
      </vt:variant>
      <vt:variant>
        <vt:lpstr>幻灯片标题</vt:lpstr>
      </vt:variant>
      <vt:variant>
        <vt:i4>26</vt:i4>
      </vt:variant>
    </vt:vector>
  </HeadingPairs>
  <TitlesOfParts>
    <vt:vector size="28" baseType="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学习党史增强党性</dc:title>
  <dc:creator>第一PPT</dc:creator>
  <cp:keywords>www.1ppt.com</cp:keywords>
  <dc:description>www.1ppt.com</dc:description>
  <cp:lastModifiedBy>二柒</cp:lastModifiedBy>
  <cp:revision>12</cp:revision>
  <dcterms:created xsi:type="dcterms:W3CDTF">2015-12-11T17:46:17Z</dcterms:created>
  <dcterms:modified xsi:type="dcterms:W3CDTF">2021-04-07T15:12:19Z</dcterms:modified>
</cp:coreProperties>
</file>