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63" r:id="rId4"/>
    <p:sldId id="264" r:id="rId5"/>
    <p:sldId id="259" r:id="rId6"/>
    <p:sldId id="265" r:id="rId7"/>
    <p:sldId id="266" r:id="rId8"/>
    <p:sldId id="267" r:id="rId9"/>
    <p:sldId id="258" r:id="rId10"/>
    <p:sldId id="262"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航杰" initials="杨" lastIdx="1" clrIdx="0">
    <p:extLst>
      <p:ext uri="{19B8F6BF-5375-455C-9EA6-DF929625EA0E}">
        <p15:presenceInfo xmlns:p15="http://schemas.microsoft.com/office/powerpoint/2012/main" userId="8af604f8f8e9b1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B7B7"/>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CAB49-EF50-492C-9077-ABF698D23C6E}" type="datetimeFigureOut">
              <a:rPr lang="zh-CN" altLang="en-US" smtClean="0"/>
              <a:t>2020/10/31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1F92-A58D-412B-BD0C-5E0BDE9A37ED}" type="slidenum">
              <a:rPr lang="zh-CN" altLang="en-US" smtClean="0"/>
              <a:t>‹#›</a:t>
            </a:fld>
            <a:endParaRPr lang="zh-CN" altLang="en-US"/>
          </a:p>
        </p:txBody>
      </p:sp>
    </p:spTree>
    <p:extLst>
      <p:ext uri="{BB962C8B-B14F-4D97-AF65-F5344CB8AC3E}">
        <p14:creationId xmlns:p14="http://schemas.microsoft.com/office/powerpoint/2010/main" val="3493973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98575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195059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190367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743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3116439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2282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345655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2447538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397419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57237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81360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68759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8362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7" name="Date Placeholder 2"/>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3"/>
          <p:cNvSpPr>
            <a:spLocks noGrp="1"/>
          </p:cNvSpPr>
          <p:nvPr>
            <p:ph type="ftr" sz="quarter" idx="11"/>
          </p:nvPr>
        </p:nvSpPr>
        <p:spPr/>
        <p:txBody>
          <a:bodyPr/>
          <a:lstStyle/>
          <a:p>
            <a:endParaRPr lang="zh-CN" altLang="en-US"/>
          </a:p>
        </p:txBody>
      </p:sp>
      <p:sp>
        <p:nvSpPr>
          <p:cNvPr id="6" name="Slide Number Placeholder 4"/>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245842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2"/>
          <p:cNvSpPr>
            <a:spLocks noGrp="1"/>
          </p:cNvSpPr>
          <p:nvPr>
            <p:ph type="ftr" sz="quarter" idx="11"/>
          </p:nvPr>
        </p:nvSpPr>
        <p:spPr/>
        <p:txBody>
          <a:bodyPr/>
          <a:lstStyle/>
          <a:p>
            <a:endParaRPr lang="zh-CN" altLang="en-US"/>
          </a:p>
        </p:txBody>
      </p:sp>
      <p:sp>
        <p:nvSpPr>
          <p:cNvPr id="6" name="Slide Number Placeholder 3"/>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342560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Date Placeholder 4"/>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5" name="Footer Placeholder 5"/>
          <p:cNvSpPr>
            <a:spLocks noGrp="1"/>
          </p:cNvSpPr>
          <p:nvPr>
            <p:ph type="ftr" sz="quarter" idx="11"/>
          </p:nvPr>
        </p:nvSpPr>
        <p:spPr/>
        <p:txBody>
          <a:bodyPr/>
          <a:lstStyle/>
          <a:p>
            <a:endParaRPr lang="zh-CN" altLang="en-US"/>
          </a:p>
        </p:txBody>
      </p:sp>
      <p:sp>
        <p:nvSpPr>
          <p:cNvPr id="6" name="Slide Number Placeholder 6"/>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6471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6632DAB-6894-4376-971F-D2DE59D8D3F2}" type="datetimeFigureOut">
              <a:rPr lang="zh-CN" altLang="en-US" smtClean="0"/>
              <a:t>2020/10/31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6963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6632DAB-6894-4376-971F-D2DE59D8D3F2}" type="datetimeFigureOut">
              <a:rPr lang="zh-CN" altLang="en-US" smtClean="0"/>
              <a:t>2020/10/31</a:t>
            </a:fld>
            <a:endParaRPr lang="zh-CN"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zh-CN"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4E8C0E-29E2-4ADE-8A06-D0FB68A94BAA}" type="slidenum">
              <a:rPr lang="zh-CN" altLang="en-US" smtClean="0"/>
              <a:t>‹#›</a:t>
            </a:fld>
            <a:endParaRPr lang="zh-CN" altLang="en-US"/>
          </a:p>
        </p:txBody>
      </p:sp>
    </p:spTree>
    <p:extLst>
      <p:ext uri="{BB962C8B-B14F-4D97-AF65-F5344CB8AC3E}">
        <p14:creationId xmlns:p14="http://schemas.microsoft.com/office/powerpoint/2010/main" val="23693214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34353-0904-4E22-B50D-FB1586260CDF}"/>
              </a:ext>
            </a:extLst>
          </p:cNvPr>
          <p:cNvSpPr>
            <a:spLocks noGrp="1"/>
          </p:cNvSpPr>
          <p:nvPr>
            <p:ph type="ctrTitle"/>
          </p:nvPr>
        </p:nvSpPr>
        <p:spPr>
          <a:xfrm>
            <a:off x="2773680" y="1731561"/>
            <a:ext cx="6116320" cy="1854919"/>
          </a:xfrm>
        </p:spPr>
        <p:txBody>
          <a:bodyPr/>
          <a:lstStyle/>
          <a:p>
            <a:pPr algn="ctr"/>
            <a:r>
              <a:rPr lang="zh-CN" altLang="en-US" sz="8800" spc="-300" dirty="0">
                <a:solidFill>
                  <a:srgbClr val="FF0000"/>
                </a:solidFill>
                <a:latin typeface="华文新魏" panose="02010800040101010101" pitchFamily="2" charset="-122"/>
                <a:ea typeface="华文新魏" panose="02010800040101010101" pitchFamily="2" charset="-122"/>
              </a:rPr>
              <a:t>什么是道德</a:t>
            </a:r>
          </a:p>
        </p:txBody>
      </p:sp>
      <p:sp>
        <p:nvSpPr>
          <p:cNvPr id="3" name="副标题 2">
            <a:extLst>
              <a:ext uri="{FF2B5EF4-FFF2-40B4-BE49-F238E27FC236}">
                <a16:creationId xmlns:a16="http://schemas.microsoft.com/office/drawing/2014/main" id="{DE93709E-9CC1-482E-9405-B7E9F6567F67}"/>
              </a:ext>
            </a:extLst>
          </p:cNvPr>
          <p:cNvSpPr>
            <a:spLocks noGrp="1"/>
          </p:cNvSpPr>
          <p:nvPr>
            <p:ph type="subTitle" idx="1"/>
          </p:nvPr>
        </p:nvSpPr>
        <p:spPr>
          <a:xfrm>
            <a:off x="1154955" y="4643120"/>
            <a:ext cx="8825658" cy="995680"/>
          </a:xfrm>
        </p:spPr>
        <p:txBody>
          <a:bodyPr>
            <a:normAutofit/>
          </a:bodyPr>
          <a:lstStyle/>
          <a:p>
            <a:r>
              <a:rPr lang="en-US" altLang="zh-CN" sz="2400" dirty="0">
                <a:solidFill>
                  <a:srgbClr val="FF0000"/>
                </a:solidFill>
                <a:latin typeface="华文新魏" panose="02010800040101010101" pitchFamily="2" charset="-122"/>
                <a:ea typeface="华文新魏" panose="02010800040101010101" pitchFamily="2" charset="-122"/>
              </a:rPr>
              <a:t>                                                                                  20</a:t>
            </a:r>
            <a:r>
              <a:rPr lang="zh-CN" altLang="en-US" sz="2400" dirty="0">
                <a:solidFill>
                  <a:srgbClr val="FF0000"/>
                </a:solidFill>
                <a:latin typeface="华文新魏" panose="02010800040101010101" pitchFamily="2" charset="-122"/>
                <a:ea typeface="华文新魏" panose="02010800040101010101" pitchFamily="2" charset="-122"/>
              </a:rPr>
              <a:t>金融五班杨航杰</a:t>
            </a:r>
          </a:p>
        </p:txBody>
      </p:sp>
    </p:spTree>
    <p:extLst>
      <p:ext uri="{BB962C8B-B14F-4D97-AF65-F5344CB8AC3E}">
        <p14:creationId xmlns:p14="http://schemas.microsoft.com/office/powerpoint/2010/main" val="281567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9A92BDC-DC6A-43B5-99DB-489DFD61F61D}"/>
              </a:ext>
            </a:extLst>
          </p:cNvPr>
          <p:cNvSpPr>
            <a:spLocks noGrp="1"/>
          </p:cNvSpPr>
          <p:nvPr>
            <p:ph type="title"/>
          </p:nvPr>
        </p:nvSpPr>
        <p:spPr/>
        <p:txBody>
          <a:bodyPr/>
          <a:lstStyle/>
          <a:p>
            <a:r>
              <a:rPr lang="zh-CN" altLang="en-US" dirty="0"/>
              <a:t>            日常生活中的道德</a:t>
            </a:r>
          </a:p>
        </p:txBody>
      </p:sp>
      <p:sp>
        <p:nvSpPr>
          <p:cNvPr id="5" name="文本占位符 4">
            <a:extLst>
              <a:ext uri="{FF2B5EF4-FFF2-40B4-BE49-F238E27FC236}">
                <a16:creationId xmlns:a16="http://schemas.microsoft.com/office/drawing/2014/main" id="{3306DAB0-D67C-4004-8142-5C41B473C587}"/>
              </a:ext>
            </a:extLst>
          </p:cNvPr>
          <p:cNvSpPr>
            <a:spLocks noGrp="1"/>
          </p:cNvSpPr>
          <p:nvPr>
            <p:ph type="body" sz="half" idx="2"/>
          </p:nvPr>
        </p:nvSpPr>
        <p:spPr>
          <a:xfrm>
            <a:off x="4071531" y="2391117"/>
            <a:ext cx="2992503" cy="2362200"/>
          </a:xfrm>
        </p:spPr>
        <p:txBody>
          <a:bodyPr/>
          <a:lstStyle/>
          <a:p>
            <a:r>
              <a:rPr lang="zh-CN" altLang="en-US" dirty="0"/>
              <a:t>            </a:t>
            </a:r>
            <a:r>
              <a:rPr lang="en-US" altLang="zh-CN" dirty="0"/>
              <a:t>1:</a:t>
            </a:r>
            <a:r>
              <a:rPr lang="zh-CN" altLang="en-US" dirty="0"/>
              <a:t> 讲文明、讲素质</a:t>
            </a:r>
            <a:endParaRPr lang="en-US" altLang="zh-CN" dirty="0"/>
          </a:p>
          <a:p>
            <a:r>
              <a:rPr lang="en-US" altLang="zh-CN" dirty="0"/>
              <a:t>            2:</a:t>
            </a:r>
            <a:r>
              <a:rPr lang="zh-CN" altLang="en-US" dirty="0"/>
              <a:t>不乱丢垃圾</a:t>
            </a:r>
            <a:endParaRPr lang="en-US" altLang="zh-CN" dirty="0"/>
          </a:p>
          <a:p>
            <a:r>
              <a:rPr lang="en-US" altLang="zh-CN" dirty="0"/>
              <a:t>            3:</a:t>
            </a:r>
            <a:r>
              <a:rPr lang="zh-CN" altLang="en-US" dirty="0"/>
              <a:t>不随地吐痰</a:t>
            </a:r>
            <a:endParaRPr lang="en-US" altLang="zh-CN" dirty="0"/>
          </a:p>
          <a:p>
            <a:r>
              <a:rPr lang="en-US" altLang="zh-CN" dirty="0"/>
              <a:t>                …...</a:t>
            </a:r>
            <a:endParaRPr lang="zh-CN" altLang="en-US" dirty="0"/>
          </a:p>
        </p:txBody>
      </p:sp>
      <p:sp>
        <p:nvSpPr>
          <p:cNvPr id="7" name="文本框 6">
            <a:extLst>
              <a:ext uri="{FF2B5EF4-FFF2-40B4-BE49-F238E27FC236}">
                <a16:creationId xmlns:a16="http://schemas.microsoft.com/office/drawing/2014/main" id="{4796A7D1-C816-438D-8574-EF1F64063F1D}"/>
              </a:ext>
            </a:extLst>
          </p:cNvPr>
          <p:cNvSpPr txBox="1"/>
          <p:nvPr/>
        </p:nvSpPr>
        <p:spPr>
          <a:xfrm>
            <a:off x="3046640" y="4753317"/>
            <a:ext cx="6098720" cy="646331"/>
          </a:xfrm>
          <a:prstGeom prst="rect">
            <a:avLst/>
          </a:prstGeom>
          <a:noFill/>
        </p:spPr>
        <p:txBody>
          <a:bodyPr wrap="square">
            <a:spAutoFit/>
          </a:bodyPr>
          <a:lstStyle/>
          <a:p>
            <a:r>
              <a:rPr lang="zh-CN" altLang="en-US" dirty="0"/>
              <a:t>道德是一种观念，一种规范，更是万亿人名付诸行动的实践</a:t>
            </a:r>
          </a:p>
        </p:txBody>
      </p:sp>
    </p:spTree>
    <p:extLst>
      <p:ext uri="{BB962C8B-B14F-4D97-AF65-F5344CB8AC3E}">
        <p14:creationId xmlns:p14="http://schemas.microsoft.com/office/powerpoint/2010/main" val="38846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E8D83E2-6E93-4CDA-B591-4D72444E1C1F}"/>
              </a:ext>
            </a:extLst>
          </p:cNvPr>
          <p:cNvSpPr>
            <a:spLocks noGrp="1"/>
          </p:cNvSpPr>
          <p:nvPr>
            <p:ph type="title"/>
          </p:nvPr>
        </p:nvSpPr>
        <p:spPr>
          <a:xfrm>
            <a:off x="1432542" y="732239"/>
            <a:ext cx="8985087" cy="1348380"/>
          </a:xfrm>
        </p:spPr>
        <p:txBody>
          <a:bodyPr/>
          <a:lstStyle/>
          <a:p>
            <a:r>
              <a:rPr lang="zh-CN" altLang="en-US" dirty="0"/>
              <a:t>作为一个爱国的大学青年，我们应该树立怎样的道德观念呢？</a:t>
            </a:r>
          </a:p>
        </p:txBody>
      </p:sp>
      <p:sp>
        <p:nvSpPr>
          <p:cNvPr id="6" name="文本占位符 5">
            <a:extLst>
              <a:ext uri="{FF2B5EF4-FFF2-40B4-BE49-F238E27FC236}">
                <a16:creationId xmlns:a16="http://schemas.microsoft.com/office/drawing/2014/main" id="{49886174-B47E-40AD-8820-76ADB1740273}"/>
              </a:ext>
            </a:extLst>
          </p:cNvPr>
          <p:cNvSpPr>
            <a:spLocks noGrp="1"/>
          </p:cNvSpPr>
          <p:nvPr>
            <p:ph type="body" idx="1"/>
          </p:nvPr>
        </p:nvSpPr>
        <p:spPr>
          <a:xfrm>
            <a:off x="1519628" y="2252405"/>
            <a:ext cx="8825658" cy="3155838"/>
          </a:xfrm>
        </p:spPr>
        <p:txBody>
          <a:bodyPr>
            <a:normAutofit fontScale="92500"/>
          </a:bodyPr>
          <a:lstStyle/>
          <a:p>
            <a:r>
              <a:rPr lang="zh-CN" altLang="en-US" sz="3200" dirty="0">
                <a:solidFill>
                  <a:schemeClr val="tx1"/>
                </a:solidFill>
              </a:rPr>
              <a:t>爱国守法，诚信明礼，团结友善，勤俭自强，敬业奉献就是对一个中国公民的最基本的道德要求。人们只有掌握了这些道德要求，才能懂什么是对的、什么是错的；什么是可以做的、什么是不可以做的</a:t>
            </a:r>
            <a:r>
              <a:rPr lang="en-US" altLang="zh-CN" sz="3200" dirty="0">
                <a:solidFill>
                  <a:schemeClr val="tx1"/>
                </a:solidFill>
              </a:rPr>
              <a:t>;</a:t>
            </a:r>
            <a:r>
              <a:rPr lang="zh-CN" altLang="en-US" sz="3200" dirty="0">
                <a:solidFill>
                  <a:schemeClr val="tx1"/>
                </a:solidFill>
              </a:rPr>
              <a:t>什么是该提倡的，什么是不该提倡的</a:t>
            </a:r>
            <a:endParaRPr lang="en-US" altLang="zh-CN" sz="3200" dirty="0">
              <a:solidFill>
                <a:schemeClr val="tx1"/>
              </a:solidFill>
            </a:endParaRPr>
          </a:p>
          <a:p>
            <a:r>
              <a:rPr lang="en-US" altLang="zh-CN" sz="3200" dirty="0">
                <a:solidFill>
                  <a:schemeClr val="tx1"/>
                </a:solidFill>
              </a:rPr>
              <a:t>…</a:t>
            </a:r>
            <a:r>
              <a:rPr lang="zh-CN" altLang="en-US" sz="3200" dirty="0">
                <a:solidFill>
                  <a:schemeClr val="tx1"/>
                </a:solidFill>
              </a:rPr>
              <a:t>只有这样才能正确的选择自己人生的道路和方向。</a:t>
            </a:r>
          </a:p>
        </p:txBody>
      </p:sp>
    </p:spTree>
    <p:extLst>
      <p:ext uri="{BB962C8B-B14F-4D97-AF65-F5344CB8AC3E}">
        <p14:creationId xmlns:p14="http://schemas.microsoft.com/office/powerpoint/2010/main" val="264185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C397D0-0036-47DB-A8C7-E4A5C8E7BA1F}"/>
              </a:ext>
            </a:extLst>
          </p:cNvPr>
          <p:cNvSpPr>
            <a:spLocks noGrp="1"/>
          </p:cNvSpPr>
          <p:nvPr>
            <p:ph type="title"/>
          </p:nvPr>
        </p:nvSpPr>
        <p:spPr/>
        <p:txBody>
          <a:bodyPr/>
          <a:lstStyle/>
          <a:p>
            <a:r>
              <a:rPr lang="zh-CN" altLang="en-US" dirty="0">
                <a:solidFill>
                  <a:srgbClr val="FF0000"/>
                </a:solidFill>
                <a:latin typeface="华文新魏" panose="02010800040101010101" pitchFamily="2" charset="-122"/>
                <a:ea typeface="华文新魏" panose="02010800040101010101" pitchFamily="2" charset="-122"/>
              </a:rPr>
              <a:t>生活中总会存在种种不道德的现象</a:t>
            </a:r>
          </a:p>
        </p:txBody>
      </p:sp>
      <p:pic>
        <p:nvPicPr>
          <p:cNvPr id="5" name="内容占位符 4">
            <a:extLst>
              <a:ext uri="{FF2B5EF4-FFF2-40B4-BE49-F238E27FC236}">
                <a16:creationId xmlns:a16="http://schemas.microsoft.com/office/drawing/2014/main" id="{59E25EAA-A7D0-4E7E-A51F-4AB83F062A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699" y="1152983"/>
            <a:ext cx="4383089"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a:extLst>
              <a:ext uri="{FF2B5EF4-FFF2-40B4-BE49-F238E27FC236}">
                <a16:creationId xmlns:a16="http://schemas.microsoft.com/office/drawing/2014/main" id="{F67DE8EF-0FBA-403E-9F5A-4AF72F411946}"/>
              </a:ext>
            </a:extLst>
          </p:cNvPr>
          <p:cNvPicPr>
            <a:picLocks noChangeAspect="1"/>
          </p:cNvPicPr>
          <p:nvPr/>
        </p:nvPicPr>
        <p:blipFill>
          <a:blip r:embed="rId3"/>
          <a:stretch>
            <a:fillRect/>
          </a:stretch>
        </p:blipFill>
        <p:spPr>
          <a:xfrm>
            <a:off x="6304969" y="1172650"/>
            <a:ext cx="4207277" cy="2762567"/>
          </a:xfrm>
          <a:prstGeom prst="rect">
            <a:avLst/>
          </a:prstGeom>
        </p:spPr>
      </p:pic>
      <p:pic>
        <p:nvPicPr>
          <p:cNvPr id="4" name="图片 3">
            <a:extLst>
              <a:ext uri="{FF2B5EF4-FFF2-40B4-BE49-F238E27FC236}">
                <a16:creationId xmlns:a16="http://schemas.microsoft.com/office/drawing/2014/main" id="{3EC226E1-38FD-4F3B-9812-F799FE4C1380}"/>
              </a:ext>
            </a:extLst>
          </p:cNvPr>
          <p:cNvPicPr>
            <a:picLocks noChangeAspect="1"/>
          </p:cNvPicPr>
          <p:nvPr/>
        </p:nvPicPr>
        <p:blipFill>
          <a:blip r:embed="rId4"/>
          <a:stretch>
            <a:fillRect/>
          </a:stretch>
        </p:blipFill>
        <p:spPr>
          <a:xfrm>
            <a:off x="2623165" y="3075763"/>
            <a:ext cx="4822788" cy="3200577"/>
          </a:xfrm>
          <a:prstGeom prst="rect">
            <a:avLst/>
          </a:prstGeom>
        </p:spPr>
      </p:pic>
      <p:pic>
        <p:nvPicPr>
          <p:cNvPr id="6" name="图片 5">
            <a:extLst>
              <a:ext uri="{FF2B5EF4-FFF2-40B4-BE49-F238E27FC236}">
                <a16:creationId xmlns:a16="http://schemas.microsoft.com/office/drawing/2014/main" id="{E9B1047A-F96D-4F05-988C-968F072E5AA6}"/>
              </a:ext>
            </a:extLst>
          </p:cNvPr>
          <p:cNvPicPr>
            <a:picLocks noChangeAspect="1"/>
          </p:cNvPicPr>
          <p:nvPr/>
        </p:nvPicPr>
        <p:blipFill>
          <a:blip r:embed="rId5"/>
          <a:stretch>
            <a:fillRect/>
          </a:stretch>
        </p:blipFill>
        <p:spPr>
          <a:xfrm>
            <a:off x="6492240" y="3202736"/>
            <a:ext cx="5318760" cy="3474923"/>
          </a:xfrm>
          <a:prstGeom prst="rect">
            <a:avLst/>
          </a:prstGeom>
        </p:spPr>
      </p:pic>
    </p:spTree>
    <p:extLst>
      <p:ext uri="{BB962C8B-B14F-4D97-AF65-F5344CB8AC3E}">
        <p14:creationId xmlns:p14="http://schemas.microsoft.com/office/powerpoint/2010/main" val="6484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0C64B4A-E33C-4EC4-8D99-E7EBA2E89D64}"/>
              </a:ext>
            </a:extLst>
          </p:cNvPr>
          <p:cNvSpPr>
            <a:spLocks noGrp="1"/>
          </p:cNvSpPr>
          <p:nvPr>
            <p:ph type="title"/>
          </p:nvPr>
        </p:nvSpPr>
        <p:spPr>
          <a:xfrm>
            <a:off x="1393638" y="2728735"/>
            <a:ext cx="9404723" cy="1400530"/>
          </a:xfrm>
        </p:spPr>
        <p:txBody>
          <a:bodyPr/>
          <a:lstStyle/>
          <a:p>
            <a:pPr algn="ctr"/>
            <a:r>
              <a:rPr lang="zh-CN" altLang="en-US" dirty="0">
                <a:solidFill>
                  <a:schemeClr val="tx1"/>
                </a:solidFill>
                <a:latin typeface="华文新魏" panose="02010800040101010101" pitchFamily="2" charset="-122"/>
                <a:ea typeface="华文新魏" panose="02010800040101010101" pitchFamily="2" charset="-122"/>
              </a:rPr>
              <a:t>所以，什么是道德？</a:t>
            </a:r>
          </a:p>
        </p:txBody>
      </p:sp>
    </p:spTree>
    <p:extLst>
      <p:ext uri="{BB962C8B-B14F-4D97-AF65-F5344CB8AC3E}">
        <p14:creationId xmlns:p14="http://schemas.microsoft.com/office/powerpoint/2010/main" val="263838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EA14154-B975-41CC-AC72-C8CB9886343D}"/>
              </a:ext>
            </a:extLst>
          </p:cNvPr>
          <p:cNvSpPr>
            <a:spLocks noGrp="1"/>
          </p:cNvSpPr>
          <p:nvPr>
            <p:ph type="title"/>
          </p:nvPr>
        </p:nvSpPr>
        <p:spPr/>
        <p:txBody>
          <a:bodyPr/>
          <a:lstStyle/>
          <a:p>
            <a:endParaRPr lang="zh-CN" altLang="en-US" dirty="0"/>
          </a:p>
        </p:txBody>
      </p:sp>
      <p:sp>
        <p:nvSpPr>
          <p:cNvPr id="6" name="文本占位符 5">
            <a:extLst>
              <a:ext uri="{FF2B5EF4-FFF2-40B4-BE49-F238E27FC236}">
                <a16:creationId xmlns:a16="http://schemas.microsoft.com/office/drawing/2014/main" id="{F61BA428-B80E-4D80-9F65-0B38BAFC040F}"/>
              </a:ext>
            </a:extLst>
          </p:cNvPr>
          <p:cNvSpPr>
            <a:spLocks noGrp="1"/>
          </p:cNvSpPr>
          <p:nvPr>
            <p:ph type="body" sz="half" idx="2"/>
          </p:nvPr>
        </p:nvSpPr>
        <p:spPr>
          <a:xfrm>
            <a:off x="1514183" y="2247900"/>
            <a:ext cx="8825659" cy="2362200"/>
          </a:xfrm>
        </p:spPr>
        <p:txBody>
          <a:bodyPr>
            <a:normAutofit/>
          </a:bodyPr>
          <a:lstStyle/>
          <a:p>
            <a:r>
              <a:rPr lang="zh-CN" altLang="en-US" sz="3200" dirty="0"/>
              <a:t>道德是一种由人们在实际生活中根据人们的需求而逐步形成的一种具有普遍约束力的行为规范，它具有良好的群众基础，往往流传较为广泛，形成共识。</a:t>
            </a:r>
          </a:p>
        </p:txBody>
      </p:sp>
    </p:spTree>
    <p:extLst>
      <p:ext uri="{BB962C8B-B14F-4D97-AF65-F5344CB8AC3E}">
        <p14:creationId xmlns:p14="http://schemas.microsoft.com/office/powerpoint/2010/main" val="326157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63C3958-4A33-492C-B875-7DBE134CBFB4}"/>
              </a:ext>
            </a:extLst>
          </p:cNvPr>
          <p:cNvSpPr>
            <a:spLocks noGrp="1"/>
          </p:cNvSpPr>
          <p:nvPr>
            <p:ph type="title"/>
          </p:nvPr>
        </p:nvSpPr>
        <p:spPr>
          <a:xfrm>
            <a:off x="1683171" y="2819400"/>
            <a:ext cx="8825657" cy="1506525"/>
          </a:xfrm>
        </p:spPr>
        <p:txBody>
          <a:bodyPr>
            <a:noAutofit/>
          </a:bodyPr>
          <a:lstStyle/>
          <a:p>
            <a:r>
              <a:rPr lang="zh-CN" altLang="en-US" sz="3200" dirty="0">
                <a:solidFill>
                  <a:schemeClr val="tx1"/>
                </a:solidFill>
                <a:latin typeface="华文新魏" panose="02010800040101010101" pitchFamily="2" charset="-122"/>
                <a:ea typeface="华文新魏" panose="02010800040101010101" pitchFamily="2" charset="-122"/>
              </a:rPr>
              <a:t>马克思主义认为道德是一种社会意识形态，他是人们共同生活及其行为的准则和规范，不同的时代，不同的阶段，有不同的道德观念，没有任何一种道德是永恒不变的。</a:t>
            </a:r>
          </a:p>
        </p:txBody>
      </p:sp>
    </p:spTree>
    <p:extLst>
      <p:ext uri="{BB962C8B-B14F-4D97-AF65-F5344CB8AC3E}">
        <p14:creationId xmlns:p14="http://schemas.microsoft.com/office/powerpoint/2010/main" val="183807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2AF4122-D63D-4497-BD6E-28AC3C3E5EFF}"/>
              </a:ext>
            </a:extLst>
          </p:cNvPr>
          <p:cNvSpPr>
            <a:spLocks noGrp="1"/>
          </p:cNvSpPr>
          <p:nvPr>
            <p:ph type="title"/>
          </p:nvPr>
        </p:nvSpPr>
        <p:spPr/>
        <p:txBody>
          <a:bodyPr/>
          <a:lstStyle/>
          <a:p>
            <a:endParaRPr lang="zh-CN" altLang="en-US"/>
          </a:p>
        </p:txBody>
      </p:sp>
      <p:sp>
        <p:nvSpPr>
          <p:cNvPr id="6" name="内容占位符 5">
            <a:extLst>
              <a:ext uri="{FF2B5EF4-FFF2-40B4-BE49-F238E27FC236}">
                <a16:creationId xmlns:a16="http://schemas.microsoft.com/office/drawing/2014/main" id="{696699BE-9588-48E0-9A2F-6964B299CDA6}"/>
              </a:ext>
            </a:extLst>
          </p:cNvPr>
          <p:cNvSpPr>
            <a:spLocks noGrp="1"/>
          </p:cNvSpPr>
          <p:nvPr>
            <p:ph idx="1"/>
          </p:nvPr>
        </p:nvSpPr>
        <p:spPr>
          <a:xfrm>
            <a:off x="359229" y="2975437"/>
            <a:ext cx="11299371" cy="763806"/>
          </a:xfrm>
        </p:spPr>
        <p:txBody>
          <a:bodyPr>
            <a:noAutofit/>
          </a:bodyPr>
          <a:lstStyle/>
          <a:p>
            <a:pPr algn="ctr"/>
            <a:r>
              <a:rPr lang="zh-CN" altLang="en-US" sz="4800" dirty="0"/>
              <a:t>道德包含着客观和主观两个方面的内容</a:t>
            </a:r>
          </a:p>
        </p:txBody>
      </p:sp>
    </p:spTree>
    <p:extLst>
      <p:ext uri="{BB962C8B-B14F-4D97-AF65-F5344CB8AC3E}">
        <p14:creationId xmlns:p14="http://schemas.microsoft.com/office/powerpoint/2010/main" val="264699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183744-E7C5-4EAB-A58D-24E05D7A67A4}"/>
              </a:ext>
            </a:extLst>
          </p:cNvPr>
          <p:cNvSpPr>
            <a:spLocks noGrp="1"/>
          </p:cNvSpPr>
          <p:nvPr>
            <p:ph type="title"/>
          </p:nvPr>
        </p:nvSpPr>
        <p:spPr/>
        <p:txBody>
          <a:bodyPr/>
          <a:lstStyle/>
          <a:p>
            <a:pPr algn="ctr"/>
            <a:r>
              <a:rPr lang="zh-CN" altLang="en-US" dirty="0"/>
              <a:t>客观方面</a:t>
            </a:r>
          </a:p>
        </p:txBody>
      </p:sp>
      <p:sp>
        <p:nvSpPr>
          <p:cNvPr id="3" name="内容占位符 2">
            <a:extLst>
              <a:ext uri="{FF2B5EF4-FFF2-40B4-BE49-F238E27FC236}">
                <a16:creationId xmlns:a16="http://schemas.microsoft.com/office/drawing/2014/main" id="{D10AF18B-3F94-483F-8197-2C4F315393D3}"/>
              </a:ext>
            </a:extLst>
          </p:cNvPr>
          <p:cNvSpPr>
            <a:spLocks noGrp="1"/>
          </p:cNvSpPr>
          <p:nvPr>
            <p:ph idx="1"/>
          </p:nvPr>
        </p:nvSpPr>
        <p:spPr/>
        <p:txBody>
          <a:bodyPr>
            <a:normAutofit/>
          </a:bodyPr>
          <a:lstStyle/>
          <a:p>
            <a:r>
              <a:rPr lang="zh-CN" altLang="en-US" sz="4000" dirty="0"/>
              <a:t>一定的社会关系对社会成员的客观要求</a:t>
            </a:r>
            <a:r>
              <a:rPr lang="en-US" altLang="zh-CN" sz="4000" dirty="0"/>
              <a:t>:</a:t>
            </a:r>
            <a:r>
              <a:rPr lang="zh-CN" altLang="en-US" sz="4000" dirty="0"/>
              <a:t>道德关系、道德理想、道德标准、道德规范和原则</a:t>
            </a:r>
            <a:r>
              <a:rPr lang="en-US" altLang="zh-CN" sz="4000" dirty="0"/>
              <a:t>…</a:t>
            </a:r>
            <a:endParaRPr lang="zh-CN" altLang="en-US" sz="4000" dirty="0"/>
          </a:p>
        </p:txBody>
      </p:sp>
    </p:spTree>
    <p:extLst>
      <p:ext uri="{BB962C8B-B14F-4D97-AF65-F5344CB8AC3E}">
        <p14:creationId xmlns:p14="http://schemas.microsoft.com/office/powerpoint/2010/main" val="407374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4BDC52-2CE1-4A07-8E74-65812E7C8763}"/>
              </a:ext>
            </a:extLst>
          </p:cNvPr>
          <p:cNvSpPr>
            <a:spLocks noGrp="1"/>
          </p:cNvSpPr>
          <p:nvPr>
            <p:ph type="title"/>
          </p:nvPr>
        </p:nvSpPr>
        <p:spPr>
          <a:xfrm>
            <a:off x="1201282" y="1187504"/>
            <a:ext cx="9404723" cy="1400530"/>
          </a:xfrm>
        </p:spPr>
        <p:txBody>
          <a:bodyPr/>
          <a:lstStyle/>
          <a:p>
            <a:pPr algn="ctr"/>
            <a:r>
              <a:rPr lang="zh-CN" altLang="en-US" dirty="0"/>
              <a:t>主观方面</a:t>
            </a:r>
          </a:p>
        </p:txBody>
      </p:sp>
      <p:sp>
        <p:nvSpPr>
          <p:cNvPr id="3" name="内容占位符 2">
            <a:extLst>
              <a:ext uri="{FF2B5EF4-FFF2-40B4-BE49-F238E27FC236}">
                <a16:creationId xmlns:a16="http://schemas.microsoft.com/office/drawing/2014/main" id="{1EC36B33-D8F8-4F44-8FCE-F74315C5B839}"/>
              </a:ext>
            </a:extLst>
          </p:cNvPr>
          <p:cNvSpPr>
            <a:spLocks noGrp="1"/>
          </p:cNvSpPr>
          <p:nvPr>
            <p:ph idx="1"/>
          </p:nvPr>
        </p:nvSpPr>
        <p:spPr>
          <a:xfrm>
            <a:off x="1822750" y="3171471"/>
            <a:ext cx="8946541" cy="1702653"/>
          </a:xfrm>
        </p:spPr>
        <p:txBody>
          <a:bodyPr>
            <a:normAutofit/>
          </a:bodyPr>
          <a:lstStyle/>
          <a:p>
            <a:r>
              <a:rPr lang="zh-CN" altLang="en-US" sz="3200" dirty="0"/>
              <a:t>道德行为或道德活动主体题道德意识、道德判断、道德信念、道德感情、道德意志、道德修养和品质</a:t>
            </a:r>
            <a:r>
              <a:rPr lang="en-US" altLang="zh-CN" sz="3200" dirty="0"/>
              <a:t>…</a:t>
            </a:r>
            <a:endParaRPr lang="zh-CN" altLang="en-US" sz="3200" dirty="0"/>
          </a:p>
        </p:txBody>
      </p:sp>
    </p:spTree>
    <p:extLst>
      <p:ext uri="{BB962C8B-B14F-4D97-AF65-F5344CB8AC3E}">
        <p14:creationId xmlns:p14="http://schemas.microsoft.com/office/powerpoint/2010/main" val="187382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DE3C2A5-3C69-413C-9FE1-7C6F208397C3}"/>
              </a:ext>
            </a:extLst>
          </p:cNvPr>
          <p:cNvSpPr txBox="1"/>
          <p:nvPr/>
        </p:nvSpPr>
        <p:spPr>
          <a:xfrm>
            <a:off x="1503680" y="4549676"/>
            <a:ext cx="9184640" cy="2308324"/>
          </a:xfrm>
          <a:prstGeom prst="rect">
            <a:avLst/>
          </a:prstGeom>
          <a:noFill/>
        </p:spPr>
        <p:txBody>
          <a:bodyPr wrap="square">
            <a:spAutoFit/>
          </a:bodyPr>
          <a:lstStyle/>
          <a:p>
            <a:r>
              <a:rPr lang="zh-CN" altLang="en-US" sz="3600" dirty="0">
                <a:latin typeface="华文新魏" panose="02010800040101010101" pitchFamily="2" charset="-122"/>
                <a:ea typeface="华文新魏" panose="02010800040101010101" pitchFamily="2" charset="-122"/>
              </a:rPr>
              <a:t>作为人类社会特有的一种社会现象，道德是人类社会发展到一定阶段的必然产物，准确把握道德的起源和本质，是大学生建立正确的道德认知的前提。</a:t>
            </a:r>
          </a:p>
        </p:txBody>
      </p:sp>
      <p:pic>
        <p:nvPicPr>
          <p:cNvPr id="8" name="图片 7">
            <a:extLst>
              <a:ext uri="{FF2B5EF4-FFF2-40B4-BE49-F238E27FC236}">
                <a16:creationId xmlns:a16="http://schemas.microsoft.com/office/drawing/2014/main" id="{79BB0250-98D1-45DF-8E8C-0B9D85FFB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489" y="0"/>
            <a:ext cx="6101021" cy="4660900"/>
          </a:xfrm>
          <a:prstGeom prst="rect">
            <a:avLst/>
          </a:prstGeom>
        </p:spPr>
      </p:pic>
    </p:spTree>
    <p:extLst>
      <p:ext uri="{BB962C8B-B14F-4D97-AF65-F5344CB8AC3E}">
        <p14:creationId xmlns:p14="http://schemas.microsoft.com/office/powerpoint/2010/main" val="1633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离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离子">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167</TotalTime>
  <Words>363</Words>
  <Application>Microsoft Office PowerPoint</Application>
  <PresentationFormat>宽屏</PresentationFormat>
  <Paragraphs>21</Paragraphs>
  <Slides>11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等线</vt:lpstr>
      <vt:lpstr>华文新魏</vt:lpstr>
      <vt:lpstr>Arial</vt:lpstr>
      <vt:lpstr>Century Gothic</vt:lpstr>
      <vt:lpstr>Wingdings 3</vt:lpstr>
      <vt:lpstr>离子</vt:lpstr>
      <vt:lpstr>什么是道德</vt:lpstr>
      <vt:lpstr>生活中总会存在种种不道德的现象</vt:lpstr>
      <vt:lpstr>所以，什么是道德？</vt:lpstr>
      <vt:lpstr>PowerPoint 演示文稿</vt:lpstr>
      <vt:lpstr>马克思主义认为道德是一种社会意识形态，他是人们共同生活及其行为的准则和规范，不同的时代，不同的阶段，有不同的道德观念，没有任何一种道德是永恒不变的。</vt:lpstr>
      <vt:lpstr>PowerPoint 演示文稿</vt:lpstr>
      <vt:lpstr>客观方面</vt:lpstr>
      <vt:lpstr>主观方面</vt:lpstr>
      <vt:lpstr>PowerPoint 演示文稿</vt:lpstr>
      <vt:lpstr>            日常生活中的道德</vt:lpstr>
      <vt:lpstr>作为一个爱国的大学青年，我们应该树立怎样的道德观念呢？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什么是道德</dc:title>
  <dc:creator>杨 航杰</dc:creator>
  <cp:lastModifiedBy>Jack yang</cp:lastModifiedBy>
  <cp:revision>18</cp:revision>
  <dcterms:created xsi:type="dcterms:W3CDTF">2020-10-12T09:54:11Z</dcterms:created>
  <dcterms:modified xsi:type="dcterms:W3CDTF">2020-10-31T04:50:38Z</dcterms:modified>
</cp:coreProperties>
</file>