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7AD10-5900-45C8-97D4-553F0C07016B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95F5F-8F4F-411E-B2B3-D116D305F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61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3764-2400-4C3A-A31D-952A1A36127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350150"/>
            <a:ext cx="907722" cy="1509051"/>
          </a:xfrm>
          <a:prstGeom prst="rect">
            <a:avLst/>
          </a:prstGeom>
          <a:noFill/>
        </p:spPr>
      </p:pic>
      <p:pic>
        <p:nvPicPr>
          <p:cNvPr id="3" name="Picture 3" descr="C:\Users\a\Desktop\淡雅1\536db48615f47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057401"/>
            <a:ext cx="9034462" cy="48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4726" b="25706"/>
          <a:stretch>
            <a:fillRect/>
          </a:stretch>
        </p:blipFill>
        <p:spPr bwMode="auto">
          <a:xfrm>
            <a:off x="332967" y="5707001"/>
            <a:ext cx="2390863" cy="1152201"/>
          </a:xfrm>
          <a:prstGeom prst="rect">
            <a:avLst/>
          </a:prstGeom>
          <a:noFill/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418949"/>
            <a:ext cx="866338" cy="1440252"/>
          </a:xfrm>
          <a:prstGeom prst="rect">
            <a:avLst/>
          </a:prstGeom>
          <a:noFill/>
        </p:spPr>
      </p:pic>
      <p:grpSp>
        <p:nvGrpSpPr>
          <p:cNvPr id="6" name="组合 8"/>
          <p:cNvGrpSpPr/>
          <p:nvPr userDrawn="1"/>
        </p:nvGrpSpPr>
        <p:grpSpPr bwMode="auto">
          <a:xfrm rot="21420000">
            <a:off x="7645400" y="5858935"/>
            <a:ext cx="1476375" cy="941917"/>
            <a:chOff x="738728" y="411510"/>
            <a:chExt cx="1928152" cy="1011538"/>
          </a:xfrm>
        </p:grpSpPr>
        <p:pic>
          <p:nvPicPr>
            <p:cNvPr id="7" name="Picture 2" descr="C:\Users\xb\Desktop\素材--党建\PNG--党（国）徽旗\党旗红旗\16sucai_201507091736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0000">
              <a:off x="866600" y="478700"/>
              <a:ext cx="1800280" cy="94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C:\Users\xb\Desktop\53bf653e36a06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28" y="411510"/>
              <a:ext cx="880903" cy="78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2987675" y="5922434"/>
            <a:ext cx="28956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ED480A-B7D2-4A08-A412-0E67654CB8AA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4003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043164" y="1677147"/>
            <a:ext cx="1271645" cy="1231038"/>
            <a:chOff x="9390886" y="1677147"/>
            <a:chExt cx="1695526" cy="1231038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886" y="1677147"/>
              <a:ext cx="1286702" cy="123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10340880" y="1891483"/>
              <a:ext cx="745532" cy="71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1" y="4172383"/>
            <a:ext cx="9141155" cy="2701493"/>
            <a:chOff x="-61882" y="4174434"/>
            <a:chExt cx="12252296" cy="2668143"/>
          </a:xfrm>
        </p:grpSpPr>
        <p:sp>
          <p:nvSpPr>
            <p:cNvPr id="8" name="矩形 7"/>
            <p:cNvSpPr/>
            <p:nvPr/>
          </p:nvSpPr>
          <p:spPr>
            <a:xfrm>
              <a:off x="-61882" y="6612775"/>
              <a:ext cx="12252295" cy="229802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881" y="4174434"/>
              <a:ext cx="12252295" cy="2543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775223" y="3722580"/>
            <a:ext cx="5822156" cy="525209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16" name="日期占位符 3"/>
          <p:cNvSpPr txBox="1"/>
          <p:nvPr/>
        </p:nvSpPr>
        <p:spPr>
          <a:xfrm>
            <a:off x="742950" y="65087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DECA7-36F6-428A-A8FD-744D4EDF090D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17" name="灯片编号占位符 5"/>
          <p:cNvSpPr txBox="1"/>
          <p:nvPr/>
        </p:nvSpPr>
        <p:spPr>
          <a:xfrm>
            <a:off x="6572250" y="65087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304593" y="2335897"/>
            <a:ext cx="6534815" cy="1325563"/>
          </a:xfrm>
        </p:spPr>
        <p:txBody>
          <a:bodyPr>
            <a:normAutofit/>
          </a:bodyPr>
          <a:lstStyle>
            <a:lvl1pPr algn="ctr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2FF4F-6A3D-4B2D-984E-BF75627003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898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三、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1949-1978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建国后的中国共产党</a:t>
            </a:r>
            <a:endParaRPr lang="zh-CN" altLang="en-US" sz="3200">
              <a:solidFill>
                <a:srgbClr val="0070C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9557" y="1020446"/>
            <a:ext cx="86253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中华人民共和国成立！</a:t>
            </a:r>
            <a:endParaRPr lang="zh-CN" altLang="en-US" sz="280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这是中国历史上第一个由广大劳动群体占统治地位的政权，也是能够带领中国实现伟大复兴的政权。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3300"/>
          <a:stretch>
            <a:fillRect/>
          </a:stretch>
        </p:blipFill>
        <p:spPr>
          <a:xfrm>
            <a:off x="814864" y="2202181"/>
            <a:ext cx="5127308" cy="4010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944" t="3050" r="556" b="1307"/>
          <a:stretch>
            <a:fillRect/>
          </a:stretch>
        </p:blipFill>
        <p:spPr>
          <a:xfrm>
            <a:off x="6037421" y="2202181"/>
            <a:ext cx="2381250" cy="1903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422" y="4177031"/>
            <a:ext cx="2380774" cy="203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五、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2013-2021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新时代的中国共产党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5949"/>
          <a:stretch>
            <a:fillRect/>
          </a:stretch>
        </p:blipFill>
        <p:spPr>
          <a:xfrm>
            <a:off x="260985" y="1256666"/>
            <a:ext cx="2557939" cy="2376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2029" t="-376" r="18319" b="-360"/>
          <a:stretch>
            <a:fillRect/>
          </a:stretch>
        </p:blipFill>
        <p:spPr>
          <a:xfrm>
            <a:off x="2900839" y="1339215"/>
            <a:ext cx="2117884" cy="22948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r="17266"/>
          <a:stretch>
            <a:fillRect/>
          </a:stretch>
        </p:blipFill>
        <p:spPr>
          <a:xfrm>
            <a:off x="5133975" y="1339851"/>
            <a:ext cx="2129790" cy="22904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r="17058"/>
          <a:stretch>
            <a:fillRect/>
          </a:stretch>
        </p:blipFill>
        <p:spPr>
          <a:xfrm>
            <a:off x="2900839" y="3715386"/>
            <a:ext cx="2589848" cy="28174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85" y="3715386"/>
            <a:ext cx="2557463" cy="2817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rcRect l="18136" r="20450"/>
          <a:stretch>
            <a:fillRect/>
          </a:stretch>
        </p:blipFill>
        <p:spPr>
          <a:xfrm>
            <a:off x="7332346" y="1339851"/>
            <a:ext cx="1431131" cy="229044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577840" y="3715385"/>
            <a:ext cx="3186113" cy="3994785"/>
            <a:chOff x="11712" y="5851"/>
            <a:chExt cx="6690" cy="6291"/>
          </a:xfrm>
        </p:grpSpPr>
        <p:sp>
          <p:nvSpPr>
            <p:cNvPr id="12" name="矩形 11"/>
            <p:cNvSpPr/>
            <p:nvPr/>
          </p:nvSpPr>
          <p:spPr>
            <a:xfrm>
              <a:off x="11712" y="5851"/>
              <a:ext cx="6690" cy="44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713" y="6180"/>
              <a:ext cx="6689" cy="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党的十八大以来，习近平总书记的足迹遍及革命老区和革命圣地，重温红色记忆、讲述感人故事、阐释党史启迪，为全党学史明理、学史增信、学史崇德、学史力行树立了光辉典范。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76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五、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2013-2021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新时代的中国共产党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3390" y="1098551"/>
            <a:ext cx="2563654" cy="2963545"/>
            <a:chOff x="952" y="1730"/>
            <a:chExt cx="5383" cy="466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rcRect l="6778" r="8586"/>
            <a:stretch>
              <a:fillRect/>
            </a:stretch>
          </p:blipFill>
          <p:spPr>
            <a:xfrm>
              <a:off x="952" y="1730"/>
              <a:ext cx="5382" cy="422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52" y="5379"/>
              <a:ext cx="5383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第三届中国国际进口博览会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48000" y="1097915"/>
            <a:ext cx="2479834" cy="2964180"/>
            <a:chOff x="6400" y="1729"/>
            <a:chExt cx="5207" cy="466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rcRect r="18052"/>
            <a:stretch>
              <a:fillRect/>
            </a:stretch>
          </p:blipFill>
          <p:spPr>
            <a:xfrm>
              <a:off x="6400" y="1729"/>
              <a:ext cx="5207" cy="423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400" y="5379"/>
              <a:ext cx="5207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上海绿地全球商品贸易港</a:t>
              </a:r>
              <a:endPara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4343" y="3894456"/>
            <a:ext cx="2662714" cy="2588895"/>
            <a:chOff x="1611" y="6134"/>
            <a:chExt cx="5591" cy="407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rcRect l="9303" r="10813"/>
            <a:stretch>
              <a:fillRect/>
            </a:stretch>
          </p:blipFill>
          <p:spPr>
            <a:xfrm>
              <a:off x="1611" y="6134"/>
              <a:ext cx="5590" cy="407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12" y="9631"/>
              <a:ext cx="5590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“一带一路”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166110" y="3894455"/>
            <a:ext cx="2868930" cy="2588260"/>
            <a:chOff x="7908" y="6134"/>
            <a:chExt cx="6024" cy="407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rcRect l="1844" t="-1358" r="2188" b="4029"/>
            <a:stretch>
              <a:fillRect/>
            </a:stretch>
          </p:blipFill>
          <p:spPr>
            <a:xfrm>
              <a:off x="7909" y="6134"/>
              <a:ext cx="6023" cy="407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908" y="9630"/>
              <a:ext cx="6024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云南自贸区网站启动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584508" y="1098551"/>
            <a:ext cx="3141345" cy="2690495"/>
            <a:chOff x="11726" y="1730"/>
            <a:chExt cx="6596" cy="423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/>
            <a:srcRect l="964" t="1215" r="256" b="4337"/>
            <a:stretch>
              <a:fillRect/>
            </a:stretch>
          </p:blipFill>
          <p:spPr>
            <a:xfrm>
              <a:off x="11727" y="1730"/>
              <a:ext cx="6595" cy="4237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1726" y="5379"/>
              <a:ext cx="6596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博鳌亚洲论坛2018年年会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20289" y="3894455"/>
            <a:ext cx="2605088" cy="2588260"/>
            <a:chOff x="12851" y="6133"/>
            <a:chExt cx="5470" cy="407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/>
            <a:srcRect l="11342" r="12672"/>
            <a:stretch>
              <a:fillRect/>
            </a:stretch>
          </p:blipFill>
          <p:spPr>
            <a:xfrm>
              <a:off x="12851" y="6133"/>
              <a:ext cx="5471" cy="407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2851" y="9629"/>
              <a:ext cx="5471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党的十九大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263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五、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2013-2021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新时代的中国共产党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5285" y="1123315"/>
            <a:ext cx="550343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ym typeface="+mn-ea"/>
              </a:rPr>
              <a:t>辉煌成就</a:t>
            </a:r>
            <a:r>
              <a:rPr lang="en-US" altLang="zh-CN" sz="2800">
                <a:sym typeface="+mn-ea"/>
              </a:rPr>
              <a:t>——</a:t>
            </a:r>
            <a:r>
              <a:rPr lang="zh-CN" altLang="en-US" sz="2800">
                <a:sym typeface="+mn-ea"/>
              </a:rPr>
              <a:t>脱贫攻坚决战决胜年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8" y="1645285"/>
            <a:ext cx="2458879" cy="2275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78" y="4015741"/>
            <a:ext cx="3411855" cy="25228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879" y="1645285"/>
            <a:ext cx="2576513" cy="22758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568" y="4015741"/>
            <a:ext cx="2835116" cy="2522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l="16327" r="16060"/>
          <a:stretch>
            <a:fillRect/>
          </a:stretch>
        </p:blipFill>
        <p:spPr>
          <a:xfrm>
            <a:off x="6706076" y="4015741"/>
            <a:ext cx="2177415" cy="25228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75447" y="1611631"/>
            <a:ext cx="3408521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2021年2月25日，全国脱贫攻坚总结表彰大会在京隆重举行，习近平庄严宣告：我国脱贫攻坚战取得了全面胜利 。</a:t>
            </a:r>
          </a:p>
        </p:txBody>
      </p:sp>
    </p:spTree>
    <p:extLst>
      <p:ext uri="{BB962C8B-B14F-4D97-AF65-F5344CB8AC3E}">
        <p14:creationId xmlns:p14="http://schemas.microsoft.com/office/powerpoint/2010/main" val="1286628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五、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2013-2021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新时代的中国共产党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5285" y="1123315"/>
            <a:ext cx="69397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ym typeface="+mn-ea"/>
              </a:rPr>
              <a:t>实现第一个百年目标</a:t>
            </a:r>
            <a:r>
              <a:rPr lang="en-US" altLang="zh-CN" sz="2800">
                <a:sym typeface="+mn-ea"/>
              </a:rPr>
              <a:t>——</a:t>
            </a:r>
            <a:r>
              <a:rPr lang="zh-CN" altLang="en-US" sz="2800">
                <a:sym typeface="+mn-ea"/>
              </a:rPr>
              <a:t>全面建成小康社会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1" y="3877311"/>
            <a:ext cx="3069431" cy="2587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80" y="1672590"/>
            <a:ext cx="3080385" cy="228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463" y="3660775"/>
            <a:ext cx="3143250" cy="28041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6339" t="14681" b="9928"/>
          <a:stretch>
            <a:fillRect/>
          </a:stretch>
        </p:blipFill>
        <p:spPr>
          <a:xfrm>
            <a:off x="4462463" y="1672590"/>
            <a:ext cx="3143726" cy="19113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25881" y="3071495"/>
            <a:ext cx="6279356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全面建成小康社会，完成了第一个百年奋斗目标，这是一个伟大的胜利，同时也是通向下一个更加伟大胜利的新起点。</a:t>
            </a:r>
          </a:p>
        </p:txBody>
      </p:sp>
    </p:spTree>
    <p:extLst>
      <p:ext uri="{BB962C8B-B14F-4D97-AF65-F5344CB8AC3E}">
        <p14:creationId xmlns:p14="http://schemas.microsoft.com/office/powerpoint/2010/main" val="1729903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五、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2013-2021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新时代的中国共产党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2905" y="1123315"/>
            <a:ext cx="622157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ym typeface="+mn-ea"/>
              </a:rPr>
              <a:t>符合预期——“十三五”规划圆满收官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63214" y="1959611"/>
            <a:ext cx="2126933" cy="609397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“十三五”时期是全面建成小康社会决胜阶段。中国共产党第十九届中央委员会第五次全体会议，于2020年10月26日至29日在北京举行，全会充分肯定了“十三五”时期中国经济社会发展取得的巨大成就。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5" y="2036446"/>
            <a:ext cx="2468880" cy="22155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27" y="3958590"/>
            <a:ext cx="2559368" cy="2763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530" y="1645286"/>
            <a:ext cx="3455194" cy="26066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t="21675"/>
          <a:stretch>
            <a:fillRect/>
          </a:stretch>
        </p:blipFill>
        <p:spPr>
          <a:xfrm>
            <a:off x="3089910" y="4313555"/>
            <a:ext cx="3454718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24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 animBg="1"/>
      <p:bldP spid="6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99" y="1675765"/>
            <a:ext cx="3489960" cy="3102610"/>
          </a:xfrm>
          <a:prstGeom prst="rect">
            <a:avLst/>
          </a:prstGeom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五、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2013-2021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新时代的中国共产党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70711" y="5125086"/>
            <a:ext cx="5702141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民法典草案在十三届全国人大常委会第十五次会议上首次亮相。这也是民法典各分编草案与2017年制定的民法总则“合体”后，首次以完整版中国民法典草案的形式呈现。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08" y="1675765"/>
            <a:ext cx="4137660" cy="31026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5285" y="1123315"/>
            <a:ext cx="838883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ym typeface="+mn-ea"/>
              </a:rPr>
              <a:t>共商国是——2020年全国两会召开将审议民法典草案</a:t>
            </a:r>
          </a:p>
        </p:txBody>
      </p:sp>
    </p:spTree>
    <p:extLst>
      <p:ext uri="{BB962C8B-B14F-4D97-AF65-F5344CB8AC3E}">
        <p14:creationId xmlns:p14="http://schemas.microsoft.com/office/powerpoint/2010/main" val="2206276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11434" t="6041" r="9918" b="10390"/>
          <a:stretch>
            <a:fillRect/>
          </a:stretch>
        </p:blipFill>
        <p:spPr>
          <a:xfrm>
            <a:off x="7637145" y="387351"/>
            <a:ext cx="1506855" cy="1537335"/>
          </a:xfrm>
          <a:prstGeom prst="rect">
            <a:avLst/>
          </a:prstGeom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五、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2013-2021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新时代的中国共产党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5285" y="1123315"/>
            <a:ext cx="622157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>
                <a:sym typeface="+mn-ea"/>
              </a:rPr>
              <a:t>人口发展——开展第七次全国人口普查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985646"/>
            <a:ext cx="4209574" cy="37420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22117" y="5895976"/>
            <a:ext cx="4910319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于2020年开展第七次全国人口普查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341" y="1986280"/>
            <a:ext cx="4205288" cy="37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6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305070" y="2098407"/>
            <a:ext cx="6534815" cy="132556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CN" altLang="en-US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谢</a:t>
            </a:r>
            <a:r>
              <a:rPr lang="zh-CN" altLang="en-U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谢观赏</a:t>
            </a:r>
            <a:endParaRPr lang="en-US" altLang="zh-CN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232239" y="1"/>
            <a:ext cx="8456044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400" b="1" spc="300" dirty="0" smtClean="0">
                <a:latin typeface="微软雅黑" panose="020B0503020204020204" charset="-122"/>
                <a:ea typeface="微软雅黑" panose="020B0503020204020204" charset="-122"/>
                <a:cs typeface="+mj-cs"/>
              </a:rPr>
              <a:t>马克思主义学院“一课一品”中国共产党成立</a:t>
            </a:r>
            <a:r>
              <a:rPr lang="en-US" altLang="zh-CN" sz="2400" b="1" spc="300" dirty="0" smtClean="0">
                <a:latin typeface="微软雅黑" panose="020B0503020204020204" charset="-122"/>
                <a:ea typeface="微软雅黑" panose="020B0503020204020204" charset="-122"/>
                <a:cs typeface="+mj-cs"/>
              </a:rPr>
              <a:t>100</a:t>
            </a:r>
            <a:r>
              <a:rPr lang="zh-CN" altLang="en-US" sz="2400" b="1" spc="300" dirty="0" smtClean="0">
                <a:latin typeface="微软雅黑" panose="020B0503020204020204" charset="-122"/>
                <a:ea typeface="微软雅黑" panose="020B0503020204020204" charset="-122"/>
                <a:cs typeface="+mj-cs"/>
              </a:rPr>
              <a:t>周年学生读党史活动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553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三、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1949-1978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建国后的中国共产党</a:t>
            </a:r>
            <a:endParaRPr lang="zh-CN" altLang="en-US" sz="3200">
              <a:solidFill>
                <a:srgbClr val="0070C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64820" y="1191260"/>
            <a:ext cx="822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1949-1957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 国民经济的恢复发展时期</a:t>
            </a:r>
            <a:endParaRPr lang="zh-CN" sz="200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1235" t="4422" r="1481" b="2381"/>
          <a:stretch>
            <a:fillRect/>
          </a:stretch>
        </p:blipFill>
        <p:spPr>
          <a:xfrm>
            <a:off x="373380" y="1708786"/>
            <a:ext cx="2553653" cy="23679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87" y="1708785"/>
            <a:ext cx="1772603" cy="23634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b="11604"/>
          <a:stretch>
            <a:fillRect/>
          </a:stretch>
        </p:blipFill>
        <p:spPr>
          <a:xfrm>
            <a:off x="4892040" y="1713230"/>
            <a:ext cx="2823210" cy="23634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0498" y="1713231"/>
            <a:ext cx="1042035" cy="23272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rcRect b="15978"/>
          <a:stretch>
            <a:fillRect/>
          </a:stretch>
        </p:blipFill>
        <p:spPr>
          <a:xfrm>
            <a:off x="373380" y="4211321"/>
            <a:ext cx="2857500" cy="23069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937" y="4211321"/>
            <a:ext cx="2483644" cy="23069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894070" y="4211321"/>
            <a:ext cx="2938463" cy="28623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我国经济都明显的向社会主义过渡，三大改造基本完成，建立了国家工业化的初步基础。</a:t>
            </a:r>
          </a:p>
        </p:txBody>
      </p:sp>
    </p:spTree>
    <p:extLst>
      <p:ext uri="{BB962C8B-B14F-4D97-AF65-F5344CB8AC3E}">
        <p14:creationId xmlns:p14="http://schemas.microsoft.com/office/powerpoint/2010/main" val="977317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57200" y="1191260"/>
            <a:ext cx="822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ym typeface="+mn-ea"/>
              </a:rPr>
              <a:t>1958-1962</a:t>
            </a:r>
            <a:r>
              <a:rPr lang="zh-CN" altLang="en-US" sz="2800" dirty="0">
                <a:sym typeface="+mn-ea"/>
              </a:rPr>
              <a:t>年 在探索中发展的时期</a:t>
            </a:r>
            <a:endParaRPr lang="zh-CN" sz="200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5667" y="1692583"/>
            <a:ext cx="2343705" cy="237921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211830" y="1692276"/>
            <a:ext cx="2226469" cy="237934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518785" y="1692276"/>
            <a:ext cx="2922270" cy="237934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5810" y="4157345"/>
            <a:ext cx="2446020" cy="241554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552" y="4157345"/>
            <a:ext cx="2608421" cy="24155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rcRect l="2474" r="7404" b="19412"/>
          <a:stretch>
            <a:fillRect/>
          </a:stretch>
        </p:blipFill>
        <p:spPr>
          <a:xfrm>
            <a:off x="5951220" y="4163061"/>
            <a:ext cx="2498408" cy="24098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08384" y="3712210"/>
            <a:ext cx="4527709" cy="6451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初步认识到经济发展中的错误</a:t>
            </a:r>
          </a:p>
        </p:txBody>
      </p:sp>
      <p:sp>
        <p:nvSpPr>
          <p:cNvPr id="17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三、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1949-1978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建国后的中国共产党</a:t>
            </a:r>
            <a:endParaRPr lang="zh-CN" altLang="en-US" sz="3200">
              <a:solidFill>
                <a:srgbClr val="0070C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360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4" grpId="0" animBg="1"/>
      <p:bldP spid="11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57200" y="1191260"/>
            <a:ext cx="822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dirty="0">
                <a:sym typeface="+mn-ea"/>
              </a:rPr>
              <a:t>1963-1965年 曲折的三年期</a:t>
            </a:r>
            <a:endParaRPr lang="en-US" altLang="zh-CN" sz="2800" dirty="0"/>
          </a:p>
        </p:txBody>
      </p:sp>
      <p:sp>
        <p:nvSpPr>
          <p:cNvPr id="6" name="矩形 5"/>
          <p:cNvSpPr/>
          <p:nvPr/>
        </p:nvSpPr>
        <p:spPr>
          <a:xfrm>
            <a:off x="2009775" y="1713231"/>
            <a:ext cx="2319338" cy="226885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412456" y="4305301"/>
            <a:ext cx="2222183" cy="24161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5117" t="10357" r="6445" b="19671"/>
          <a:stretch>
            <a:fillRect/>
          </a:stretch>
        </p:blipFill>
        <p:spPr>
          <a:xfrm>
            <a:off x="884397" y="4043045"/>
            <a:ext cx="3444716" cy="26784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4650" t="12064" r="4293" b="23184"/>
          <a:stretch>
            <a:fillRect/>
          </a:stretch>
        </p:blipFill>
        <p:spPr>
          <a:xfrm>
            <a:off x="4404836" y="1686560"/>
            <a:ext cx="3566160" cy="2522220"/>
          </a:xfrm>
          <a:prstGeom prst="rect">
            <a:avLst/>
          </a:prstGeom>
        </p:spPr>
      </p:pic>
      <p:sp>
        <p:nvSpPr>
          <p:cNvPr id="10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三、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1949-1978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建国后的中国共产党</a:t>
            </a:r>
            <a:endParaRPr lang="zh-CN" altLang="en-US" sz="3200">
              <a:solidFill>
                <a:srgbClr val="0070C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08384" y="3712210"/>
            <a:ext cx="4527709" cy="6451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我国经济出现严重困难</a:t>
            </a:r>
          </a:p>
        </p:txBody>
      </p:sp>
    </p:spTree>
    <p:extLst>
      <p:ext uri="{BB962C8B-B14F-4D97-AF65-F5344CB8AC3E}">
        <p14:creationId xmlns:p14="http://schemas.microsoft.com/office/powerpoint/2010/main" val="3366124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57200" y="1191260"/>
            <a:ext cx="822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dirty="0">
                <a:sym typeface="+mn-ea"/>
              </a:rPr>
              <a:t>1966-1976 </a:t>
            </a:r>
            <a:r>
              <a:rPr lang="zh-CN" altLang="en-US" sz="2800" dirty="0">
                <a:sym typeface="+mn-ea"/>
              </a:rPr>
              <a:t>文革十年</a:t>
            </a:r>
            <a:endParaRPr lang="en-US" altLang="zh-CN" sz="2800" dirty="0"/>
          </a:p>
        </p:txBody>
      </p:sp>
      <p:sp>
        <p:nvSpPr>
          <p:cNvPr id="10" name="矩形 9"/>
          <p:cNvSpPr/>
          <p:nvPr/>
        </p:nvSpPr>
        <p:spPr>
          <a:xfrm>
            <a:off x="913924" y="1734821"/>
            <a:ext cx="2471261" cy="22764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06304" y="4084956"/>
            <a:ext cx="2605564" cy="242379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460909" y="1723391"/>
            <a:ext cx="1805464" cy="228790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74257" y="4084955"/>
            <a:ext cx="1843564" cy="241935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492591" y="4084956"/>
            <a:ext cx="2673668" cy="241998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345430" y="1734821"/>
            <a:ext cx="2820829" cy="230187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三、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1949-1978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建国后的中国共产党</a:t>
            </a:r>
            <a:endParaRPr lang="zh-CN" altLang="en-US" sz="3200">
              <a:solidFill>
                <a:srgbClr val="0070C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3000" y="3021966"/>
            <a:ext cx="6754654" cy="23083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这一时期阶级斗争严重，党内的左倾错误泛滥，经济遭到严重破坏，社会动荡，但在广大干部群众的努力下，国民经济有所发展，在外交上也有所突破。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0292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四、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1978-2013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改革开放后的中国共产党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567" y="1005205"/>
            <a:ext cx="276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经济方面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300514" y="1616711"/>
            <a:ext cx="2857500" cy="2592705"/>
            <a:chOff x="1006" y="2546"/>
            <a:chExt cx="6000" cy="40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rcRect b="6190"/>
            <a:stretch>
              <a:fillRect/>
            </a:stretch>
          </p:blipFill>
          <p:spPr>
            <a:xfrm>
              <a:off x="1006" y="2546"/>
              <a:ext cx="6000" cy="362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006" y="5611"/>
              <a:ext cx="6000" cy="101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十一届三中全会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转移工作重点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35642" y="1616711"/>
            <a:ext cx="2676049" cy="2592705"/>
            <a:chOff x="7169" y="2546"/>
            <a:chExt cx="5619" cy="408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" y="2546"/>
              <a:ext cx="5619" cy="361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69" y="5611"/>
              <a:ext cx="5619" cy="101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dirty="0">
                  <a:sym typeface="+mn-ea"/>
                </a:rPr>
                <a:t> 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1982年家庭联产承包责任制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0514" y="4058286"/>
            <a:ext cx="2506028" cy="2710815"/>
            <a:chOff x="1006" y="6391"/>
            <a:chExt cx="5262" cy="426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" y="6391"/>
              <a:ext cx="5261" cy="383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006" y="9642"/>
              <a:ext cx="5262" cy="101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安徽凤阳点燃“星星之火”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03696" y="4058286"/>
            <a:ext cx="3085624" cy="2710815"/>
            <a:chOff x="6532" y="6391"/>
            <a:chExt cx="6479" cy="426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rcRect t="5072" b="14240"/>
            <a:stretch>
              <a:fillRect/>
            </a:stretch>
          </p:blipFill>
          <p:spPr>
            <a:xfrm>
              <a:off x="6532" y="6391"/>
              <a:ext cx="6478" cy="38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556" y="9642"/>
              <a:ext cx="6455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多层次有重点点面结合的对外开放格局</a:t>
              </a:r>
              <a:endPara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88844" y="1598930"/>
            <a:ext cx="2857500" cy="2595880"/>
            <a:chOff x="12950" y="2518"/>
            <a:chExt cx="6000" cy="408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0" y="2518"/>
              <a:ext cx="6000" cy="3645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2950" y="5588"/>
              <a:ext cx="6000" cy="101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 中共十四大</a:t>
              </a:r>
              <a:r>
                <a:rPr lang="en-US" altLang="zh-CN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集中精力在经济建设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78855" y="4058286"/>
            <a:ext cx="2767965" cy="2432685"/>
            <a:chOff x="13139" y="6391"/>
            <a:chExt cx="5812" cy="383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rcRect b="7076"/>
            <a:stretch>
              <a:fillRect/>
            </a:stretch>
          </p:blipFill>
          <p:spPr>
            <a:xfrm>
              <a:off x="13139" y="6391"/>
              <a:ext cx="5812" cy="3831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3139" y="9206"/>
              <a:ext cx="5812" cy="1016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 明确非公有制是社会主义市场经济的重要组成部分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761899" y="6292215"/>
            <a:ext cx="2226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/>
              <a:t>······</a:t>
            </a:r>
          </a:p>
        </p:txBody>
      </p:sp>
    </p:spTree>
    <p:extLst>
      <p:ext uri="{BB962C8B-B14F-4D97-AF65-F5344CB8AC3E}">
        <p14:creationId xmlns:p14="http://schemas.microsoft.com/office/powerpoint/2010/main" val="3639360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四、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1978-2013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改革开放后的中国共产党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567" y="1005205"/>
            <a:ext cx="276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政治方面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474345" y="1570991"/>
            <a:ext cx="2684621" cy="2653665"/>
            <a:chOff x="1204" y="2474"/>
            <a:chExt cx="5637" cy="417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 b="10641"/>
            <a:stretch>
              <a:fillRect/>
            </a:stretch>
          </p:blipFill>
          <p:spPr>
            <a:xfrm>
              <a:off x="1206" y="2474"/>
              <a:ext cx="5635" cy="3741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04" y="5635"/>
              <a:ext cx="5637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一个中心两个基本点的基本路线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272790" y="1527175"/>
            <a:ext cx="2400300" cy="2697480"/>
            <a:chOff x="7080" y="2405"/>
            <a:chExt cx="5040" cy="424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0" y="2405"/>
              <a:ext cx="5040" cy="378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080" y="5635"/>
              <a:ext cx="5040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提出科技是第一生产力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531620" y="4110991"/>
            <a:ext cx="2174558" cy="2435225"/>
            <a:chOff x="1204" y="6442"/>
            <a:chExt cx="4566" cy="3835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/>
            <a:srcRect t="8642" r="24595" b="6898"/>
            <a:stretch>
              <a:fillRect/>
            </a:stretch>
          </p:blipFill>
          <p:spPr>
            <a:xfrm>
              <a:off x="1204" y="6442"/>
              <a:ext cx="4565" cy="3835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06" y="9697"/>
              <a:ext cx="4564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</a:rPr>
                <a:t>科教兴国战略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812381" y="4110991"/>
            <a:ext cx="3993833" cy="2713355"/>
            <a:chOff x="5993" y="6442"/>
            <a:chExt cx="8386" cy="427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rcRect t="4002" b="20173"/>
            <a:stretch>
              <a:fillRect/>
            </a:stretch>
          </p:blipFill>
          <p:spPr>
            <a:xfrm>
              <a:off x="5994" y="6442"/>
              <a:ext cx="8385" cy="3835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5993" y="9697"/>
              <a:ext cx="8386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把依法治国确定为党领导人民治理国家的基本方略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782152" y="1527175"/>
            <a:ext cx="2942749" cy="2410460"/>
            <a:chOff x="12349" y="2405"/>
            <a:chExt cx="6179" cy="379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8" r="1714"/>
            <a:stretch>
              <a:fillRect/>
            </a:stretch>
          </p:blipFill>
          <p:spPr>
            <a:xfrm>
              <a:off x="12349" y="2405"/>
              <a:ext cx="6134" cy="373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364" y="5621"/>
              <a:ext cx="6164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深化政治体制改革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935754" y="4817110"/>
            <a:ext cx="107156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/>
              <a:t>······</a:t>
            </a:r>
          </a:p>
        </p:txBody>
      </p:sp>
    </p:spTree>
    <p:extLst>
      <p:ext uri="{BB962C8B-B14F-4D97-AF65-F5344CB8AC3E}">
        <p14:creationId xmlns:p14="http://schemas.microsoft.com/office/powerpoint/2010/main" val="1715874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四、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1978-2013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改革开放后的中国共产党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567" y="1004570"/>
            <a:ext cx="276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外交方面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34340" y="1628140"/>
            <a:ext cx="2389823" cy="2148840"/>
            <a:chOff x="912" y="2564"/>
            <a:chExt cx="5018" cy="338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98"/>
            <a:stretch>
              <a:fillRect/>
            </a:stretch>
          </p:blipFill>
          <p:spPr>
            <a:xfrm>
              <a:off x="912" y="2564"/>
              <a:ext cx="5019" cy="338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12" y="5368"/>
              <a:ext cx="5018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中美正式建交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03696" y="1628141"/>
            <a:ext cx="3873818" cy="2427605"/>
            <a:chOff x="6097" y="2564"/>
            <a:chExt cx="8134" cy="3823"/>
          </a:xfrm>
        </p:grpSpPr>
        <p:grpSp>
          <p:nvGrpSpPr>
            <p:cNvPr id="13" name="组合 12"/>
            <p:cNvGrpSpPr/>
            <p:nvPr/>
          </p:nvGrpSpPr>
          <p:grpSpPr>
            <a:xfrm>
              <a:off x="6097" y="2564"/>
              <a:ext cx="8134" cy="3385"/>
              <a:chOff x="7646" y="4987"/>
              <a:chExt cx="8087" cy="3283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rcRect l="18514" r="15344"/>
              <a:stretch>
                <a:fillRect/>
              </a:stretch>
            </p:blipFill>
            <p:spPr>
              <a:xfrm>
                <a:off x="7646" y="5054"/>
                <a:ext cx="3651" cy="3216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97" y="4987"/>
                <a:ext cx="4436" cy="3283"/>
              </a:xfrm>
              <a:prstGeom prst="rect">
                <a:avLst/>
              </a:prstGeom>
            </p:spPr>
          </p:pic>
        </p:grpSp>
        <p:sp>
          <p:nvSpPr>
            <p:cNvPr id="10" name="文本框 9"/>
            <p:cNvSpPr txBox="1"/>
            <p:nvPr/>
          </p:nvSpPr>
          <p:spPr>
            <a:xfrm>
              <a:off x="6097" y="5369"/>
              <a:ext cx="8134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国际货币基金组织和世界银行恢复中国的代表权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868954" y="1526541"/>
            <a:ext cx="2095500" cy="2529205"/>
            <a:chOff x="14423" y="2404"/>
            <a:chExt cx="4400" cy="398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23" y="2404"/>
              <a:ext cx="4400" cy="354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4424" y="5369"/>
              <a:ext cx="4399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sym typeface="+mn-ea"/>
                </a:rPr>
                <a:t>加入亚太经济合作组织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4340" y="3867785"/>
            <a:ext cx="3197066" cy="2767330"/>
            <a:chOff x="912" y="6091"/>
            <a:chExt cx="6713" cy="4358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" y="6091"/>
              <a:ext cx="6712" cy="392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12" y="9431"/>
              <a:ext cx="6713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提出按“一国两制”原则收回香港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681888" y="3867786"/>
            <a:ext cx="2540318" cy="2501265"/>
            <a:chOff x="7731" y="6091"/>
            <a:chExt cx="5334" cy="393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/>
            <a:srcRect l="4706" r="4258"/>
            <a:stretch>
              <a:fillRect/>
            </a:stretch>
          </p:blipFill>
          <p:spPr>
            <a:xfrm>
              <a:off x="7731" y="6091"/>
              <a:ext cx="5334" cy="393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7731" y="9450"/>
              <a:ext cx="5334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加入世界贸易组织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311265" y="3867785"/>
            <a:ext cx="2652713" cy="2501900"/>
            <a:chOff x="13252" y="6091"/>
            <a:chExt cx="5570" cy="394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78"/>
            <a:stretch>
              <a:fillRect/>
            </a:stretch>
          </p:blipFill>
          <p:spPr>
            <a:xfrm>
              <a:off x="13252" y="6091"/>
              <a:ext cx="5570" cy="394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3252" y="9430"/>
              <a:ext cx="5570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上海合作组织成立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58139" y="6273800"/>
            <a:ext cx="123682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/>
              <a:t>······</a:t>
            </a:r>
          </a:p>
        </p:txBody>
      </p:sp>
    </p:spTree>
    <p:extLst>
      <p:ext uri="{BB962C8B-B14F-4D97-AF65-F5344CB8AC3E}">
        <p14:creationId xmlns:p14="http://schemas.microsoft.com/office/powerpoint/2010/main" val="3514258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143047" y="963540"/>
            <a:ext cx="6858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2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9144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四、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1978-2013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改革开放后的中国共产党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567" y="1004570"/>
            <a:ext cx="27612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科技方面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65309" y="1697355"/>
            <a:ext cx="2098834" cy="1998345"/>
            <a:chOff x="1116" y="2673"/>
            <a:chExt cx="4407" cy="314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6" y="2673"/>
              <a:ext cx="4407" cy="3147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116" y="2673"/>
              <a:ext cx="4407" cy="101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“东风五号”洲际导弹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757964" y="1697355"/>
            <a:ext cx="1844993" cy="1997710"/>
            <a:chOff x="5791" y="2673"/>
            <a:chExt cx="3874" cy="314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1" y="2673"/>
              <a:ext cx="3875" cy="314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791" y="2673"/>
              <a:ext cx="3874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银河”巨型机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85824" y="1697356"/>
            <a:ext cx="2408873" cy="1999615"/>
            <a:chOff x="9839" y="2673"/>
            <a:chExt cx="5058" cy="314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9" y="2673"/>
              <a:ext cx="5058" cy="31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839" y="2675"/>
              <a:ext cx="5057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龙芯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号”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CPU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168991" y="1697356"/>
            <a:ext cx="1645920" cy="4706191"/>
            <a:chOff x="15039" y="2673"/>
            <a:chExt cx="3284" cy="707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rcRect r="25603"/>
            <a:stretch>
              <a:fillRect/>
            </a:stretch>
          </p:blipFill>
          <p:spPr>
            <a:xfrm>
              <a:off x="15039" y="2673"/>
              <a:ext cx="3284" cy="662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5039" y="8777"/>
              <a:ext cx="3284" cy="97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“神舟五号”飞船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65309" y="3802381"/>
            <a:ext cx="2091690" cy="2303145"/>
            <a:chOff x="1187" y="5988"/>
            <a:chExt cx="4392" cy="362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02"/>
            <a:stretch>
              <a:fillRect/>
            </a:stretch>
          </p:blipFill>
          <p:spPr>
            <a:xfrm>
              <a:off x="1187" y="5988"/>
              <a:ext cx="4391" cy="362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187" y="9035"/>
              <a:ext cx="4392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嫦娥一号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723674" y="3783331"/>
            <a:ext cx="2151698" cy="2322195"/>
            <a:chOff x="5719" y="5958"/>
            <a:chExt cx="4518" cy="365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/>
            <a:srcRect l="5057" r="16663"/>
            <a:stretch>
              <a:fillRect/>
            </a:stretch>
          </p:blipFill>
          <p:spPr>
            <a:xfrm>
              <a:off x="5719" y="5958"/>
              <a:ext cx="4517" cy="3657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719" y="9035"/>
              <a:ext cx="4518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秦山核电站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942522" y="3802381"/>
            <a:ext cx="2151698" cy="2301875"/>
            <a:chOff x="10378" y="5988"/>
            <a:chExt cx="4518" cy="362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6" r="10536"/>
            <a:stretch>
              <a:fillRect/>
            </a:stretch>
          </p:blipFill>
          <p:spPr>
            <a:xfrm>
              <a:off x="10395" y="5988"/>
              <a:ext cx="4501" cy="3625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378" y="9033"/>
              <a:ext cx="4518" cy="5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三峡水利工程</a:t>
              </a:r>
              <a:endPara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056221" y="6125210"/>
            <a:ext cx="103155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/>
              <a:t>······</a:t>
            </a:r>
          </a:p>
        </p:txBody>
      </p:sp>
    </p:spTree>
    <p:extLst>
      <p:ext uri="{BB962C8B-B14F-4D97-AF65-F5344CB8AC3E}">
        <p14:creationId xmlns:p14="http://schemas.microsoft.com/office/powerpoint/2010/main" val="1758843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custom20176082_35"/>
  <p:tag name="KSO_WM_TEMPLATE_CATEGORY" val="custom"/>
  <p:tag name="KSO_WM_TEMPLATE_INDEX" val="20180830"/>
  <p:tag name="KSO_WM_SLIDE_ID" val="20180830_8"/>
  <p:tag name="KSO_WM_SLIDE_INDEX" val="8"/>
  <p:tag name="KSO_WM_TEMPLATE_RELATED_ID" val="20180729"/>
  <p:tag name="KSO_WM_TEMPLATE_SUBCATEGORY" val="subcombine"/>
  <p:tag name="KSO_WM_DIAGRAM_GROUP_CODE" val="-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7"/>
  <p:tag name="KSO_WM_UNIT_ISCONTENTSTITLE" val="0"/>
  <p:tag name="KSO_WM_UNIT_HIGHLIGHT" val="0"/>
  <p:tag name="KSO_WM_UNIT_COMPATIBLE" val="0"/>
  <p:tag name="KSO_WM_UNIT_CLEAR" val="0"/>
  <p:tag name="KSO_WM_UNIT_PRESET_TEXT" val="谢谢欣赏"/>
  <p:tag name="KSO_WM_TEMPLATE_CATEGORY" val="custom"/>
  <p:tag name="KSO_WM_TEMPLATE_INDEX" val="20180830"/>
  <p:tag name="KSO_WM_DIAGRAM_GROUP_CODE" val="_1"/>
  <p:tag name="KSO_WM_UNIT_ID" val="20180830_8*a*1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0729"/>
  <p:tag name="KSO_WM_UNIT_TYPE" val="a"/>
  <p:tag name="KSO_WM_UNIT_INDEX" val="1"/>
  <p:tag name="KSO_WM_UNIT_LAYERLEVEL" val="1"/>
  <p:tag name="KSO_WM_UNIT_VALUE" val="9"/>
  <p:tag name="KSO_WM_UNIT_ISCONTENTSTITLE" val="0"/>
  <p:tag name="KSO_WM_UNIT_HIGHLIGHT" val="0"/>
  <p:tag name="KSO_WM_UNIT_COMPATIBLE" val="0"/>
  <p:tag name="KSO_WM_UNIT_CLEAR" val="0"/>
  <p:tag name="KSO_WM_UNIT_ID" val="custom20180729_1*a*1"/>
  <p:tag name="KSO_WM_UNIT_PRESET_TEXT" val="永远跟党走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Microsoft Office PowerPoint</Application>
  <PresentationFormat>全屏显示(4:3)</PresentationFormat>
  <Paragraphs>97</Paragraphs>
  <Slides>17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谢谢观赏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</cp:revision>
  <dcterms:created xsi:type="dcterms:W3CDTF">2021-04-13T04:08:47Z</dcterms:created>
  <dcterms:modified xsi:type="dcterms:W3CDTF">2021-04-13T04:08:57Z</dcterms:modified>
</cp:coreProperties>
</file>